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61"/>
  </p:notesMasterIdLst>
  <p:handoutMasterIdLst>
    <p:handoutMasterId r:id="rId62"/>
  </p:handoutMasterIdLst>
  <p:sldIdLst>
    <p:sldId id="280" r:id="rId3"/>
    <p:sldId id="283" r:id="rId4"/>
    <p:sldId id="348" r:id="rId5"/>
    <p:sldId id="418" r:id="rId6"/>
    <p:sldId id="461" r:id="rId7"/>
    <p:sldId id="462" r:id="rId8"/>
    <p:sldId id="463" r:id="rId9"/>
    <p:sldId id="466" r:id="rId10"/>
    <p:sldId id="468" r:id="rId11"/>
    <p:sldId id="471" r:id="rId12"/>
    <p:sldId id="472" r:id="rId13"/>
    <p:sldId id="473" r:id="rId14"/>
    <p:sldId id="474" r:id="rId15"/>
    <p:sldId id="475" r:id="rId16"/>
    <p:sldId id="476" r:id="rId17"/>
    <p:sldId id="417" r:id="rId18"/>
    <p:sldId id="347" r:id="rId19"/>
    <p:sldId id="335" r:id="rId20"/>
    <p:sldId id="336" r:id="rId21"/>
    <p:sldId id="337" r:id="rId22"/>
    <p:sldId id="340" r:id="rId23"/>
    <p:sldId id="344" r:id="rId24"/>
    <p:sldId id="328" r:id="rId25"/>
    <p:sldId id="343" r:id="rId26"/>
    <p:sldId id="307" r:id="rId27"/>
    <p:sldId id="314" r:id="rId28"/>
    <p:sldId id="315" r:id="rId29"/>
    <p:sldId id="316" r:id="rId30"/>
    <p:sldId id="318" r:id="rId31"/>
    <p:sldId id="320" r:id="rId32"/>
    <p:sldId id="477" r:id="rId33"/>
    <p:sldId id="478" r:id="rId34"/>
    <p:sldId id="479" r:id="rId35"/>
    <p:sldId id="480" r:id="rId36"/>
    <p:sldId id="481" r:id="rId37"/>
    <p:sldId id="482" r:id="rId38"/>
    <p:sldId id="483" r:id="rId39"/>
    <p:sldId id="484" r:id="rId40"/>
    <p:sldId id="365" r:id="rId41"/>
    <p:sldId id="350" r:id="rId42"/>
    <p:sldId id="351" r:id="rId43"/>
    <p:sldId id="353" r:id="rId44"/>
    <p:sldId id="354" r:id="rId45"/>
    <p:sldId id="355" r:id="rId46"/>
    <p:sldId id="357" r:id="rId47"/>
    <p:sldId id="367" r:id="rId48"/>
    <p:sldId id="368" r:id="rId49"/>
    <p:sldId id="361" r:id="rId50"/>
    <p:sldId id="369" r:id="rId51"/>
    <p:sldId id="485" r:id="rId52"/>
    <p:sldId id="486" r:id="rId53"/>
    <p:sldId id="487" r:id="rId54"/>
    <p:sldId id="488" r:id="rId55"/>
    <p:sldId id="489" r:id="rId56"/>
    <p:sldId id="490" r:id="rId57"/>
    <p:sldId id="491" r:id="rId58"/>
    <p:sldId id="492" r:id="rId59"/>
    <p:sldId id="398"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90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F00"/>
    <a:srgbClr val="984EA3"/>
    <a:srgbClr val="FFFFFF"/>
    <a:srgbClr val="E41A1A"/>
    <a:srgbClr val="969696"/>
    <a:srgbClr val="EB4F4F"/>
    <a:srgbClr val="123A59"/>
    <a:srgbClr val="0A304E"/>
    <a:srgbClr val="F07878"/>
    <a:srgbClr val="8ECE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91" autoAdjust="0"/>
    <p:restoredTop sz="68917" autoAdjust="0"/>
  </p:normalViewPr>
  <p:slideViewPr>
    <p:cSldViewPr>
      <p:cViewPr varScale="1">
        <p:scale>
          <a:sx n="86" d="100"/>
          <a:sy n="86" d="100"/>
        </p:scale>
        <p:origin x="102" y="1608"/>
      </p:cViewPr>
      <p:guideLst>
        <p:guide orient="horz" pos="2160"/>
        <p:guide pos="2903"/>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97" d="100"/>
          <a:sy n="97" d="100"/>
        </p:scale>
        <p:origin x="-1326" y="-90"/>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64FCA03-DD3C-44AD-8D76-210CFC1ED09B}" type="datetimeFigureOut">
              <a:rPr lang="en-US" smtClean="0"/>
              <a:t>8/28/2015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4897997-1D87-4A26-85B4-214E4E1A1B66}" type="slidenum">
              <a:rPr lang="en-US" smtClean="0"/>
              <a:t>‹#›</a:t>
            </a:fld>
            <a:endParaRPr lang="en-US"/>
          </a:p>
        </p:txBody>
      </p:sp>
    </p:spTree>
    <p:extLst>
      <p:ext uri="{BB962C8B-B14F-4D97-AF65-F5344CB8AC3E}">
        <p14:creationId xmlns:p14="http://schemas.microsoft.com/office/powerpoint/2010/main" val="27719989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A2F2D9-3E2A-4593-82A3-9AC918E5720C}" type="datetimeFigureOut">
              <a:rPr lang="en-US" smtClean="0"/>
              <a:t>8/28/2015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B753AF-1290-4E75-8BB1-17F060CEB915}" type="slidenum">
              <a:rPr lang="en-US" smtClean="0"/>
              <a:t>‹#›</a:t>
            </a:fld>
            <a:endParaRPr lang="en-US"/>
          </a:p>
        </p:txBody>
      </p:sp>
    </p:spTree>
    <p:extLst>
      <p:ext uri="{BB962C8B-B14F-4D97-AF65-F5344CB8AC3E}">
        <p14:creationId xmlns:p14="http://schemas.microsoft.com/office/powerpoint/2010/main" val="3041505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Good</a:t>
            </a:r>
            <a:r>
              <a:rPr lang="en-US" sz="1200" baseline="0" dirty="0" smtClean="0"/>
              <a:t> morning</a:t>
            </a:r>
            <a:r>
              <a:rPr lang="en-US" sz="1200" dirty="0" smtClean="0"/>
              <a:t>, everyone.</a:t>
            </a:r>
            <a:r>
              <a:rPr lang="en-US" sz="1200" baseline="0" dirty="0" smtClean="0"/>
              <a:t> The title of my dissertation is “efficient and effective local algorithms for analyzing massive graphs”.</a:t>
            </a:r>
            <a:endParaRPr lang="en-US" sz="1200" dirty="0"/>
          </a:p>
        </p:txBody>
      </p:sp>
      <p:sp>
        <p:nvSpPr>
          <p:cNvPr id="4" name="Slide Number Placeholder 3"/>
          <p:cNvSpPr>
            <a:spLocks noGrp="1"/>
          </p:cNvSpPr>
          <p:nvPr>
            <p:ph type="sldNum" sz="quarter" idx="10"/>
          </p:nvPr>
        </p:nvSpPr>
        <p:spPr/>
        <p:txBody>
          <a:bodyPr/>
          <a:lstStyle/>
          <a:p>
            <a:fld id="{B5B753AF-1290-4E75-8BB1-17F060CEB915}" type="slidenum">
              <a:rPr lang="en-US" smtClean="0"/>
              <a:t>1</a:t>
            </a:fld>
            <a:endParaRPr lang="en-US"/>
          </a:p>
        </p:txBody>
      </p:sp>
    </p:spTree>
    <p:extLst>
      <p:ext uri="{BB962C8B-B14F-4D97-AF65-F5344CB8AC3E}">
        <p14:creationId xmlns:p14="http://schemas.microsoft.com/office/powerpoint/2010/main" val="167467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the experiments, we use a set of real large graphs. This table shows the basic statistics of the graphs. The graphs contain up to tens of millions of nodes and billions of edges. The graphs also contain the ground truth communities.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5B753AF-1290-4E75-8BB1-17F060CEB915}" type="slidenum">
              <a:rPr lang="en-US" smtClean="0"/>
              <a:t>10</a:t>
            </a:fld>
            <a:endParaRPr lang="en-US"/>
          </a:p>
        </p:txBody>
      </p:sp>
    </p:spTree>
    <p:extLst>
      <p:ext uri="{BB962C8B-B14F-4D97-AF65-F5344CB8AC3E}">
        <p14:creationId xmlns:p14="http://schemas.microsoft.com/office/powerpoint/2010/main" val="4233113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compare our method with several state-of-the-art methods. These methods can be categorized into three classes based on the goodness metrics they are optimizing.</a:t>
            </a:r>
            <a:r>
              <a:rPr lang="en-US" sz="1200" kern="1200" baseline="0" dirty="0" smtClean="0">
                <a:solidFill>
                  <a:schemeClr val="tx1"/>
                </a:solidFill>
                <a:effectLst/>
                <a:latin typeface="+mn-lt"/>
                <a:ea typeface="+mn-ea"/>
                <a:cs typeface="+mn-cs"/>
              </a:rPr>
              <a:t> The first class optimizes the</a:t>
            </a:r>
            <a:r>
              <a:rPr lang="en-US" sz="1200" kern="1200" dirty="0" smtClean="0">
                <a:solidFill>
                  <a:schemeClr val="tx1"/>
                </a:solidFill>
                <a:effectLst/>
                <a:latin typeface="+mn-lt"/>
                <a:ea typeface="+mn-ea"/>
                <a:cs typeface="+mn-cs"/>
              </a:rPr>
              <a:t> internal denseness.</a:t>
            </a:r>
            <a:r>
              <a:rPr lang="en-US" sz="1200" kern="1200" baseline="0" dirty="0" smtClean="0">
                <a:solidFill>
                  <a:schemeClr val="tx1"/>
                </a:solidFill>
                <a:effectLst/>
                <a:latin typeface="+mn-lt"/>
                <a:ea typeface="+mn-ea"/>
                <a:cs typeface="+mn-cs"/>
              </a:rPr>
              <a:t> The second class optimizes both the</a:t>
            </a:r>
            <a:r>
              <a:rPr lang="en-US" sz="1200" kern="1200" dirty="0" smtClean="0">
                <a:solidFill>
                  <a:schemeClr val="tx1"/>
                </a:solidFill>
                <a:effectLst/>
                <a:latin typeface="+mn-lt"/>
                <a:ea typeface="+mn-ea"/>
                <a:cs typeface="+mn-cs"/>
              </a:rPr>
              <a:t> internal denseness and external sparseness. The third class optimizes</a:t>
            </a:r>
            <a:r>
              <a:rPr lang="en-US" sz="1200" kern="1200" baseline="0" dirty="0" smtClean="0">
                <a:solidFill>
                  <a:schemeClr val="tx1"/>
                </a:solidFill>
                <a:effectLst/>
                <a:latin typeface="+mn-lt"/>
                <a:ea typeface="+mn-ea"/>
                <a:cs typeface="+mn-cs"/>
              </a:rPr>
              <a:t> the </a:t>
            </a:r>
            <a:r>
              <a:rPr lang="en-US" sz="1200" kern="1200" dirty="0" smtClean="0">
                <a:solidFill>
                  <a:schemeClr val="tx1"/>
                </a:solidFill>
                <a:effectLst/>
                <a:latin typeface="+mn-lt"/>
                <a:ea typeface="+mn-ea"/>
                <a:cs typeface="+mn-cs"/>
              </a:rPr>
              <a:t>boundary sharpness.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5B753AF-1290-4E75-8BB1-17F060CEB915}" type="slidenum">
              <a:rPr lang="en-US" smtClean="0"/>
              <a:t>11</a:t>
            </a:fld>
            <a:endParaRPr lang="en-US"/>
          </a:p>
        </p:txBody>
      </p:sp>
    </p:spTree>
    <p:extLst>
      <p:ext uri="{BB962C8B-B14F-4D97-AF65-F5344CB8AC3E}">
        <p14:creationId xmlns:p14="http://schemas.microsoft.com/office/powerpoint/2010/main" val="1889619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use three metrics to evaluate the effectiveness.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first one is F-score. It measures the accuracy given the ground truth community.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second one is a set of community goodness metrics, which includes density, cohesiveness, and </a:t>
            </a:r>
            <a:r>
              <a:rPr lang="en-US" sz="1200" kern="1200" dirty="0" err="1" smtClean="0">
                <a:solidFill>
                  <a:schemeClr val="tx1"/>
                </a:solidFill>
                <a:effectLst/>
                <a:latin typeface="+mn-lt"/>
                <a:ea typeface="+mn-ea"/>
                <a:cs typeface="+mn-cs"/>
              </a:rPr>
              <a:t>separability</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third one is consistency. Intuitively, if we pick any node from one community as the query node, the method should always return the same community. Given the detected community, we randomly pick one node as the query node, detect the local community and compute the F-score. We repeat this process and can get a set of F-scores. If the algorithm is consistent, the variance of the F-scores should be small. Therefore, we use the variance of F-scores to define the consistency.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5B753AF-1290-4E75-8BB1-17F060CEB915}" type="slidenum">
              <a:rPr lang="en-US" smtClean="0"/>
              <a:t>12</a:t>
            </a:fld>
            <a:endParaRPr lang="en-US"/>
          </a:p>
        </p:txBody>
      </p:sp>
    </p:spTree>
    <p:extLst>
      <p:ext uri="{BB962C8B-B14F-4D97-AF65-F5344CB8AC3E}">
        <p14:creationId xmlns:p14="http://schemas.microsoft.com/office/powerpoint/2010/main" val="2589930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table shows the F-score results. Each row corresponds to a dataset; each column corresponds to a method. We can see that our method has the best performance on most datasets.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5B753AF-1290-4E75-8BB1-17F060CEB915}" type="slidenum">
              <a:rPr lang="en-US" smtClean="0"/>
              <a:t>13</a:t>
            </a:fld>
            <a:endParaRPr lang="en-US"/>
          </a:p>
        </p:txBody>
      </p:sp>
    </p:spTree>
    <p:extLst>
      <p:ext uri="{BB962C8B-B14F-4D97-AF65-F5344CB8AC3E}">
        <p14:creationId xmlns:p14="http://schemas.microsoft.com/office/powerpoint/2010/main" val="1858913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These figures show the distribution of community goodness metrics. They are cohesiveness, density and </a:t>
            </a:r>
            <a:r>
              <a:rPr lang="en-US" sz="1200" kern="1200" dirty="0" err="1" smtClean="0">
                <a:solidFill>
                  <a:schemeClr val="tx1"/>
                </a:solidFill>
                <a:effectLst/>
                <a:latin typeface="+mn-lt"/>
                <a:ea typeface="+mn-ea"/>
                <a:cs typeface="+mn-cs"/>
              </a:rPr>
              <a:t>separability</a:t>
            </a:r>
            <a:r>
              <a:rPr lang="en-US" sz="1200" kern="1200" dirty="0" smtClean="0">
                <a:solidFill>
                  <a:schemeClr val="tx1"/>
                </a:solidFill>
                <a:effectLst/>
                <a:latin typeface="+mn-lt"/>
                <a:ea typeface="+mn-ea"/>
                <a:cs typeface="+mn-cs"/>
              </a:rPr>
              <a:t>. The larger the goodness value, the better the performance. The square marker denotes our QDC method. We can see that our method has high cohesiveness, high density, and high </a:t>
            </a:r>
            <a:r>
              <a:rPr lang="en-US" sz="1200" kern="1200" dirty="0" err="1" smtClean="0">
                <a:solidFill>
                  <a:schemeClr val="tx1"/>
                </a:solidFill>
                <a:effectLst/>
                <a:latin typeface="+mn-lt"/>
                <a:ea typeface="+mn-ea"/>
                <a:cs typeface="+mn-cs"/>
              </a:rPr>
              <a:t>separability</a:t>
            </a:r>
            <a:r>
              <a:rPr lang="en-US" sz="1200" kern="1200" dirty="0" smtClean="0">
                <a:solidFill>
                  <a:schemeClr val="tx1"/>
                </a:solidFill>
                <a:effectLst/>
                <a:latin typeface="+mn-lt"/>
                <a:ea typeface="+mn-ea"/>
                <a:cs typeface="+mn-cs"/>
              </a:rPr>
              <a:t>. The remaining methods have low cohesiveness value because they suffer from the free rider effect.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5B753AF-1290-4E75-8BB1-17F060CEB915}" type="slidenum">
              <a:rPr lang="en-US" smtClean="0"/>
              <a:t>14</a:t>
            </a:fld>
            <a:endParaRPr lang="en-US"/>
          </a:p>
        </p:txBody>
      </p:sp>
    </p:spTree>
    <p:extLst>
      <p:ext uri="{BB962C8B-B14F-4D97-AF65-F5344CB8AC3E}">
        <p14:creationId xmlns:p14="http://schemas.microsoft.com/office/powerpoint/2010/main" val="900714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table shows the consistency results. Each row corresponds to a dataset; each column corresponds to a method. We can see that our method is the most consistent method.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5B753AF-1290-4E75-8BB1-17F060CEB915}" type="slidenum">
              <a:rPr lang="en-US" smtClean="0"/>
              <a:t>15</a:t>
            </a:fld>
            <a:endParaRPr lang="en-US"/>
          </a:p>
        </p:txBody>
      </p:sp>
    </p:spTree>
    <p:extLst>
      <p:ext uri="{BB962C8B-B14F-4D97-AF65-F5344CB8AC3E}">
        <p14:creationId xmlns:p14="http://schemas.microsoft.com/office/powerpoint/2010/main" val="2542865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 conclusion, the free rider effect is a serious problem in local community detection. The proposed query biased node weighting scheme can effectively</a:t>
            </a:r>
            <a:r>
              <a:rPr lang="en-US" sz="1200" baseline="0" dirty="0" smtClean="0"/>
              <a:t> eliminate the free rider effect. </a:t>
            </a:r>
            <a:r>
              <a:rPr lang="en-US" sz="1200" dirty="0" smtClean="0"/>
              <a:t>Next,</a:t>
            </a:r>
            <a:r>
              <a:rPr lang="en-US" sz="1200" baseline="0" dirty="0" smtClean="0"/>
              <a:t> let’s take a look at the top-k proximity query problem.</a:t>
            </a:r>
            <a:endParaRPr lang="en-US" sz="1200" dirty="0"/>
          </a:p>
        </p:txBody>
      </p:sp>
      <p:sp>
        <p:nvSpPr>
          <p:cNvPr id="4" name="Slide Number Placeholder 3"/>
          <p:cNvSpPr>
            <a:spLocks noGrp="1"/>
          </p:cNvSpPr>
          <p:nvPr>
            <p:ph type="sldNum" sz="quarter" idx="10"/>
          </p:nvPr>
        </p:nvSpPr>
        <p:spPr/>
        <p:txBody>
          <a:bodyPr/>
          <a:lstStyle/>
          <a:p>
            <a:fld id="{B5B753AF-1290-4E75-8BB1-17F060CEB915}" type="slidenum">
              <a:rPr lang="en-US" smtClean="0"/>
              <a:t>16</a:t>
            </a:fld>
            <a:endParaRPr lang="en-US"/>
          </a:p>
        </p:txBody>
      </p:sp>
    </p:spTree>
    <p:extLst>
      <p:ext uri="{BB962C8B-B14F-4D97-AF65-F5344CB8AC3E}">
        <p14:creationId xmlns:p14="http://schemas.microsoft.com/office/powerpoint/2010/main" val="220841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is the top-k </a:t>
            </a:r>
            <a:r>
              <a:rPr lang="en-US" sz="1200" baseline="0" dirty="0" smtClean="0"/>
              <a:t>query in graphs? Given a graph and a query node, we </a:t>
            </a:r>
            <a:r>
              <a:rPr lang="en-US" sz="1200" baseline="0" dirty="0" err="1" smtClean="0"/>
              <a:t>wanna</a:t>
            </a:r>
            <a:r>
              <a:rPr lang="en-US" sz="1200" baseline="0" dirty="0" smtClean="0"/>
              <a:t> find which other nodes are most similar to the query node.</a:t>
            </a:r>
          </a:p>
          <a:p>
            <a:endParaRPr lang="en-US" sz="1200" baseline="0" dirty="0" smtClean="0"/>
          </a:p>
          <a:p>
            <a:r>
              <a:rPr lang="en-US" sz="1200" baseline="0" dirty="0" smtClean="0"/>
              <a:t>For example, given the red query node, the green node should be similar to the query node, because it is adjacent to the query node. But the purple node should also be similar to the query node, because it has multiple paths connecting to the query node.</a:t>
            </a:r>
          </a:p>
          <a:p>
            <a:endParaRPr lang="en-US" sz="1200" baseline="0" dirty="0" smtClean="0"/>
          </a:p>
          <a:p>
            <a:r>
              <a:rPr lang="en-US" sz="1200" baseline="0" dirty="0" smtClean="0"/>
              <a:t>Many random walk based proximity measures have been proposed to define the proximity values. Such as </a:t>
            </a:r>
            <a:r>
              <a:rPr lang="en-US" baseline="0" dirty="0" smtClean="0"/>
              <a:t>random walk with restart, hitting time, and commute time.</a:t>
            </a:r>
          </a:p>
        </p:txBody>
      </p:sp>
      <p:sp>
        <p:nvSpPr>
          <p:cNvPr id="4" name="Slide Number Placeholder 3"/>
          <p:cNvSpPr>
            <a:spLocks noGrp="1"/>
          </p:cNvSpPr>
          <p:nvPr>
            <p:ph type="sldNum" sz="quarter" idx="10"/>
          </p:nvPr>
        </p:nvSpPr>
        <p:spPr/>
        <p:txBody>
          <a:bodyPr/>
          <a:lstStyle/>
          <a:p>
            <a:fld id="{B5B753AF-1290-4E75-8BB1-17F060CEB915}" type="slidenum">
              <a:rPr lang="en-US" smtClean="0"/>
              <a:t>17</a:t>
            </a:fld>
            <a:endParaRPr lang="en-US"/>
          </a:p>
        </p:txBody>
      </p:sp>
    </p:spTree>
    <p:extLst>
      <p:ext uri="{BB962C8B-B14F-4D97-AF65-F5344CB8AC3E}">
        <p14:creationId xmlns:p14="http://schemas.microsoft.com/office/powerpoint/2010/main" val="4148042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Many</a:t>
            </a:r>
            <a:r>
              <a:rPr lang="en-US" sz="1200" baseline="0" dirty="0" smtClean="0"/>
              <a:t> computational methods have been proposed t</a:t>
            </a:r>
            <a:r>
              <a:rPr lang="en-US" sz="1200" dirty="0" smtClean="0"/>
              <a:t>o compute the top-k nodes</a:t>
            </a:r>
            <a:r>
              <a:rPr lang="en-US" sz="1200" baseline="0" dirty="0" smtClean="0"/>
              <a:t>.</a:t>
            </a:r>
          </a:p>
          <a:p>
            <a:endParaRPr lang="en-US" sz="1200" baseline="0" dirty="0" smtClean="0"/>
          </a:p>
          <a:p>
            <a:r>
              <a:rPr lang="en-US" sz="1200" baseline="0" dirty="0" smtClean="0"/>
              <a:t>The most basic one is the global iteration method. The random walk process can be represented as a linear system. So power iteration method can be used to solve the linear system. But it needs to iterate over the entire graph. So the computational complexity is high.</a:t>
            </a:r>
          </a:p>
          <a:p>
            <a:endParaRPr lang="en-US" sz="1200" baseline="0" dirty="0" smtClean="0"/>
          </a:p>
          <a:p>
            <a:r>
              <a:rPr lang="en-US" sz="1200" dirty="0" smtClean="0"/>
              <a:t>The</a:t>
            </a:r>
            <a:r>
              <a:rPr lang="en-US" sz="1200" baseline="0" dirty="0" smtClean="0"/>
              <a:t> </a:t>
            </a:r>
            <a:r>
              <a:rPr lang="en-US" sz="1200" dirty="0" smtClean="0"/>
              <a:t>matrix based methods</a:t>
            </a:r>
            <a:r>
              <a:rPr lang="en-US" sz="1200" baseline="0" dirty="0" smtClean="0"/>
              <a:t> are specially designed for random walk with restart. They need to pre-compute the matrix inversion, thus the pre-computing step is expensive.</a:t>
            </a:r>
          </a:p>
          <a:p>
            <a:endParaRPr lang="en-US" sz="1200" baseline="0" dirty="0" smtClean="0"/>
          </a:p>
          <a:p>
            <a:r>
              <a:rPr lang="en-US" sz="1200" baseline="0" dirty="0" smtClean="0"/>
              <a:t>Graph embedding method embeds the graph into geometric space first. But the graph embedding step is approximate, and it is also time-consuming.</a:t>
            </a:r>
            <a:endParaRPr lang="en-US" sz="1200" dirty="0"/>
          </a:p>
        </p:txBody>
      </p:sp>
      <p:sp>
        <p:nvSpPr>
          <p:cNvPr id="4" name="Slide Number Placeholder 3"/>
          <p:cNvSpPr>
            <a:spLocks noGrp="1"/>
          </p:cNvSpPr>
          <p:nvPr>
            <p:ph type="sldNum" sz="quarter" idx="10"/>
          </p:nvPr>
        </p:nvSpPr>
        <p:spPr/>
        <p:txBody>
          <a:bodyPr/>
          <a:lstStyle/>
          <a:p>
            <a:fld id="{B5B753AF-1290-4E75-8BB1-17F060CEB915}" type="slidenum">
              <a:rPr lang="en-US" smtClean="0"/>
              <a:t>18</a:t>
            </a:fld>
            <a:endParaRPr lang="en-US"/>
          </a:p>
        </p:txBody>
      </p:sp>
    </p:spTree>
    <p:extLst>
      <p:ext uri="{BB962C8B-B14F-4D97-AF65-F5344CB8AC3E}">
        <p14:creationId xmlns:p14="http://schemas.microsoft.com/office/powerpoint/2010/main" val="1983425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 this</a:t>
            </a:r>
            <a:r>
              <a:rPr lang="en-US" sz="1200" baseline="0" dirty="0" smtClean="0"/>
              <a:t> work, w</a:t>
            </a:r>
            <a:r>
              <a:rPr lang="en-US" sz="1200" dirty="0" smtClean="0"/>
              <a:t>e propose the fast local search algorithm.</a:t>
            </a:r>
            <a:r>
              <a:rPr lang="en-US" sz="1200" baseline="0" dirty="0" smtClean="0"/>
              <a:t> It has three nice properties.</a:t>
            </a:r>
          </a:p>
          <a:p>
            <a:endParaRPr lang="en-US" sz="1200" baseline="0" dirty="0" smtClean="0"/>
          </a:p>
          <a:p>
            <a:r>
              <a:rPr lang="en-US" sz="1200" baseline="0" dirty="0" smtClean="0"/>
              <a:t>First, it guarantees the exactness of the top-k nodes;</a:t>
            </a:r>
          </a:p>
          <a:p>
            <a:endParaRPr lang="en-US" sz="1200" baseline="0" dirty="0" smtClean="0"/>
          </a:p>
          <a:p>
            <a:r>
              <a:rPr lang="en-US" sz="1200" baseline="0" dirty="0" smtClean="0"/>
              <a:t>Second, it is a general method that can be applied to a variety of proximity measures;</a:t>
            </a:r>
          </a:p>
          <a:p>
            <a:endParaRPr lang="en-US" sz="1200" baseline="0" dirty="0" smtClean="0"/>
          </a:p>
          <a:p>
            <a:r>
              <a:rPr lang="en-US" sz="1200" baseline="0" dirty="0" smtClean="0"/>
              <a:t>Third, it uses a simple local search strategy that needs neither preprocessing nor iterating over the entire graph.</a:t>
            </a:r>
          </a:p>
        </p:txBody>
      </p:sp>
      <p:sp>
        <p:nvSpPr>
          <p:cNvPr id="4" name="Slide Number Placeholder 3"/>
          <p:cNvSpPr>
            <a:spLocks noGrp="1"/>
          </p:cNvSpPr>
          <p:nvPr>
            <p:ph type="sldNum" sz="quarter" idx="10"/>
          </p:nvPr>
        </p:nvSpPr>
        <p:spPr/>
        <p:txBody>
          <a:bodyPr/>
          <a:lstStyle/>
          <a:p>
            <a:fld id="{B5B753AF-1290-4E75-8BB1-17F060CEB915}" type="slidenum">
              <a:rPr lang="en-US" smtClean="0"/>
              <a:t>19</a:t>
            </a:fld>
            <a:endParaRPr lang="en-US"/>
          </a:p>
        </p:txBody>
      </p:sp>
    </p:spTree>
    <p:extLst>
      <p:ext uri="{BB962C8B-B14F-4D97-AF65-F5344CB8AC3E}">
        <p14:creationId xmlns:p14="http://schemas.microsoft.com/office/powerpoint/2010/main" val="835168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Graphs</a:t>
            </a:r>
            <a:r>
              <a:rPr lang="en-US" sz="1200" baseline="0" dirty="0" smtClean="0"/>
              <a:t> are everywhere. There are many social networks and biological networks. We also have research collaboration network, citation network, product co-purchasing network, internet network, road network, and so on. Where there is information, there are networks!</a:t>
            </a:r>
            <a:endParaRPr lang="en-US" sz="1200" dirty="0"/>
          </a:p>
        </p:txBody>
      </p:sp>
      <p:sp>
        <p:nvSpPr>
          <p:cNvPr id="4" name="Slide Number Placeholder 3"/>
          <p:cNvSpPr>
            <a:spLocks noGrp="1"/>
          </p:cNvSpPr>
          <p:nvPr>
            <p:ph type="sldNum" sz="quarter" idx="10"/>
          </p:nvPr>
        </p:nvSpPr>
        <p:spPr/>
        <p:txBody>
          <a:bodyPr/>
          <a:lstStyle/>
          <a:p>
            <a:fld id="{B5B753AF-1290-4E75-8BB1-17F060CEB915}" type="slidenum">
              <a:rPr lang="en-US" smtClean="0"/>
              <a:t>2</a:t>
            </a:fld>
            <a:endParaRPr lang="en-US"/>
          </a:p>
        </p:txBody>
      </p:sp>
    </p:spTree>
    <p:extLst>
      <p:ext uri="{BB962C8B-B14F-4D97-AF65-F5344CB8AC3E}">
        <p14:creationId xmlns:p14="http://schemas.microsoft.com/office/powerpoint/2010/main" val="4148042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How can we achieve these nice properties?</a:t>
            </a:r>
            <a:r>
              <a:rPr lang="en-US" sz="1200" baseline="0" dirty="0" smtClean="0"/>
              <a:t> Because we observe one key property: the no local maximum property. No local maximum means that for any node, except the query node, we can always find a neighbor node with larger proximity value.</a:t>
            </a:r>
          </a:p>
          <a:p>
            <a:endParaRPr lang="en-US" sz="1200" baseline="0" dirty="0" smtClean="0"/>
          </a:p>
          <a:p>
            <a:r>
              <a:rPr lang="en-US" sz="1200" baseline="0" dirty="0" smtClean="0"/>
              <a:t>For example, the left figure shows the distribution of the proximity values in a grid graph, where the proximity measure has no local maximum. So, for any node, such as the green node, we can find one neighbor with larger proximity value.</a:t>
            </a:r>
          </a:p>
          <a:p>
            <a:endParaRPr lang="en-US" sz="1200" baseline="0" dirty="0" smtClean="0"/>
          </a:p>
          <a:p>
            <a:r>
              <a:rPr lang="en-US" sz="1200" baseline="0" dirty="0" smtClean="0"/>
              <a:t>On the other hand, if one proximity measure has local maximum, then we may find one node, which has larger proximity value than any neighbors. Such as the green node in the right figure has larger proximity value than all the neighbors.</a:t>
            </a:r>
          </a:p>
          <a:p>
            <a:endParaRPr lang="en-US" sz="1200" dirty="0"/>
          </a:p>
        </p:txBody>
      </p:sp>
      <p:sp>
        <p:nvSpPr>
          <p:cNvPr id="4" name="Slide Number Placeholder 3"/>
          <p:cNvSpPr>
            <a:spLocks noGrp="1"/>
          </p:cNvSpPr>
          <p:nvPr>
            <p:ph type="sldNum" sz="quarter" idx="10"/>
          </p:nvPr>
        </p:nvSpPr>
        <p:spPr/>
        <p:txBody>
          <a:bodyPr/>
          <a:lstStyle/>
          <a:p>
            <a:fld id="{B5B753AF-1290-4E75-8BB1-17F060CEB915}" type="slidenum">
              <a:rPr lang="en-US" smtClean="0"/>
              <a:t>20</a:t>
            </a:fld>
            <a:endParaRPr lang="en-US"/>
          </a:p>
        </p:txBody>
      </p:sp>
    </p:spTree>
    <p:extLst>
      <p:ext uri="{BB962C8B-B14F-4D97-AF65-F5344CB8AC3E}">
        <p14:creationId xmlns:p14="http://schemas.microsoft.com/office/powerpoint/2010/main" val="760999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We examine</a:t>
            </a:r>
            <a:r>
              <a:rPr lang="en-US" sz="1200" baseline="0" dirty="0" smtClean="0"/>
              <a:t> the existing proximity measures. Some of them have no local maximum, such as hitting time, discounted hitting time, truncated hitting time, penalized hitting probability, and effective importance. Some of them do have local maximum, such as random walk with restart, and commute time.</a:t>
            </a:r>
            <a:endParaRPr lang="en-US" sz="1200" dirty="0"/>
          </a:p>
        </p:txBody>
      </p:sp>
      <p:sp>
        <p:nvSpPr>
          <p:cNvPr id="4" name="Slide Number Placeholder 3"/>
          <p:cNvSpPr>
            <a:spLocks noGrp="1"/>
          </p:cNvSpPr>
          <p:nvPr>
            <p:ph type="sldNum" sz="quarter" idx="10"/>
          </p:nvPr>
        </p:nvSpPr>
        <p:spPr/>
        <p:txBody>
          <a:bodyPr/>
          <a:lstStyle/>
          <a:p>
            <a:fld id="{B5B753AF-1290-4E75-8BB1-17F060CEB915}" type="slidenum">
              <a:rPr lang="en-US" smtClean="0"/>
              <a:t>21</a:t>
            </a:fld>
            <a:endParaRPr lang="en-US"/>
          </a:p>
        </p:txBody>
      </p:sp>
    </p:spTree>
    <p:extLst>
      <p:ext uri="{BB962C8B-B14F-4D97-AF65-F5344CB8AC3E}">
        <p14:creationId xmlns:p14="http://schemas.microsoft.com/office/powerpoint/2010/main" val="1767897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If one proximity measure</a:t>
            </a:r>
            <a:r>
              <a:rPr lang="en-US" sz="1200" baseline="0" dirty="0" smtClean="0"/>
              <a:t> has no local maximum, then, the maximum in the boundary of visited nodes can be used as the upper bound of proximity values of unvisited nodes. For example, in the left figure, the green node is an unvisited node, and its proximity value can be upper bounded by the maximum in the boundary of visited nodes.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If one proximity measure has local maximum, then, we do not have this nice property.</a:t>
            </a:r>
            <a:endParaRPr lang="en-US" sz="1200" dirty="0" smtClean="0"/>
          </a:p>
          <a:p>
            <a:endParaRPr lang="en-US" sz="1200" baseline="0" dirty="0" smtClean="0"/>
          </a:p>
        </p:txBody>
      </p:sp>
      <p:sp>
        <p:nvSpPr>
          <p:cNvPr id="4" name="Slide Number Placeholder 3"/>
          <p:cNvSpPr>
            <a:spLocks noGrp="1"/>
          </p:cNvSpPr>
          <p:nvPr>
            <p:ph type="sldNum" sz="quarter" idx="10"/>
          </p:nvPr>
        </p:nvSpPr>
        <p:spPr/>
        <p:txBody>
          <a:bodyPr/>
          <a:lstStyle/>
          <a:p>
            <a:fld id="{B5B753AF-1290-4E75-8BB1-17F060CEB915}" type="slidenum">
              <a:rPr lang="en-US" smtClean="0"/>
              <a:t>22</a:t>
            </a:fld>
            <a:endParaRPr lang="en-US"/>
          </a:p>
        </p:txBody>
      </p:sp>
    </p:spTree>
    <p:extLst>
      <p:ext uri="{BB962C8B-B14F-4D97-AF65-F5344CB8AC3E}">
        <p14:creationId xmlns:p14="http://schemas.microsoft.com/office/powerpoint/2010/main" val="760999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Since we only have the local neighborhood information, we cannot compute the exact proximity values. Because the random walk process involves the entire graph. But, we can compute the lower and upper bounds.</a:t>
            </a:r>
          </a:p>
          <a:p>
            <a:endParaRPr lang="en-US" sz="1200" baseline="0" dirty="0" smtClean="0"/>
          </a:p>
          <a:p>
            <a:r>
              <a:rPr lang="en-US" sz="1200" baseline="0" dirty="0" smtClean="0"/>
              <a:t>In this figure, the red line segment represents the exact proximity value, the blue one represents the upper bound, and the green one represents the lower bound. For the visited nodes, we can compute the lower and upper bounds. For the unvisited nodes, we have the upper bound.</a:t>
            </a:r>
          </a:p>
          <a:p>
            <a:endParaRPr lang="en-US" sz="1200" dirty="0" smtClean="0"/>
          </a:p>
          <a:p>
            <a:r>
              <a:rPr lang="en-US" sz="1200" dirty="0" smtClean="0"/>
              <a:t>Why do we compute the lower and upper bounds? Because when the bounds are tight enough,</a:t>
            </a:r>
            <a:r>
              <a:rPr lang="en-US" sz="1200" baseline="0" dirty="0" smtClean="0"/>
              <a:t> we can identify the top-k nodes earlier. Therefore the search space can be pruned.</a:t>
            </a:r>
            <a:endParaRPr lang="en-US" sz="1200" dirty="0"/>
          </a:p>
        </p:txBody>
      </p:sp>
      <p:sp>
        <p:nvSpPr>
          <p:cNvPr id="4" name="Slide Number Placeholder 3"/>
          <p:cNvSpPr>
            <a:spLocks noGrp="1"/>
          </p:cNvSpPr>
          <p:nvPr>
            <p:ph type="sldNum" sz="quarter" idx="10"/>
          </p:nvPr>
        </p:nvSpPr>
        <p:spPr/>
        <p:txBody>
          <a:bodyPr/>
          <a:lstStyle/>
          <a:p>
            <a:fld id="{B5B753AF-1290-4E75-8BB1-17F060CEB915}" type="slidenum">
              <a:rPr lang="en-US" smtClean="0"/>
              <a:t>23</a:t>
            </a:fld>
            <a:endParaRPr lang="en-US"/>
          </a:p>
        </p:txBody>
      </p:sp>
    </p:spTree>
    <p:extLst>
      <p:ext uri="{BB962C8B-B14F-4D97-AF65-F5344CB8AC3E}">
        <p14:creationId xmlns:p14="http://schemas.microsoft.com/office/powerpoint/2010/main" val="1201408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We further</a:t>
            </a:r>
            <a:r>
              <a:rPr lang="en-US" sz="1200" baseline="0" dirty="0" smtClean="0"/>
              <a:t> discover that </a:t>
            </a:r>
            <a:r>
              <a:rPr lang="en-US" sz="1200" dirty="0" smtClean="0"/>
              <a:t>w</a:t>
            </a:r>
            <a:r>
              <a:rPr lang="en-US" sz="1200" baseline="0" dirty="0" smtClean="0"/>
              <a:t>hen we visit one more node, the upper and lower bounds become tighter. The lower bounds are monotonically increasing. The upper bounds are monotonically decreasing. Eventually they converge to the exact proximity values.</a:t>
            </a:r>
          </a:p>
          <a:p>
            <a:endParaRPr lang="en-US" sz="1200" dirty="0"/>
          </a:p>
        </p:txBody>
      </p:sp>
      <p:sp>
        <p:nvSpPr>
          <p:cNvPr id="4" name="Slide Number Placeholder 3"/>
          <p:cNvSpPr>
            <a:spLocks noGrp="1"/>
          </p:cNvSpPr>
          <p:nvPr>
            <p:ph type="sldNum" sz="quarter" idx="10"/>
          </p:nvPr>
        </p:nvSpPr>
        <p:spPr/>
        <p:txBody>
          <a:bodyPr/>
          <a:lstStyle/>
          <a:p>
            <a:fld id="{B5B753AF-1290-4E75-8BB1-17F060CEB915}" type="slidenum">
              <a:rPr lang="en-US" smtClean="0"/>
              <a:t>24</a:t>
            </a:fld>
            <a:endParaRPr lang="en-US"/>
          </a:p>
        </p:txBody>
      </p:sp>
    </p:spTree>
    <p:extLst>
      <p:ext uri="{BB962C8B-B14F-4D97-AF65-F5344CB8AC3E}">
        <p14:creationId xmlns:p14="http://schemas.microsoft.com/office/powerpoint/2010/main" val="1201408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smtClean="0"/>
              <a:t>Let’s look at</a:t>
            </a:r>
            <a:r>
              <a:rPr lang="en-US" altLang="zh-CN" sz="1200" baseline="0" dirty="0" smtClean="0"/>
              <a:t> a running example. Suppose we have a toy graph, and node 1 is the query node. The algorithm visits the nodes in the order shown in the table. In the first iteration, nodes 2 and 3 are visited; in the second iteration, node 4 is visited, and so on so forth.</a:t>
            </a:r>
          </a:p>
          <a:p>
            <a:endParaRPr lang="en-US" altLang="zh-CN" sz="1200" baseline="0" dirty="0" smtClean="0"/>
          </a:p>
          <a:p>
            <a:r>
              <a:rPr lang="en-US" altLang="zh-CN" sz="1200" baseline="0" dirty="0" smtClean="0"/>
              <a:t>At each iteration, we compute the lower and upper bounds of each node, and we plot the bounds in this figure. The x axis represents the nodes, the y axis represents the iteration, and the z axis represents the lower and upper bounds. We can see that the lower and upper bounds are monotonically changing, and eventually converge to the exact proximity values.</a:t>
            </a:r>
          </a:p>
          <a:p>
            <a:endParaRPr lang="en-US" altLang="zh-CN" sz="1200" baseline="0" dirty="0" smtClean="0"/>
          </a:p>
          <a:p>
            <a:r>
              <a:rPr lang="en-US" altLang="zh-CN" sz="1200" baseline="0" dirty="0" smtClean="0"/>
              <a:t>Let’s take a closer look at the bounds at the fourth iteration. The interval between the lower and upper bounds are represented by the vertical line segment. We can see that the lower bounds of nodes 2 and 3 are greater than the upper bounds of the remaining nodes. Therefore, we guarantee that nodes 2 and 3 are the top-2 nodes. And the algorithm can terminate.</a:t>
            </a:r>
          </a:p>
          <a:p>
            <a:endParaRPr lang="en-US" altLang="zh-CN" sz="1200" dirty="0" smtClean="0"/>
          </a:p>
          <a:p>
            <a:r>
              <a:rPr lang="en-US" altLang="zh-CN" sz="1200" dirty="0" smtClean="0"/>
              <a:t>This running example illustrates</a:t>
            </a:r>
            <a:r>
              <a:rPr lang="en-US" altLang="zh-CN" sz="1200" baseline="0" dirty="0" smtClean="0"/>
              <a:t> the basic idea of the fast local search algorithm.</a:t>
            </a:r>
            <a:endParaRPr lang="en-US" altLang="zh-CN" sz="1200" dirty="0" smtClean="0"/>
          </a:p>
        </p:txBody>
      </p:sp>
      <p:sp>
        <p:nvSpPr>
          <p:cNvPr id="4" name="Slide Number Placeholder 3"/>
          <p:cNvSpPr>
            <a:spLocks noGrp="1"/>
          </p:cNvSpPr>
          <p:nvPr>
            <p:ph type="sldNum" sz="quarter" idx="10"/>
          </p:nvPr>
        </p:nvSpPr>
        <p:spPr/>
        <p:txBody>
          <a:bodyPr/>
          <a:lstStyle/>
          <a:p>
            <a:fld id="{B5B753AF-1290-4E75-8BB1-17F060CEB915}" type="slidenum">
              <a:rPr lang="en-US" smtClean="0"/>
              <a:t>25</a:t>
            </a:fld>
            <a:endParaRPr lang="en-US"/>
          </a:p>
        </p:txBody>
      </p:sp>
    </p:spTree>
    <p:extLst>
      <p:ext uri="{BB962C8B-B14F-4D97-AF65-F5344CB8AC3E}">
        <p14:creationId xmlns:p14="http://schemas.microsoft.com/office/powerpoint/2010/main" val="970232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a:t>
            </a:r>
            <a:r>
              <a:rPr lang="en-US" sz="1200" dirty="0" err="1" smtClean="0"/>
              <a:t>FLoS</a:t>
            </a:r>
            <a:r>
              <a:rPr lang="en-US" sz="1200" baseline="0" dirty="0" smtClean="0"/>
              <a:t> algorithm can be applied to a variety of proximity measures.</a:t>
            </a:r>
          </a:p>
          <a:p>
            <a:endParaRPr lang="en-US" sz="1200" baseline="0" dirty="0" smtClean="0"/>
          </a:p>
          <a:p>
            <a:r>
              <a:rPr lang="en-US" sz="1200" baseline="0" dirty="0" smtClean="0"/>
              <a:t>We first prove that the penalized hitting probability, effective importance, and discounted hitting time give the same ranking results. Therefore, we only need to develop the algorithm for one proximity measure. Then all of them can be solved.</a:t>
            </a:r>
          </a:p>
          <a:p>
            <a:endParaRPr lang="en-US" sz="1200" baseline="0" dirty="0" smtClean="0"/>
          </a:p>
          <a:p>
            <a:r>
              <a:rPr lang="en-US" sz="1200" baseline="0" dirty="0" smtClean="0"/>
              <a:t>We further discover that the random walk with restart has a simple relationship with penalized hitting probability. Based on this relationship, the </a:t>
            </a:r>
            <a:r>
              <a:rPr lang="en-US" sz="1200" baseline="0" dirty="0" err="1" smtClean="0"/>
              <a:t>FLoS</a:t>
            </a:r>
            <a:r>
              <a:rPr lang="en-US" sz="1200" baseline="0" dirty="0" smtClean="0"/>
              <a:t> algorithm can also be applied to random walk with restart. This is interesting. Because even though the random walk with restart has local maximum, the fast local search algorithm is still applicable.</a:t>
            </a:r>
            <a:endParaRPr lang="en-US" sz="1200" dirty="0" smtClean="0"/>
          </a:p>
        </p:txBody>
      </p:sp>
      <p:sp>
        <p:nvSpPr>
          <p:cNvPr id="4" name="Slide Number Placeholder 3"/>
          <p:cNvSpPr>
            <a:spLocks noGrp="1"/>
          </p:cNvSpPr>
          <p:nvPr>
            <p:ph type="sldNum" sz="quarter" idx="10"/>
          </p:nvPr>
        </p:nvSpPr>
        <p:spPr/>
        <p:txBody>
          <a:bodyPr/>
          <a:lstStyle/>
          <a:p>
            <a:fld id="{B5B753AF-1290-4E75-8BB1-17F060CEB915}" type="slidenum">
              <a:rPr lang="en-US" smtClean="0"/>
              <a:t>26</a:t>
            </a:fld>
            <a:endParaRPr lang="en-US"/>
          </a:p>
        </p:txBody>
      </p:sp>
    </p:spTree>
    <p:extLst>
      <p:ext uri="{BB962C8B-B14F-4D97-AF65-F5344CB8AC3E}">
        <p14:creationId xmlns:p14="http://schemas.microsoft.com/office/powerpoint/2010/main" val="41567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smtClean="0"/>
              <a:t>In the experiments,</a:t>
            </a:r>
            <a:r>
              <a:rPr lang="en-US" altLang="zh-CN" sz="1200" baseline="0" dirty="0" smtClean="0"/>
              <a:t> we use 4 real large graphs with up to millions of nodes and tens of millions of edges. We also use in-memory and disk-resident synthetic graphs with different parameters, such as graph size, and graph density.</a:t>
            </a:r>
          </a:p>
          <a:p>
            <a:endParaRPr lang="en-US" altLang="zh-CN" sz="1200" dirty="0" smtClean="0"/>
          </a:p>
        </p:txBody>
      </p:sp>
      <p:sp>
        <p:nvSpPr>
          <p:cNvPr id="4" name="Slide Number Placeholder 3"/>
          <p:cNvSpPr>
            <a:spLocks noGrp="1"/>
          </p:cNvSpPr>
          <p:nvPr>
            <p:ph type="sldNum" sz="quarter" idx="10"/>
          </p:nvPr>
        </p:nvSpPr>
        <p:spPr/>
        <p:txBody>
          <a:bodyPr/>
          <a:lstStyle/>
          <a:p>
            <a:fld id="{B5B753AF-1290-4E75-8BB1-17F060CEB915}" type="slidenum">
              <a:rPr lang="en-US" smtClean="0"/>
              <a:t>27</a:t>
            </a:fld>
            <a:endParaRPr lang="en-US"/>
          </a:p>
        </p:txBody>
      </p:sp>
    </p:spTree>
    <p:extLst>
      <p:ext uri="{BB962C8B-B14F-4D97-AF65-F5344CB8AC3E}">
        <p14:creationId xmlns:p14="http://schemas.microsoft.com/office/powerpoint/2010/main" val="134034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smtClean="0"/>
              <a:t>We test</a:t>
            </a:r>
            <a:r>
              <a:rPr lang="en-US" altLang="zh-CN" sz="1200" baseline="0" dirty="0" smtClean="0"/>
              <a:t> the performance of </a:t>
            </a:r>
            <a:r>
              <a:rPr lang="en-US" altLang="zh-CN" sz="1200" baseline="0" dirty="0" err="1" smtClean="0"/>
              <a:t>FLoS</a:t>
            </a:r>
            <a:r>
              <a:rPr lang="en-US" altLang="zh-CN" sz="1200" baseline="0" dirty="0" smtClean="0"/>
              <a:t> algorithm for two proximity measures: penalized hitting probability and random walk with restart. We compare them with several state-of-the-art methods. For penalized hitting probability, we compare it with global iteration method, and 3 local search methods. For random walk with restart, we compare it with global iteration method, improved global iteration method, matrix inversion based method, graph embedding based method, and one local search method. Our methods guarantee the exactness of the results. Some of the existing methods are exact. Some of them are approximate.</a:t>
            </a:r>
          </a:p>
          <a:p>
            <a:endParaRPr lang="en-US" altLang="zh-CN" sz="1200" dirty="0" smtClean="0"/>
          </a:p>
        </p:txBody>
      </p:sp>
      <p:sp>
        <p:nvSpPr>
          <p:cNvPr id="4" name="Slide Number Placeholder 3"/>
          <p:cNvSpPr>
            <a:spLocks noGrp="1"/>
          </p:cNvSpPr>
          <p:nvPr>
            <p:ph type="sldNum" sz="quarter" idx="10"/>
          </p:nvPr>
        </p:nvSpPr>
        <p:spPr/>
        <p:txBody>
          <a:bodyPr/>
          <a:lstStyle/>
          <a:p>
            <a:fld id="{B5B753AF-1290-4E75-8BB1-17F060CEB915}" type="slidenum">
              <a:rPr lang="en-US" smtClean="0"/>
              <a:t>28</a:t>
            </a:fld>
            <a:endParaRPr lang="en-US"/>
          </a:p>
        </p:txBody>
      </p:sp>
    </p:spTree>
    <p:extLst>
      <p:ext uri="{BB962C8B-B14F-4D97-AF65-F5344CB8AC3E}">
        <p14:creationId xmlns:p14="http://schemas.microsoft.com/office/powerpoint/2010/main" val="9075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These are the results for penalized hitting probability on real graphs.</a:t>
            </a:r>
          </a:p>
          <a:p>
            <a:endParaRPr lang="en-US" sz="1200" dirty="0" smtClean="0"/>
          </a:p>
          <a:p>
            <a:r>
              <a:rPr lang="en-US" sz="1200" dirty="0" smtClean="0"/>
              <a:t>The left figure shows the running time. The x</a:t>
            </a:r>
            <a:r>
              <a:rPr lang="en-US" sz="1200" baseline="0" dirty="0" smtClean="0"/>
              <a:t> axis represents the varying number K. The y axis represents the running time. The bottom curve shows the</a:t>
            </a:r>
            <a:r>
              <a:rPr lang="en-US" sz="1200" dirty="0" smtClean="0"/>
              <a:t> running time of our method</a:t>
            </a:r>
            <a:r>
              <a:rPr lang="en-US" sz="1200" baseline="0" dirty="0" smtClean="0"/>
              <a:t>. We can see that our method is 1 to 3 orders of magnitude faster than the existing methods.</a:t>
            </a:r>
          </a:p>
          <a:p>
            <a:endParaRPr lang="en-US" sz="1200" baseline="0" dirty="0" smtClean="0"/>
          </a:p>
          <a:p>
            <a:r>
              <a:rPr lang="en-US" sz="1200" baseline="0" dirty="0" smtClean="0"/>
              <a:t>The number of visited nodes is shown in the right figure. The x axis represents the datasets. The y axis represents the ratio between the number of visited nodes using </a:t>
            </a:r>
            <a:r>
              <a:rPr lang="en-US" sz="1200" baseline="0" dirty="0" err="1" smtClean="0"/>
              <a:t>FLoS</a:t>
            </a:r>
            <a:r>
              <a:rPr lang="en-US" sz="1200" baseline="0" dirty="0" smtClean="0"/>
              <a:t> and the total number of nodes in the graph. Only a small portion of nodes are visited.</a:t>
            </a:r>
            <a:endParaRPr lang="en-US" sz="1200" dirty="0"/>
          </a:p>
        </p:txBody>
      </p:sp>
      <p:sp>
        <p:nvSpPr>
          <p:cNvPr id="4" name="Slide Number Placeholder 3"/>
          <p:cNvSpPr>
            <a:spLocks noGrp="1"/>
          </p:cNvSpPr>
          <p:nvPr>
            <p:ph type="sldNum" sz="quarter" idx="10"/>
          </p:nvPr>
        </p:nvSpPr>
        <p:spPr/>
        <p:txBody>
          <a:bodyPr/>
          <a:lstStyle/>
          <a:p>
            <a:fld id="{B5B753AF-1290-4E75-8BB1-17F060CEB915}" type="slidenum">
              <a:rPr lang="en-US" smtClean="0"/>
              <a:t>29</a:t>
            </a:fld>
            <a:endParaRPr lang="en-US"/>
          </a:p>
        </p:txBody>
      </p:sp>
    </p:spTree>
    <p:extLst>
      <p:ext uri="{BB962C8B-B14F-4D97-AF65-F5344CB8AC3E}">
        <p14:creationId xmlns:p14="http://schemas.microsoft.com/office/powerpoint/2010/main" val="2295213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There</a:t>
            </a:r>
            <a:r>
              <a:rPr lang="en-US" sz="1200" baseline="0" dirty="0" smtClean="0"/>
              <a:t> are several primitive tasks in analyzing the graphs, such as community detection, ranking, and densest subgraph detection. These tasks have numerous applications, such as recommendation, advertisement, disease gene discovery.</a:t>
            </a:r>
          </a:p>
          <a:p>
            <a:endParaRPr lang="en-US" sz="1200" baseline="0" dirty="0" smtClean="0"/>
          </a:p>
          <a:p>
            <a:r>
              <a:rPr lang="en-US" sz="1200" baseline="0" dirty="0" smtClean="0"/>
              <a:t>The graphs are becoming larger and larger. The current graphs contain billions of nodes. Thus it is prohibitive for the existing global algorithms to process large graphs. Therefore, people become interested in the local versions of these problems. Given a query node, the local community detection problem aims at finding the community near the query node. Given a query node, the top-k query problem aims at finding the top-k nodes which are most similar to the query node. Given a query node, we are also interested in finding the local dense subgraph near the query node.</a:t>
            </a:r>
            <a:endParaRPr lang="en-US" sz="1200" dirty="0"/>
          </a:p>
        </p:txBody>
      </p:sp>
      <p:sp>
        <p:nvSpPr>
          <p:cNvPr id="4" name="Slide Number Placeholder 3"/>
          <p:cNvSpPr>
            <a:spLocks noGrp="1"/>
          </p:cNvSpPr>
          <p:nvPr>
            <p:ph type="sldNum" sz="quarter" idx="10"/>
          </p:nvPr>
        </p:nvSpPr>
        <p:spPr/>
        <p:txBody>
          <a:bodyPr/>
          <a:lstStyle/>
          <a:p>
            <a:fld id="{B5B753AF-1290-4E75-8BB1-17F060CEB915}" type="slidenum">
              <a:rPr lang="en-US" smtClean="0"/>
              <a:t>3</a:t>
            </a:fld>
            <a:endParaRPr lang="en-US"/>
          </a:p>
        </p:txBody>
      </p:sp>
    </p:spTree>
    <p:extLst>
      <p:ext uri="{BB962C8B-B14F-4D97-AF65-F5344CB8AC3E}">
        <p14:creationId xmlns:p14="http://schemas.microsoft.com/office/powerpoint/2010/main" val="4148042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These</a:t>
            </a:r>
            <a:r>
              <a:rPr lang="en-US" sz="1200" baseline="0" dirty="0" smtClean="0"/>
              <a:t> are</a:t>
            </a:r>
            <a:r>
              <a:rPr lang="en-US" sz="1200" dirty="0" smtClean="0"/>
              <a:t> the results for random walk with restart on real graphs.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left figure shows the running time. The running time of our method</a:t>
            </a:r>
            <a:r>
              <a:rPr lang="en-US" sz="1200" baseline="0" dirty="0" smtClean="0"/>
              <a:t> is indicated by the curve with square mark in the bottom region. We can see that our method is comparable to two existing methods with pre-computation step. The first one is the graph embedding based method. But the graph embedding based method is approximate, and the graph embedding step is time consuming. The other one is the matrix based method. But pre-computing the matrix inversion is time consuming. Both of these two methods have long pre-computing time, which is not shown here.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The number of visited nodes is shown in the right figure. Only a small portion of nodes are visited.</a:t>
            </a:r>
            <a:endParaRPr lang="en-US" sz="1200" dirty="0" smtClean="0"/>
          </a:p>
          <a:p>
            <a:endParaRPr lang="en-US" sz="1200" dirty="0"/>
          </a:p>
        </p:txBody>
      </p:sp>
      <p:sp>
        <p:nvSpPr>
          <p:cNvPr id="4" name="Slide Number Placeholder 3"/>
          <p:cNvSpPr>
            <a:spLocks noGrp="1"/>
          </p:cNvSpPr>
          <p:nvPr>
            <p:ph type="sldNum" sz="quarter" idx="10"/>
          </p:nvPr>
        </p:nvSpPr>
        <p:spPr/>
        <p:txBody>
          <a:bodyPr/>
          <a:lstStyle/>
          <a:p>
            <a:fld id="{B5B753AF-1290-4E75-8BB1-17F060CEB915}" type="slidenum">
              <a:rPr lang="en-US" smtClean="0"/>
              <a:t>30</a:t>
            </a:fld>
            <a:endParaRPr lang="en-US"/>
          </a:p>
        </p:txBody>
      </p:sp>
    </p:spTree>
    <p:extLst>
      <p:ext uri="{BB962C8B-B14F-4D97-AF65-F5344CB8AC3E}">
        <p14:creationId xmlns:p14="http://schemas.microsoft.com/office/powerpoint/2010/main" val="1073510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Previously, we find the relationship among the proximity measures, and extend the FLoS algorithm to more proximity measures. In the extension of this work, we further the relationships among more proximity measures. They are RoundTripRank, Katz score, and absorption probability. Therefore, the FLoS algorithm can also be applied to these proximity measures.</a:t>
            </a:r>
          </a:p>
          <a:p>
            <a:endParaRPr lang="en-US" sz="1200" baseline="0" dirty="0" smtClean="0"/>
          </a:p>
          <a:p>
            <a:r>
              <a:rPr lang="en-US" sz="1200" baseline="0" dirty="0" smtClean="0"/>
              <a:t>There is a simple relationship between penalized hitting probability and RoundTripRank, thus we can compute the upper and lower bounds of the exact proximity value of RoundTripRank.</a:t>
            </a:r>
          </a:p>
          <a:p>
            <a:endParaRPr lang="en-US" sz="1200" baseline="0" dirty="0" smtClean="0"/>
          </a:p>
          <a:p>
            <a:r>
              <a:rPr lang="en-US" sz="1200" baseline="0" dirty="0" smtClean="0"/>
              <a:t>To develop the relationship between penalized hitting probability and Katz score, we first define a variant of PHP proximity measure. In the new measure, the transition probability is normalized by the maximum node degree instead of the node degree. Then we prove that PHP’ and Katz score give the same ranking results.</a:t>
            </a:r>
          </a:p>
          <a:p>
            <a:endParaRPr lang="en-US" sz="1200" baseline="0" dirty="0" smtClean="0"/>
          </a:p>
          <a:p>
            <a:r>
              <a:rPr lang="en-US" sz="1200" baseline="0" dirty="0" smtClean="0"/>
              <a:t>Similarly, to develop the relationship between PHP and AP, we first define a variant of PHP proximity measure. In the new measure, the transition probability is different from the original one. Here, \</a:t>
            </a:r>
            <a:r>
              <a:rPr lang="en-US" sz="1200" baseline="0" dirty="0" err="1" smtClean="0"/>
              <a:t>lambda_i</a:t>
            </a:r>
            <a:r>
              <a:rPr lang="en-US" sz="1200" baseline="0" dirty="0" smtClean="0"/>
              <a:t> is a constant value of node </a:t>
            </a:r>
            <a:r>
              <a:rPr lang="en-US" sz="1200" baseline="0" dirty="0" err="1" smtClean="0"/>
              <a:t>i</a:t>
            </a:r>
            <a:r>
              <a:rPr lang="en-US" sz="1200" baseline="0" dirty="0" smtClean="0"/>
              <a:t>. The transition probability is normalized by the sum of \</a:t>
            </a:r>
            <a:r>
              <a:rPr lang="en-US" sz="1200" baseline="0" dirty="0" err="1" smtClean="0"/>
              <a:t>lambda_i</a:t>
            </a:r>
            <a:r>
              <a:rPr lang="en-US" sz="1200" baseline="0" dirty="0" smtClean="0"/>
              <a:t> and node degree. Then, we prove that there is a simple relationship between PHP” and AP.</a:t>
            </a:r>
          </a:p>
          <a:p>
            <a:endParaRPr lang="en-US" sz="1200" baseline="0" dirty="0" smtClean="0"/>
          </a:p>
        </p:txBody>
      </p:sp>
      <p:sp>
        <p:nvSpPr>
          <p:cNvPr id="4" name="Slide Number Placeholder 3"/>
          <p:cNvSpPr>
            <a:spLocks noGrp="1"/>
          </p:cNvSpPr>
          <p:nvPr>
            <p:ph type="sldNum" sz="quarter" idx="10"/>
          </p:nvPr>
        </p:nvSpPr>
        <p:spPr/>
        <p:txBody>
          <a:bodyPr/>
          <a:lstStyle/>
          <a:p>
            <a:fld id="{B5B753AF-1290-4E75-8BB1-17F060CEB915}" type="slidenum">
              <a:rPr lang="en-US" smtClean="0"/>
              <a:t>31</a:t>
            </a:fld>
            <a:endParaRPr lang="en-US"/>
          </a:p>
        </p:txBody>
      </p:sp>
    </p:spTree>
    <p:extLst>
      <p:ext uri="{BB962C8B-B14F-4D97-AF65-F5344CB8AC3E}">
        <p14:creationId xmlns:p14="http://schemas.microsoft.com/office/powerpoint/2010/main" val="2320049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Let us introduce the relationships with more details.</a:t>
            </a:r>
          </a:p>
          <a:p>
            <a:endParaRPr lang="en-US" sz="1200" baseline="0" dirty="0" smtClean="0"/>
          </a:p>
          <a:p>
            <a:r>
              <a:rPr lang="en-US" sz="1200" baseline="0" dirty="0" smtClean="0"/>
              <a:t>Let’s first consider the relationship between PHP and RoundTripRank.</a:t>
            </a:r>
          </a:p>
          <a:p>
            <a:endParaRPr lang="en-US" sz="1200" baseline="0" dirty="0" smtClean="0"/>
          </a:p>
          <a:p>
            <a:r>
              <a:rPr lang="en-US" sz="1200" baseline="0" dirty="0" smtClean="0"/>
              <a:t>The RoundTripRank proximity measures consider a round trip from the query node to each node v and then back to the query node.</a:t>
            </a:r>
          </a:p>
          <a:p>
            <a:endParaRPr lang="en-US" sz="1200" baseline="0" dirty="0" smtClean="0"/>
          </a:p>
          <a:p>
            <a:r>
              <a:rPr lang="en-US" sz="1200" baseline="0" dirty="0" smtClean="0"/>
              <a:t>The forward direction from the query node to node v measures the importance of node v. The backward direction from node v to the query node measures the specificity of node v. The RoundTripRank considers both the importance and specificity of one node.</a:t>
            </a:r>
          </a:p>
          <a:p>
            <a:endParaRPr lang="en-US" sz="1200" baseline="0" dirty="0" smtClean="0"/>
          </a:p>
          <a:p>
            <a:r>
              <a:rPr lang="en-US" sz="1200" baseline="0" dirty="0" smtClean="0"/>
              <a:t>It is shown that the </a:t>
            </a:r>
            <a:r>
              <a:rPr lang="en-US" sz="1200" baseline="0" dirty="0" err="1" smtClean="0"/>
              <a:t>RoungTripRank</a:t>
            </a:r>
            <a:r>
              <a:rPr lang="en-US" sz="1200" baseline="0" dirty="0" smtClean="0"/>
              <a:t> proximity value can be decomposed as the product of two proximity measures: random walk with restart and effective importance. The proximity value contributed by the forward direction is actually the random walk with restart proximity value. The proximity value contributed by the backward direction is actually the effectiveness importance proximity value.</a:t>
            </a:r>
          </a:p>
          <a:p>
            <a:endParaRPr lang="en-US" sz="1200" baseline="0" dirty="0" smtClean="0"/>
          </a:p>
          <a:p>
            <a:r>
              <a:rPr lang="en-US" sz="1200" baseline="0" dirty="0" smtClean="0"/>
              <a:t>Since both random walk with restart and effectiveness importance have simple relationships with penalized hitting probability, we can derive the relationship between RoundTripRank and Penalized hitting probability.</a:t>
            </a:r>
          </a:p>
          <a:p>
            <a:endParaRPr lang="en-US" sz="1200" baseline="0" dirty="0" smtClean="0"/>
          </a:p>
        </p:txBody>
      </p:sp>
      <p:sp>
        <p:nvSpPr>
          <p:cNvPr id="4" name="Slide Number Placeholder 3"/>
          <p:cNvSpPr>
            <a:spLocks noGrp="1"/>
          </p:cNvSpPr>
          <p:nvPr>
            <p:ph type="sldNum" sz="quarter" idx="10"/>
          </p:nvPr>
        </p:nvSpPr>
        <p:spPr/>
        <p:txBody>
          <a:bodyPr/>
          <a:lstStyle/>
          <a:p>
            <a:fld id="{B5B753AF-1290-4E75-8BB1-17F060CEB915}" type="slidenum">
              <a:rPr lang="en-US" smtClean="0"/>
              <a:t>32</a:t>
            </a:fld>
            <a:endParaRPr lang="en-US"/>
          </a:p>
        </p:txBody>
      </p:sp>
    </p:spTree>
    <p:extLst>
      <p:ext uri="{BB962C8B-B14F-4D97-AF65-F5344CB8AC3E}">
        <p14:creationId xmlns:p14="http://schemas.microsoft.com/office/powerpoint/2010/main" val="125738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Katz score is a classic proximity measure in graph. It is not based on random walk, but this result shows that it has close relationship with the random walk based proximity measures.</a:t>
            </a:r>
          </a:p>
          <a:p>
            <a:endParaRPr lang="en-US" sz="1200" baseline="0" dirty="0" smtClean="0"/>
          </a:p>
          <a:p>
            <a:r>
              <a:rPr lang="en-US" sz="1200" baseline="0" dirty="0" smtClean="0"/>
              <a:t>Katz score is defined as a weighted sum of the lengths of paths between two nodes.</a:t>
            </a:r>
          </a:p>
          <a:p>
            <a:endParaRPr lang="en-US" sz="1200" baseline="0" dirty="0" smtClean="0"/>
          </a:p>
          <a:p>
            <a:r>
              <a:rPr lang="en-US" sz="1200" baseline="0" dirty="0" smtClean="0"/>
              <a:t>Let matrix R denote the proximity matrix, and matrix W denote the adjacency matrix. Katz score proximity matrix can be defined in this series form. The </a:t>
            </a:r>
            <a:r>
              <a:rPr lang="en-US" sz="1200" baseline="0" dirty="0" err="1" smtClean="0"/>
              <a:t>i-th</a:t>
            </a:r>
            <a:r>
              <a:rPr lang="en-US" sz="1200" baseline="0" dirty="0" smtClean="0"/>
              <a:t> term in this series denotes the number of paths of length </a:t>
            </a:r>
            <a:r>
              <a:rPr lang="en-US" sz="1200" baseline="0" dirty="0" err="1" smtClean="0"/>
              <a:t>i</a:t>
            </a:r>
            <a:r>
              <a:rPr lang="en-US" sz="1200" baseline="0" dirty="0" smtClean="0"/>
              <a:t>.</a:t>
            </a:r>
          </a:p>
          <a:p>
            <a:endParaRPr lang="en-US" sz="1200" dirty="0" smtClean="0"/>
          </a:p>
          <a:p>
            <a:r>
              <a:rPr lang="en-US" sz="1200" dirty="0" smtClean="0"/>
              <a:t>We can take</a:t>
            </a:r>
            <a:r>
              <a:rPr lang="en-US" sz="1200" baseline="0" dirty="0" smtClean="0"/>
              <a:t> one column of the proximity matrix R as a proximity vector, and derive a recursive equation for the proximity vector. We define a new proximity measure. This is similar to PHP. The difference is that the transition probability is normalized by the maximum degree. This is the same as that in the recursive equation of Katz score.</a:t>
            </a:r>
            <a:endParaRPr lang="en-US" sz="1200" dirty="0"/>
          </a:p>
        </p:txBody>
      </p:sp>
      <p:sp>
        <p:nvSpPr>
          <p:cNvPr id="4" name="Slide Number Placeholder 3"/>
          <p:cNvSpPr>
            <a:spLocks noGrp="1"/>
          </p:cNvSpPr>
          <p:nvPr>
            <p:ph type="sldNum" sz="quarter" idx="10"/>
          </p:nvPr>
        </p:nvSpPr>
        <p:spPr/>
        <p:txBody>
          <a:bodyPr/>
          <a:lstStyle/>
          <a:p>
            <a:fld id="{B5B753AF-1290-4E75-8BB1-17F060CEB915}" type="slidenum">
              <a:rPr lang="en-US" smtClean="0"/>
              <a:t>33</a:t>
            </a:fld>
            <a:endParaRPr lang="en-US"/>
          </a:p>
        </p:txBody>
      </p:sp>
    </p:spTree>
    <p:extLst>
      <p:ext uri="{BB962C8B-B14F-4D97-AF65-F5344CB8AC3E}">
        <p14:creationId xmlns:p14="http://schemas.microsoft.com/office/powerpoint/2010/main" val="779670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In the absorption probability proximity measure, each node has a self-loop transition probability. Starting from the query node, the random surfer randomly walks to the neighbors. With this probability, the random surfer will be absorbed at this node forever.</a:t>
            </a:r>
          </a:p>
          <a:p>
            <a:endParaRPr lang="en-US" sz="1200" dirty="0" smtClean="0"/>
          </a:p>
          <a:p>
            <a:r>
              <a:rPr lang="en-US" sz="1200" dirty="0" smtClean="0"/>
              <a:t>The original AP proximity</a:t>
            </a:r>
            <a:r>
              <a:rPr lang="en-US" sz="1200" baseline="0" dirty="0" smtClean="0"/>
              <a:t> measure is formulated in this recursive equation. It involves the entire proximity matrix. We derive a new recursive equation for it. This recursive equation only involves one column of the proximity matrix.</a:t>
            </a:r>
          </a:p>
          <a:p>
            <a:endParaRPr lang="en-US" sz="1200" baseline="0" dirty="0" smtClean="0"/>
          </a:p>
          <a:p>
            <a:r>
              <a:rPr lang="en-US" sz="1200" baseline="0" dirty="0" smtClean="0"/>
              <a:t>We replace the proximity value of the query node with a constant value 1. And we define a variant of PHP proximity measure, the PHP”. The PHP’’ proximity measure is very similar to the PHP proximity measure. Thus, the FLoS algorithm is still applicable to PHP”. By use of the simple relationship between AP and PHP”, the FLoS algorithm is applicable to AP.</a:t>
            </a:r>
            <a:endParaRPr lang="en-US" sz="1200" dirty="0"/>
          </a:p>
        </p:txBody>
      </p:sp>
      <p:sp>
        <p:nvSpPr>
          <p:cNvPr id="4" name="Slide Number Placeholder 3"/>
          <p:cNvSpPr>
            <a:spLocks noGrp="1"/>
          </p:cNvSpPr>
          <p:nvPr>
            <p:ph type="sldNum" sz="quarter" idx="10"/>
          </p:nvPr>
        </p:nvSpPr>
        <p:spPr/>
        <p:txBody>
          <a:bodyPr/>
          <a:lstStyle/>
          <a:p>
            <a:fld id="{B5B753AF-1290-4E75-8BB1-17F060CEB915}" type="slidenum">
              <a:rPr lang="en-US" smtClean="0"/>
              <a:t>34</a:t>
            </a:fld>
            <a:endParaRPr lang="en-US"/>
          </a:p>
        </p:txBody>
      </p:sp>
    </p:spTree>
    <p:extLst>
      <p:ext uri="{BB962C8B-B14F-4D97-AF65-F5344CB8AC3E}">
        <p14:creationId xmlns:p14="http://schemas.microsoft.com/office/powerpoint/2010/main" val="383092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Given a query node q, we can compute the proximity values of all other nodes. We can also use each node </a:t>
            </a:r>
            <a:r>
              <a:rPr lang="en-US" sz="1200" baseline="0" dirty="0" err="1" smtClean="0"/>
              <a:t>i</a:t>
            </a:r>
            <a:r>
              <a:rPr lang="en-US" sz="1200" baseline="0" dirty="0" smtClean="0"/>
              <a:t> as the query, and compute the proximity value of q. We refer to this proximity of node q as the reverse-proximity of node </a:t>
            </a:r>
            <a:r>
              <a:rPr lang="en-US" sz="1200" baseline="0" dirty="0" err="1" smtClean="0"/>
              <a:t>i</a:t>
            </a:r>
            <a:r>
              <a:rPr lang="en-US" sz="1200" baseline="0" dirty="0" smtClean="0"/>
              <a:t>.</a:t>
            </a:r>
          </a:p>
          <a:p>
            <a:endParaRPr lang="en-US" sz="1200" baseline="0" dirty="0" smtClean="0"/>
          </a:p>
          <a:p>
            <a:r>
              <a:rPr lang="en-US" sz="1200" baseline="0" dirty="0" smtClean="0"/>
              <a:t>Suppose we have this proximity matrix R. Given the query node q, the proximity values of other nodes exist in one row of the proximity matrix. And it is the proximity vector. By using each node </a:t>
            </a:r>
            <a:r>
              <a:rPr lang="en-US" sz="1200" baseline="0" dirty="0" err="1" smtClean="0"/>
              <a:t>i</a:t>
            </a:r>
            <a:r>
              <a:rPr lang="en-US" sz="1200" baseline="0" dirty="0" smtClean="0"/>
              <a:t> as the query node, the proximity values of node q exist in one column of the proximity matrix. We refer to this column of the proximity matrix as the reverse-proximity vector.</a:t>
            </a:r>
          </a:p>
          <a:p>
            <a:endParaRPr lang="en-US" sz="1200" baseline="0" dirty="0" smtClean="0"/>
          </a:p>
          <a:p>
            <a:r>
              <a:rPr lang="en-US" sz="1200" baseline="0" dirty="0" smtClean="0"/>
              <a:t>The top-k reverse-proximity query problem aims at finding the top-k nodes based on the reverse-proximity values. This reverse-proximity values are used in link spam detection.</a:t>
            </a:r>
          </a:p>
          <a:p>
            <a:endParaRPr lang="en-US" sz="1200" baseline="0" dirty="0" smtClean="0"/>
          </a:p>
          <a:p>
            <a:r>
              <a:rPr lang="en-US" sz="1200" baseline="0" dirty="0" smtClean="0"/>
              <a:t>Naively, we can use each node as the query to compute the proximity value of the query node. But the computational complexity is prohibitive.</a:t>
            </a:r>
            <a:endParaRPr lang="en-US" sz="1200" dirty="0"/>
          </a:p>
        </p:txBody>
      </p:sp>
      <p:sp>
        <p:nvSpPr>
          <p:cNvPr id="4" name="Slide Number Placeholder 3"/>
          <p:cNvSpPr>
            <a:spLocks noGrp="1"/>
          </p:cNvSpPr>
          <p:nvPr>
            <p:ph type="sldNum" sz="quarter" idx="10"/>
          </p:nvPr>
        </p:nvSpPr>
        <p:spPr/>
        <p:txBody>
          <a:bodyPr/>
          <a:lstStyle/>
          <a:p>
            <a:fld id="{B5B753AF-1290-4E75-8BB1-17F060CEB915}" type="slidenum">
              <a:rPr lang="en-US" smtClean="0"/>
              <a:t>35</a:t>
            </a:fld>
            <a:endParaRPr lang="en-US"/>
          </a:p>
        </p:txBody>
      </p:sp>
    </p:spTree>
    <p:extLst>
      <p:ext uri="{BB962C8B-B14F-4D97-AF65-F5344CB8AC3E}">
        <p14:creationId xmlns:p14="http://schemas.microsoft.com/office/powerpoint/2010/main" val="2231051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In this work, we show that the FLoS algorithm can be used to compute the top-k reverse-proximity query for these proximity measures.</a:t>
            </a:r>
          </a:p>
          <a:p>
            <a:endParaRPr lang="en-US" sz="1200" baseline="0" dirty="0" smtClean="0"/>
          </a:p>
          <a:p>
            <a:r>
              <a:rPr lang="en-US" sz="1200" baseline="0" dirty="0" smtClean="0"/>
              <a:t>We show that there are simple relationships between each reverse-proximity measure and the PHP proximity measure. By using this simple relationship, we can develop the lower and upper bounds. Thus the FLoS algorithms can be applied to these reverse-proximity measures.</a:t>
            </a:r>
          </a:p>
          <a:p>
            <a:endParaRPr lang="en-US" sz="1200" dirty="0" smtClean="0"/>
          </a:p>
          <a:p>
            <a:r>
              <a:rPr lang="en-US" sz="1200" dirty="0" smtClean="0"/>
              <a:t>For example,  the reverse random walk with restart</a:t>
            </a:r>
            <a:r>
              <a:rPr lang="en-US" sz="1200" baseline="0" dirty="0" smtClean="0"/>
              <a:t> and PHP give the same ranking results. For reverse-Katz score and reverse-absorption probability, we first define PHP’ and PHP” measures, which are variants of the PHP proximity measure. And then, we discover the relationships between PHP’ and Katz score, and PHP” and absorption probability.</a:t>
            </a:r>
          </a:p>
          <a:p>
            <a:endParaRPr lang="en-US" sz="1200" dirty="0"/>
          </a:p>
        </p:txBody>
      </p:sp>
      <p:sp>
        <p:nvSpPr>
          <p:cNvPr id="4" name="Slide Number Placeholder 3"/>
          <p:cNvSpPr>
            <a:spLocks noGrp="1"/>
          </p:cNvSpPr>
          <p:nvPr>
            <p:ph type="sldNum" sz="quarter" idx="10"/>
          </p:nvPr>
        </p:nvSpPr>
        <p:spPr/>
        <p:txBody>
          <a:bodyPr/>
          <a:lstStyle/>
          <a:p>
            <a:fld id="{B5B753AF-1290-4E75-8BB1-17F060CEB915}" type="slidenum">
              <a:rPr lang="en-US" smtClean="0"/>
              <a:t>36</a:t>
            </a:fld>
            <a:endParaRPr lang="en-US"/>
          </a:p>
        </p:txBody>
      </p:sp>
    </p:spTree>
    <p:extLst>
      <p:ext uri="{BB962C8B-B14F-4D97-AF65-F5344CB8AC3E}">
        <p14:creationId xmlns:p14="http://schemas.microsoft.com/office/powerpoint/2010/main" val="3601098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We apply the FLoS algorithms on large real networks. These figures show the running time of the FLoS algorithms for RoundTripRank, Katz score, absorption probability, and reverse-penalized hitting probability. For other reverse proximity measures, they give the same ranking results as PHP or its variants, thus there is no need to evaluate the FLoS algorithm for them.</a:t>
            </a:r>
          </a:p>
          <a:p>
            <a:endParaRPr lang="en-US" sz="1200" baseline="0" dirty="0" smtClean="0"/>
          </a:p>
          <a:p>
            <a:r>
              <a:rPr lang="en-US" sz="1200" baseline="0" dirty="0" smtClean="0"/>
              <a:t>The bars on the left show the running time of the FLoS method. The Y-axis represents the running time. The X-axis represents the datasets. Each gray level of the bar represents of the number k in the top-k query. They are top-10, 20, 30, and 40 in the experiments. </a:t>
            </a:r>
          </a:p>
          <a:p>
            <a:endParaRPr lang="en-US" sz="1200" dirty="0" smtClean="0"/>
          </a:p>
          <a:p>
            <a:r>
              <a:rPr lang="en-US" sz="1200" dirty="0" smtClean="0"/>
              <a:t>From the results,</a:t>
            </a:r>
            <a:r>
              <a:rPr lang="en-US" sz="1200" baseline="0" dirty="0" smtClean="0"/>
              <a:t> we can see that the running time of our method is 2-3 orders of magnitude smaller than the running time of the global iteration method, and is 1-2 orders of magnitude smaller than the running time of other state-of-the-art methods.</a:t>
            </a:r>
            <a:endParaRPr lang="en-US" sz="1200" dirty="0"/>
          </a:p>
        </p:txBody>
      </p:sp>
      <p:sp>
        <p:nvSpPr>
          <p:cNvPr id="4" name="Slide Number Placeholder 3"/>
          <p:cNvSpPr>
            <a:spLocks noGrp="1"/>
          </p:cNvSpPr>
          <p:nvPr>
            <p:ph type="sldNum" sz="quarter" idx="10"/>
          </p:nvPr>
        </p:nvSpPr>
        <p:spPr/>
        <p:txBody>
          <a:bodyPr/>
          <a:lstStyle/>
          <a:p>
            <a:fld id="{B5B753AF-1290-4E75-8BB1-17F060CEB915}" type="slidenum">
              <a:rPr lang="en-US" smtClean="0"/>
              <a:t>37</a:t>
            </a:fld>
            <a:endParaRPr lang="en-US"/>
          </a:p>
        </p:txBody>
      </p:sp>
    </p:spTree>
    <p:extLst>
      <p:ext uri="{BB962C8B-B14F-4D97-AF65-F5344CB8AC3E}">
        <p14:creationId xmlns:p14="http://schemas.microsoft.com/office/powerpoint/2010/main" val="2858803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We further compare the number of visited nodes in the local search algorithms. </a:t>
            </a:r>
          </a:p>
          <a:p>
            <a:endParaRPr lang="en-US" sz="1200" dirty="0" smtClean="0"/>
          </a:p>
          <a:p>
            <a:r>
              <a:rPr lang="en-US" sz="1200" dirty="0" smtClean="0"/>
              <a:t>The</a:t>
            </a:r>
            <a:r>
              <a:rPr lang="en-US" sz="1200" baseline="0" dirty="0" smtClean="0"/>
              <a:t> Y-axis represents the ratio between the number of visited nodes and the total number of nodes. The X-axis represents different proximity measures. Each gray level represents the number K in the top-K query. We can see that the number of visited nodes is much smaller than those of the existing local search algorithms. This is because of the tight bounds.</a:t>
            </a:r>
            <a:endParaRPr lang="en-US" sz="1200" dirty="0"/>
          </a:p>
        </p:txBody>
      </p:sp>
      <p:sp>
        <p:nvSpPr>
          <p:cNvPr id="4" name="Slide Number Placeholder 3"/>
          <p:cNvSpPr>
            <a:spLocks noGrp="1"/>
          </p:cNvSpPr>
          <p:nvPr>
            <p:ph type="sldNum" sz="quarter" idx="10"/>
          </p:nvPr>
        </p:nvSpPr>
        <p:spPr/>
        <p:txBody>
          <a:bodyPr/>
          <a:lstStyle/>
          <a:p>
            <a:fld id="{B5B753AF-1290-4E75-8BB1-17F060CEB915}" type="slidenum">
              <a:rPr lang="en-US" smtClean="0"/>
              <a:t>38</a:t>
            </a:fld>
            <a:endParaRPr lang="en-US"/>
          </a:p>
        </p:txBody>
      </p:sp>
    </p:spTree>
    <p:extLst>
      <p:ext uri="{BB962C8B-B14F-4D97-AF65-F5344CB8AC3E}">
        <p14:creationId xmlns:p14="http://schemas.microsoft.com/office/powerpoint/2010/main" val="1588986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 conclusion, we propose a</a:t>
            </a:r>
            <a:r>
              <a:rPr lang="en-US" sz="1200" baseline="0" dirty="0" smtClean="0"/>
              <a:t> simple, unified and exact local search algorithm. </a:t>
            </a:r>
            <a:r>
              <a:rPr lang="en-US" sz="1200" dirty="0" smtClean="0"/>
              <a:t>Next, I</a:t>
            </a:r>
            <a:r>
              <a:rPr lang="en-US" sz="1200" baseline="0" dirty="0" smtClean="0"/>
              <a:t> will introduce the densest connected subgraph problem </a:t>
            </a:r>
            <a:r>
              <a:rPr lang="en-US" altLang="zh-CN" sz="1200" baseline="0" dirty="0" smtClean="0"/>
              <a:t>in dual networks.</a:t>
            </a:r>
          </a:p>
          <a:p>
            <a:endParaRPr lang="en-US" sz="1200" dirty="0"/>
          </a:p>
        </p:txBody>
      </p:sp>
      <p:sp>
        <p:nvSpPr>
          <p:cNvPr id="4" name="Slide Number Placeholder 3"/>
          <p:cNvSpPr>
            <a:spLocks noGrp="1"/>
          </p:cNvSpPr>
          <p:nvPr>
            <p:ph type="sldNum" sz="quarter" idx="10"/>
          </p:nvPr>
        </p:nvSpPr>
        <p:spPr/>
        <p:txBody>
          <a:bodyPr/>
          <a:lstStyle/>
          <a:p>
            <a:fld id="{B5B753AF-1290-4E75-8BB1-17F060CEB915}" type="slidenum">
              <a:rPr lang="en-US" smtClean="0"/>
              <a:t>39</a:t>
            </a:fld>
            <a:endParaRPr lang="en-US"/>
          </a:p>
        </p:txBody>
      </p:sp>
    </p:spTree>
    <p:extLst>
      <p:ext uri="{BB962C8B-B14F-4D97-AF65-F5344CB8AC3E}">
        <p14:creationId xmlns:p14="http://schemas.microsoft.com/office/powerpoint/2010/main" val="4148042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My</a:t>
            </a:r>
            <a:r>
              <a:rPr lang="en-US" sz="1200" baseline="0" dirty="0" smtClean="0"/>
              <a:t> research work focuses on finding these local patterns in graphs. This table lists the limitations of the existing works and our contributions.</a:t>
            </a:r>
          </a:p>
          <a:p>
            <a:endParaRPr lang="en-US" sz="1200" baseline="0" dirty="0" smtClean="0"/>
          </a:p>
          <a:p>
            <a:r>
              <a:rPr lang="en-US" sz="1200" baseline="0" dirty="0" smtClean="0"/>
              <a:t>For the local community detection problem, we discover that the existing methods suffer from the free rider effect. And we propose the query biased densest subgraph to eliminate the free rider effect.</a:t>
            </a:r>
          </a:p>
          <a:p>
            <a:endParaRPr lang="en-US" sz="1200" baseline="0" dirty="0" smtClean="0"/>
          </a:p>
          <a:p>
            <a:r>
              <a:rPr lang="en-US" sz="1200" baseline="0" dirty="0" smtClean="0"/>
              <a:t>For the top-k query problem, the existing methods either are expensive or approximate. We develop a simple, unified and exact local search algorithm.</a:t>
            </a:r>
          </a:p>
          <a:p>
            <a:endParaRPr lang="en-US" sz="1200" baseline="0" dirty="0" smtClean="0"/>
          </a:p>
          <a:p>
            <a:r>
              <a:rPr lang="en-US" sz="1200" baseline="0" dirty="0" smtClean="0"/>
              <a:t>The densest subgraph problem is defined in a single network. We observe the dual networks in real applications. We extend the densest subgraph problem into this dual networks model, and study the densest connected subgraph problem.</a:t>
            </a:r>
          </a:p>
          <a:p>
            <a:endParaRPr lang="en-US" sz="1200" baseline="0" dirty="0" smtClean="0"/>
          </a:p>
          <a:p>
            <a:r>
              <a:rPr lang="en-US" sz="1200" baseline="0" dirty="0" smtClean="0"/>
              <a:t>Let’s first take a look at the local community detection problem.</a:t>
            </a:r>
          </a:p>
          <a:p>
            <a:endParaRPr lang="en-US" sz="1200" dirty="0"/>
          </a:p>
        </p:txBody>
      </p:sp>
      <p:sp>
        <p:nvSpPr>
          <p:cNvPr id="4" name="Slide Number Placeholder 3"/>
          <p:cNvSpPr>
            <a:spLocks noGrp="1"/>
          </p:cNvSpPr>
          <p:nvPr>
            <p:ph type="sldNum" sz="quarter" idx="10"/>
          </p:nvPr>
        </p:nvSpPr>
        <p:spPr/>
        <p:txBody>
          <a:bodyPr/>
          <a:lstStyle/>
          <a:p>
            <a:fld id="{B5B753AF-1290-4E75-8BB1-17F060CEB915}" type="slidenum">
              <a:rPr lang="en-US" smtClean="0"/>
              <a:t>4</a:t>
            </a:fld>
            <a:endParaRPr lang="en-US"/>
          </a:p>
        </p:txBody>
      </p:sp>
    </p:spTree>
    <p:extLst>
      <p:ext uri="{BB962C8B-B14F-4D97-AF65-F5344CB8AC3E}">
        <p14:creationId xmlns:p14="http://schemas.microsoft.com/office/powerpoint/2010/main" val="39689040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observe dual networks in real life. For example, we have protein interaction network. And we also have the genetic interaction network which is constructed from the genome-wide association study dataset. The edge in the protein interaction network represents the physical bounding interaction. While the edge in the genetic interaction network represents the statistical interaction. These edges are over the same set of nodes. So we call this dual networks. The key question is how to use the protein interaction to interpret the genetic interaction.</a:t>
            </a:r>
            <a:endParaRPr lang="en-US" dirty="0"/>
          </a:p>
        </p:txBody>
      </p:sp>
      <p:sp>
        <p:nvSpPr>
          <p:cNvPr id="4" name="Slide Number Placeholder 3"/>
          <p:cNvSpPr>
            <a:spLocks noGrp="1"/>
          </p:cNvSpPr>
          <p:nvPr>
            <p:ph type="sldNum" sz="quarter" idx="10"/>
          </p:nvPr>
        </p:nvSpPr>
        <p:spPr/>
        <p:txBody>
          <a:bodyPr/>
          <a:lstStyle/>
          <a:p>
            <a:fld id="{4D0BD279-38C5-4EA8-AEF7-13E47BCBEA0F}" type="slidenum">
              <a:rPr lang="en-US" smtClean="0"/>
              <a:pPr/>
              <a:t>40</a:t>
            </a:fld>
            <a:endParaRPr lang="en-US"/>
          </a:p>
        </p:txBody>
      </p:sp>
    </p:spTree>
    <p:extLst>
      <p:ext uri="{BB962C8B-B14F-4D97-AF65-F5344CB8AC3E}">
        <p14:creationId xmlns:p14="http://schemas.microsoft.com/office/powerpoint/2010/main" val="30821690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observe dual social networks in the </a:t>
            </a:r>
            <a:r>
              <a:rPr lang="en-US" baseline="0" dirty="0" err="1" smtClean="0"/>
              <a:t>Flixster</a:t>
            </a:r>
            <a:r>
              <a:rPr lang="en-US" baseline="0" dirty="0" smtClean="0"/>
              <a:t> website. There is a social network among the users. And the users can also rate the movies. Based on the ratings, we can construct the interest similarity network among the users.</a:t>
            </a:r>
          </a:p>
          <a:p>
            <a:endParaRPr lang="en-US" baseline="0" dirty="0" smtClean="0"/>
          </a:p>
          <a:p>
            <a:r>
              <a:rPr lang="en-US" baseline="0" dirty="0" smtClean="0"/>
              <a:t>We also observe the dual co-author networks. There is a collaboration network. We can also construct the research interests similarity network based on the keywords in the paper title.</a:t>
            </a:r>
          </a:p>
          <a:p>
            <a:endParaRPr lang="en-US" dirty="0"/>
          </a:p>
        </p:txBody>
      </p:sp>
      <p:sp>
        <p:nvSpPr>
          <p:cNvPr id="4" name="Slide Number Placeholder 3"/>
          <p:cNvSpPr>
            <a:spLocks noGrp="1"/>
          </p:cNvSpPr>
          <p:nvPr>
            <p:ph type="sldNum" sz="quarter" idx="10"/>
          </p:nvPr>
        </p:nvSpPr>
        <p:spPr/>
        <p:txBody>
          <a:bodyPr/>
          <a:lstStyle/>
          <a:p>
            <a:fld id="{4D0BD279-38C5-4EA8-AEF7-13E47BCBEA0F}" type="slidenum">
              <a:rPr lang="en-US" smtClean="0"/>
              <a:pPr/>
              <a:t>41</a:t>
            </a:fld>
            <a:endParaRPr lang="en-US"/>
          </a:p>
        </p:txBody>
      </p:sp>
    </p:spTree>
    <p:extLst>
      <p:ext uri="{BB962C8B-B14F-4D97-AF65-F5344CB8AC3E}">
        <p14:creationId xmlns:p14="http://schemas.microsoft.com/office/powerpoint/2010/main" val="30821690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exist so many dual networks.</a:t>
            </a:r>
            <a:r>
              <a:rPr lang="en-US" baseline="0" dirty="0" smtClean="0"/>
              <a:t> So, we propose the dual networks model, which contains two networks: physical network, and conceptual network. Then we study the densest connected subgraph problem, which is also called the DCS problem. In the DCS problem, we want to find a </a:t>
            </a:r>
            <a:r>
              <a:rPr lang="en-US" baseline="0" dirty="0" err="1" smtClean="0"/>
              <a:t>subgraph</a:t>
            </a:r>
            <a:r>
              <a:rPr lang="en-US" baseline="0" dirty="0" smtClean="0"/>
              <a:t>, which is connected in the physical network, and dense in the conceptual network.</a:t>
            </a:r>
            <a:endParaRPr lang="en-US" dirty="0"/>
          </a:p>
        </p:txBody>
      </p:sp>
      <p:sp>
        <p:nvSpPr>
          <p:cNvPr id="4" name="Slide Number Placeholder 3"/>
          <p:cNvSpPr>
            <a:spLocks noGrp="1"/>
          </p:cNvSpPr>
          <p:nvPr>
            <p:ph type="sldNum" sz="quarter" idx="10"/>
          </p:nvPr>
        </p:nvSpPr>
        <p:spPr/>
        <p:txBody>
          <a:bodyPr/>
          <a:lstStyle/>
          <a:p>
            <a:fld id="{4D0BD279-38C5-4EA8-AEF7-13E47BCBEA0F}" type="slidenum">
              <a:rPr lang="en-US" smtClean="0"/>
              <a:pPr/>
              <a:t>42</a:t>
            </a:fld>
            <a:endParaRPr lang="en-US"/>
          </a:p>
        </p:txBody>
      </p:sp>
    </p:spTree>
    <p:extLst>
      <p:ext uri="{BB962C8B-B14F-4D97-AF65-F5344CB8AC3E}">
        <p14:creationId xmlns:p14="http://schemas.microsoft.com/office/powerpoint/2010/main" val="30821690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DCS pattern? Because it is</a:t>
            </a:r>
            <a:r>
              <a:rPr lang="en-US" baseline="0" dirty="0" smtClean="0"/>
              <a:t> meaningful. For example, in dual biological networks, the DCS can be interpreted as the disease pathway. The connectivity in protein interaction network represents the signal transduction process; the density in genetic interaction network represents the strong statistical association.</a:t>
            </a:r>
          </a:p>
          <a:p>
            <a:endParaRPr lang="en-US" baseline="0" dirty="0" smtClean="0"/>
          </a:p>
          <a:p>
            <a:r>
              <a:rPr lang="en-US" baseline="0" dirty="0" smtClean="0"/>
              <a:t>DCS also has practical meanings in other types of dual networks.</a:t>
            </a:r>
          </a:p>
          <a:p>
            <a:endParaRPr lang="en-US" baseline="0" dirty="0" smtClean="0"/>
          </a:p>
          <a:p>
            <a:r>
              <a:rPr lang="en-US" baseline="0" dirty="0" smtClean="0"/>
              <a:t>We formally prove that DCS problem is NP-hard. And we propose two approximation algorithms.</a:t>
            </a:r>
            <a:endParaRPr lang="en-US" dirty="0"/>
          </a:p>
        </p:txBody>
      </p:sp>
      <p:sp>
        <p:nvSpPr>
          <p:cNvPr id="4" name="Slide Number Placeholder 3"/>
          <p:cNvSpPr>
            <a:spLocks noGrp="1"/>
          </p:cNvSpPr>
          <p:nvPr>
            <p:ph type="sldNum" sz="quarter" idx="10"/>
          </p:nvPr>
        </p:nvSpPr>
        <p:spPr/>
        <p:txBody>
          <a:bodyPr/>
          <a:lstStyle/>
          <a:p>
            <a:fld id="{4D0BD279-38C5-4EA8-AEF7-13E47BCBEA0F}" type="slidenum">
              <a:rPr lang="en-US" smtClean="0"/>
              <a:pPr/>
              <a:t>43</a:t>
            </a:fld>
            <a:endParaRPr lang="en-US"/>
          </a:p>
        </p:txBody>
      </p:sp>
    </p:spTree>
    <p:extLst>
      <p:ext uri="{BB962C8B-B14F-4D97-AF65-F5344CB8AC3E}">
        <p14:creationId xmlns:p14="http://schemas.microsoft.com/office/powerpoint/2010/main" val="30821690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algorithm is called refining</a:t>
            </a:r>
            <a:r>
              <a:rPr lang="en-US" baseline="0" dirty="0" smtClean="0"/>
              <a:t> densest </a:t>
            </a:r>
            <a:r>
              <a:rPr lang="en-US" baseline="0" dirty="0" err="1" smtClean="0"/>
              <a:t>subgraph</a:t>
            </a:r>
            <a:r>
              <a:rPr lang="en-US" baseline="0" dirty="0" smtClean="0"/>
              <a:t> algorithm. There are two steps. First, we find the densest </a:t>
            </a:r>
            <a:r>
              <a:rPr lang="en-US" baseline="0" dirty="0" err="1" smtClean="0"/>
              <a:t>subgraph</a:t>
            </a:r>
            <a:r>
              <a:rPr lang="en-US" baseline="0" dirty="0" smtClean="0"/>
              <a:t> in conceptual network. And then we put the densest </a:t>
            </a:r>
            <a:r>
              <a:rPr lang="en-US" baseline="0" dirty="0" err="1" smtClean="0"/>
              <a:t>subgraph</a:t>
            </a:r>
            <a:r>
              <a:rPr lang="en-US" baseline="0" dirty="0" smtClean="0"/>
              <a:t> into the physical network to make it connected.</a:t>
            </a:r>
            <a:endParaRPr lang="en-US" dirty="0"/>
          </a:p>
        </p:txBody>
      </p:sp>
      <p:sp>
        <p:nvSpPr>
          <p:cNvPr id="4" name="Slide Number Placeholder 3"/>
          <p:cNvSpPr>
            <a:spLocks noGrp="1"/>
          </p:cNvSpPr>
          <p:nvPr>
            <p:ph type="sldNum" sz="quarter" idx="10"/>
          </p:nvPr>
        </p:nvSpPr>
        <p:spPr/>
        <p:txBody>
          <a:bodyPr/>
          <a:lstStyle/>
          <a:p>
            <a:fld id="{4D0BD279-38C5-4EA8-AEF7-13E47BCBEA0F}" type="slidenum">
              <a:rPr lang="en-US" smtClean="0"/>
              <a:pPr/>
              <a:t>44</a:t>
            </a:fld>
            <a:endParaRPr lang="en-US"/>
          </a:p>
        </p:txBody>
      </p:sp>
    </p:spTree>
    <p:extLst>
      <p:ext uri="{BB962C8B-B14F-4D97-AF65-F5344CB8AC3E}">
        <p14:creationId xmlns:p14="http://schemas.microsoft.com/office/powerpoint/2010/main" val="3082169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a:t>
            </a:r>
            <a:r>
              <a:rPr lang="en-US" baseline="0" dirty="0" smtClean="0"/>
              <a:t> experiments, w</a:t>
            </a:r>
            <a:r>
              <a:rPr lang="en-US" dirty="0" smtClean="0"/>
              <a:t>e</a:t>
            </a:r>
            <a:r>
              <a:rPr lang="en-US" baseline="0" dirty="0" smtClean="0"/>
              <a:t> use three types of dual networks to evaluate the effectiveness and efficiency.</a:t>
            </a:r>
          </a:p>
          <a:p>
            <a:endParaRPr lang="en-US" baseline="0" dirty="0" smtClean="0"/>
          </a:p>
          <a:p>
            <a:r>
              <a:rPr lang="en-US" baseline="0" dirty="0" smtClean="0"/>
              <a:t>They are dual biological networks, dual co-author networks, and dual social networks.</a:t>
            </a:r>
            <a:endParaRPr lang="en-US" dirty="0"/>
          </a:p>
        </p:txBody>
      </p:sp>
      <p:sp>
        <p:nvSpPr>
          <p:cNvPr id="4" name="Slide Number Placeholder 3"/>
          <p:cNvSpPr>
            <a:spLocks noGrp="1"/>
          </p:cNvSpPr>
          <p:nvPr>
            <p:ph type="sldNum" sz="quarter" idx="10"/>
          </p:nvPr>
        </p:nvSpPr>
        <p:spPr/>
        <p:txBody>
          <a:bodyPr/>
          <a:lstStyle/>
          <a:p>
            <a:fld id="{4D0BD279-38C5-4EA8-AEF7-13E47BCBEA0F}" type="slidenum">
              <a:rPr lang="en-US" smtClean="0"/>
              <a:pPr/>
              <a:t>45</a:t>
            </a:fld>
            <a:endParaRPr lang="en-US"/>
          </a:p>
        </p:txBody>
      </p:sp>
    </p:spTree>
    <p:extLst>
      <p:ext uri="{BB962C8B-B14F-4D97-AF65-F5344CB8AC3E}">
        <p14:creationId xmlns:p14="http://schemas.microsoft.com/office/powerpoint/2010/main" val="30821690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DCS</a:t>
            </a:r>
            <a:r>
              <a:rPr lang="en-US" baseline="0" dirty="0" smtClean="0"/>
              <a:t> pattern discovered from dual biological networks. From the figure, we can see that the </a:t>
            </a:r>
            <a:r>
              <a:rPr lang="en-US" baseline="0" dirty="0" err="1" smtClean="0"/>
              <a:t>subgraph</a:t>
            </a:r>
            <a:r>
              <a:rPr lang="en-US" baseline="0" dirty="0" smtClean="0"/>
              <a:t> is sparsely connected in the protein interaction network, and densely connected in the genetic interaction network. We also find some interesting genes that have been reported to be associated with the disease.</a:t>
            </a:r>
            <a:endParaRPr lang="en-US" dirty="0"/>
          </a:p>
        </p:txBody>
      </p:sp>
      <p:sp>
        <p:nvSpPr>
          <p:cNvPr id="4" name="Slide Number Placeholder 3"/>
          <p:cNvSpPr>
            <a:spLocks noGrp="1"/>
          </p:cNvSpPr>
          <p:nvPr>
            <p:ph type="sldNum" sz="quarter" idx="10"/>
          </p:nvPr>
        </p:nvSpPr>
        <p:spPr/>
        <p:txBody>
          <a:bodyPr/>
          <a:lstStyle/>
          <a:p>
            <a:fld id="{4D0BD279-38C5-4EA8-AEF7-13E47BCBEA0F}" type="slidenum">
              <a:rPr lang="en-US" smtClean="0"/>
              <a:pPr/>
              <a:t>46</a:t>
            </a:fld>
            <a:endParaRPr lang="en-US"/>
          </a:p>
        </p:txBody>
      </p:sp>
    </p:spTree>
    <p:extLst>
      <p:ext uri="{BB962C8B-B14F-4D97-AF65-F5344CB8AC3E}">
        <p14:creationId xmlns:p14="http://schemas.microsoft.com/office/powerpoint/2010/main" val="30821690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take the genes in the renin</a:t>
            </a:r>
            <a:r>
              <a:rPr lang="en-US" baseline="0" dirty="0" smtClean="0"/>
              <a:t> pathway as the seed nodes. Because renin pathway is known to be associated with hypertension disease.</a:t>
            </a:r>
          </a:p>
          <a:p>
            <a:endParaRPr lang="en-US" baseline="0" dirty="0" smtClean="0"/>
          </a:p>
          <a:p>
            <a:r>
              <a:rPr lang="en-US" baseline="0" dirty="0" smtClean="0"/>
              <a:t>We find the DCS pattern near the seed nodes, which is shown in the Figures. The genes in the red ellipses are the seed genes.</a:t>
            </a:r>
          </a:p>
          <a:p>
            <a:endParaRPr lang="en-US" baseline="0" dirty="0" smtClean="0"/>
          </a:p>
          <a:p>
            <a:r>
              <a:rPr lang="en-US" baseline="0" dirty="0" smtClean="0"/>
              <a:t>We can see that the seed genes originally are disconnected in the protein interaction network. After we add some new genes, they become connected in the protein interaction network. And they are densely connected in the genetic interaction network.</a:t>
            </a:r>
          </a:p>
          <a:p>
            <a:endParaRPr lang="en-US" dirty="0"/>
          </a:p>
        </p:txBody>
      </p:sp>
      <p:sp>
        <p:nvSpPr>
          <p:cNvPr id="4" name="Slide Number Placeholder 3"/>
          <p:cNvSpPr>
            <a:spLocks noGrp="1"/>
          </p:cNvSpPr>
          <p:nvPr>
            <p:ph type="sldNum" sz="quarter" idx="10"/>
          </p:nvPr>
        </p:nvSpPr>
        <p:spPr/>
        <p:txBody>
          <a:bodyPr/>
          <a:lstStyle/>
          <a:p>
            <a:fld id="{4D0BD279-38C5-4EA8-AEF7-13E47BCBEA0F}" type="slidenum">
              <a:rPr lang="en-US" smtClean="0"/>
              <a:pPr/>
              <a:t>47</a:t>
            </a:fld>
            <a:endParaRPr lang="en-US"/>
          </a:p>
        </p:txBody>
      </p:sp>
    </p:spTree>
    <p:extLst>
      <p:ext uri="{BB962C8B-B14F-4D97-AF65-F5344CB8AC3E}">
        <p14:creationId xmlns:p14="http://schemas.microsoft.com/office/powerpoint/2010/main" val="30821690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further use four state-of-the-art pathway evaluation methods to evaluate the significance of the detected pathways. The results are shown in the table. We can see that the detected subgraphs are significant. The baseline methods fail to detect the significant pathways.</a:t>
            </a:r>
          </a:p>
          <a:p>
            <a:endParaRPr lang="en-US" dirty="0"/>
          </a:p>
        </p:txBody>
      </p:sp>
      <p:sp>
        <p:nvSpPr>
          <p:cNvPr id="4" name="Slide Number Placeholder 3"/>
          <p:cNvSpPr>
            <a:spLocks noGrp="1"/>
          </p:cNvSpPr>
          <p:nvPr>
            <p:ph type="sldNum" sz="quarter" idx="10"/>
          </p:nvPr>
        </p:nvSpPr>
        <p:spPr/>
        <p:txBody>
          <a:bodyPr/>
          <a:lstStyle/>
          <a:p>
            <a:fld id="{4D0BD279-38C5-4EA8-AEF7-13E47BCBEA0F}" type="slidenum">
              <a:rPr lang="en-US" smtClean="0"/>
              <a:pPr/>
              <a:t>48</a:t>
            </a:fld>
            <a:endParaRPr lang="en-US"/>
          </a:p>
        </p:txBody>
      </p:sp>
    </p:spTree>
    <p:extLst>
      <p:ext uri="{BB962C8B-B14F-4D97-AF65-F5344CB8AC3E}">
        <p14:creationId xmlns:p14="http://schemas.microsoft.com/office/powerpoint/2010/main" val="30821690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DCS pattern from dual co-author</a:t>
            </a:r>
            <a:r>
              <a:rPr lang="en-US" baseline="0" dirty="0" smtClean="0"/>
              <a:t> networks. The </a:t>
            </a:r>
            <a:r>
              <a:rPr lang="en-US" baseline="0" dirty="0" err="1" smtClean="0"/>
              <a:t>subgraph</a:t>
            </a:r>
            <a:r>
              <a:rPr lang="en-US" baseline="0" dirty="0" smtClean="0"/>
              <a:t> in the co-author network shows the collaboration pattern among the researchers. The </a:t>
            </a:r>
            <a:r>
              <a:rPr lang="en-US" baseline="0" dirty="0" err="1" smtClean="0"/>
              <a:t>subgraph</a:t>
            </a:r>
            <a:r>
              <a:rPr lang="en-US" baseline="0" dirty="0" smtClean="0"/>
              <a:t> in research interest similarity network represents that they have similar research interests.</a:t>
            </a:r>
            <a:endParaRPr lang="en-US" dirty="0"/>
          </a:p>
        </p:txBody>
      </p:sp>
      <p:sp>
        <p:nvSpPr>
          <p:cNvPr id="4" name="Slide Number Placeholder 3"/>
          <p:cNvSpPr>
            <a:spLocks noGrp="1"/>
          </p:cNvSpPr>
          <p:nvPr>
            <p:ph type="sldNum" sz="quarter" idx="10"/>
          </p:nvPr>
        </p:nvSpPr>
        <p:spPr/>
        <p:txBody>
          <a:bodyPr/>
          <a:lstStyle/>
          <a:p>
            <a:fld id="{4D0BD279-38C5-4EA8-AEF7-13E47BCBEA0F}" type="slidenum">
              <a:rPr lang="en-US" smtClean="0"/>
              <a:pPr/>
              <a:t>49</a:t>
            </a:fld>
            <a:endParaRPr lang="en-US"/>
          </a:p>
        </p:txBody>
      </p:sp>
    </p:spTree>
    <p:extLst>
      <p:ext uri="{BB962C8B-B14F-4D97-AF65-F5344CB8AC3E}">
        <p14:creationId xmlns:p14="http://schemas.microsoft.com/office/powerpoint/2010/main" val="3082169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community is usually defined as a subgraph that is densely connected inside and sparsely connected outside. A goodness metric is usually used to measure the goodness of a community.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Given a graph and a query node, the local community detection problem aims at finding a community near the query node. In this example, the purple node is the query node, and subgraph A in the purple curve is the local community to be detected.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all the existing methods tend to include irrelevant subgraphs, such as subgraph B or C, in the detected community. In this work, we try to remedy the existing works.</a:t>
            </a:r>
          </a:p>
          <a:p>
            <a:r>
              <a:rPr lang="en-US" sz="1200" kern="1200" dirty="0" smtClean="0">
                <a:solidFill>
                  <a:schemeClr val="tx1"/>
                </a:solidFill>
                <a:effectLst/>
                <a:latin typeface="+mn-lt"/>
                <a:ea typeface="+mn-ea"/>
                <a:cs typeface="+mn-cs"/>
              </a:rPr>
              <a:t>The local community detection problem can be defined in this generic form. The inputs include a graph, a set of query nodes, and a goodness metric. The output is a subgraph such that the subgraph contains the query nodes, and the goodness metric is maximized.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D0BD279-38C5-4EA8-AEF7-13E47BCBEA0F}" type="slidenum">
              <a:rPr lang="en-US" smtClean="0"/>
              <a:pPr/>
              <a:t>5</a:t>
            </a:fld>
            <a:endParaRPr lang="en-US"/>
          </a:p>
        </p:txBody>
      </p:sp>
    </p:spTree>
    <p:extLst>
      <p:ext uri="{BB962C8B-B14F-4D97-AF65-F5344CB8AC3E}">
        <p14:creationId xmlns:p14="http://schemas.microsoft.com/office/powerpoint/2010/main" val="11786692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extension work, we extend the dual networks to contain node weights. We observe node weights in real dataset. In the biological network, the edge weights represent the two-locus test statistics, and the node weights represent the single-locus test statistics. Both the single- and two-locus test statistics denote the correlation of the protein and the disease phenotype. And both the single- and two-locus test statistics should be considered when we try to mine the disease genes.</a:t>
            </a:r>
            <a:endParaRPr lang="en-US" dirty="0"/>
          </a:p>
        </p:txBody>
      </p:sp>
      <p:sp>
        <p:nvSpPr>
          <p:cNvPr id="4" name="Slide Number Placeholder 3"/>
          <p:cNvSpPr>
            <a:spLocks noGrp="1"/>
          </p:cNvSpPr>
          <p:nvPr>
            <p:ph type="sldNum" sz="quarter" idx="10"/>
          </p:nvPr>
        </p:nvSpPr>
        <p:spPr/>
        <p:txBody>
          <a:bodyPr/>
          <a:lstStyle/>
          <a:p>
            <a:fld id="{4D0BD279-38C5-4EA8-AEF7-13E47BCBEA0F}" type="slidenum">
              <a:rPr lang="en-US" smtClean="0"/>
              <a:pPr/>
              <a:t>50</a:t>
            </a:fld>
            <a:endParaRPr lang="en-US"/>
          </a:p>
        </p:txBody>
      </p:sp>
    </p:spTree>
    <p:extLst>
      <p:ext uri="{BB962C8B-B14F-4D97-AF65-F5344CB8AC3E}">
        <p14:creationId xmlns:p14="http://schemas.microsoft.com/office/powerpoint/2010/main" val="146178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In the existing dual network model, in the conceptual network, there are only edge weights, but there are no node weights.</a:t>
            </a:r>
          </a:p>
          <a:p>
            <a:endParaRPr lang="en-US" sz="1200" baseline="0" dirty="0" smtClean="0"/>
          </a:p>
          <a:p>
            <a:r>
              <a:rPr lang="en-US" sz="1200" baseline="0" dirty="0" smtClean="0"/>
              <a:t>Thus, we extend the dual network model to have both node and edge weights in the conceptual network.</a:t>
            </a:r>
          </a:p>
          <a:p>
            <a:endParaRPr lang="en-US" sz="1200" baseline="0" dirty="0" smtClean="0"/>
          </a:p>
          <a:p>
            <a:r>
              <a:rPr lang="en-US" sz="1200" baseline="0" dirty="0" smtClean="0"/>
              <a:t>Previously, in the edge weighted conceptual network, the density is defined as the summation of edge weights divided by the number of nodes.</a:t>
            </a:r>
          </a:p>
          <a:p>
            <a:r>
              <a:rPr lang="en-US" sz="1200" dirty="0" smtClean="0"/>
              <a:t>In the new</a:t>
            </a:r>
            <a:r>
              <a:rPr lang="en-US" sz="1200" baseline="0" dirty="0" smtClean="0"/>
              <a:t> node and edge weighted conceptual network, we define a new density goodness metric. It equals the summation of node and edge weights divided by the number of nodes.</a:t>
            </a:r>
          </a:p>
          <a:p>
            <a:endParaRPr lang="en-US" sz="1200" baseline="0" dirty="0" smtClean="0"/>
          </a:p>
        </p:txBody>
      </p:sp>
      <p:sp>
        <p:nvSpPr>
          <p:cNvPr id="4" name="Slide Number Placeholder 3"/>
          <p:cNvSpPr>
            <a:spLocks noGrp="1"/>
          </p:cNvSpPr>
          <p:nvPr>
            <p:ph type="sldNum" sz="quarter" idx="10"/>
          </p:nvPr>
        </p:nvSpPr>
        <p:spPr/>
        <p:txBody>
          <a:bodyPr/>
          <a:lstStyle/>
          <a:p>
            <a:fld id="{B5B753AF-1290-4E75-8BB1-17F060CEB915}" type="slidenum">
              <a:rPr lang="en-US" smtClean="0"/>
              <a:t>51</a:t>
            </a:fld>
            <a:endParaRPr lang="en-US"/>
          </a:p>
        </p:txBody>
      </p:sp>
    </p:spTree>
    <p:extLst>
      <p:ext uri="{BB962C8B-B14F-4D97-AF65-F5344CB8AC3E}">
        <p14:creationId xmlns:p14="http://schemas.microsoft.com/office/powerpoint/2010/main" val="25512048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the new dual networks model and the new</a:t>
            </a:r>
            <a:r>
              <a:rPr lang="en-US" baseline="0" dirty="0" smtClean="0"/>
              <a:t> density goodness metric</a:t>
            </a:r>
            <a:r>
              <a:rPr lang="en-US" dirty="0" smtClean="0"/>
              <a:t>, we study the densest connected subgraph problem.</a:t>
            </a:r>
            <a:r>
              <a:rPr lang="en-US" baseline="0" dirty="0" smtClean="0"/>
              <a:t> It aims at finding a subgraph, such that the subgraph in the physical network is connected, and the subgraph in the conceptual network has the maximum density value. Here, the density is the node and edge weighted density.</a:t>
            </a:r>
          </a:p>
          <a:p>
            <a:endParaRPr lang="en-US" dirty="0"/>
          </a:p>
        </p:txBody>
      </p:sp>
      <p:sp>
        <p:nvSpPr>
          <p:cNvPr id="4" name="Slide Number Placeholder 3"/>
          <p:cNvSpPr>
            <a:spLocks noGrp="1"/>
          </p:cNvSpPr>
          <p:nvPr>
            <p:ph type="sldNum" sz="quarter" idx="10"/>
          </p:nvPr>
        </p:nvSpPr>
        <p:spPr/>
        <p:txBody>
          <a:bodyPr/>
          <a:lstStyle/>
          <a:p>
            <a:fld id="{4D0BD279-38C5-4EA8-AEF7-13E47BCBEA0F}" type="slidenum">
              <a:rPr lang="en-US" smtClean="0"/>
              <a:pPr/>
              <a:t>52</a:t>
            </a:fld>
            <a:endParaRPr lang="en-US"/>
          </a:p>
        </p:txBody>
      </p:sp>
    </p:spTree>
    <p:extLst>
      <p:ext uri="{BB962C8B-B14F-4D97-AF65-F5344CB8AC3E}">
        <p14:creationId xmlns:p14="http://schemas.microsoft.com/office/powerpoint/2010/main" val="6622600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further extend the two algorithms for the new model and new problem.</a:t>
            </a:r>
          </a:p>
          <a:p>
            <a:endParaRPr lang="en-US" baseline="0" dirty="0" smtClean="0"/>
          </a:p>
          <a:p>
            <a:r>
              <a:rPr lang="en-US" baseline="0" dirty="0" smtClean="0"/>
              <a:t>For the DCS_RDS algorithm, we still first find the densest subgraph in the conceptual network, and then refine it in the physical network to make it connected.</a:t>
            </a:r>
          </a:p>
          <a:p>
            <a:endParaRPr lang="en-US" baseline="0" dirty="0" smtClean="0"/>
          </a:p>
          <a:p>
            <a:r>
              <a:rPr lang="en-US" baseline="0" dirty="0" smtClean="0"/>
              <a:t>Finding the densest subgraph in the node and edge weighted network is not well studied. The previous works about densest subgraph detection all focus on the edge weighted network.</a:t>
            </a:r>
          </a:p>
        </p:txBody>
      </p:sp>
      <p:sp>
        <p:nvSpPr>
          <p:cNvPr id="4" name="Slide Number Placeholder 3"/>
          <p:cNvSpPr>
            <a:spLocks noGrp="1"/>
          </p:cNvSpPr>
          <p:nvPr>
            <p:ph type="sldNum" sz="quarter" idx="10"/>
          </p:nvPr>
        </p:nvSpPr>
        <p:spPr/>
        <p:txBody>
          <a:bodyPr/>
          <a:lstStyle/>
          <a:p>
            <a:fld id="{4D0BD279-38C5-4EA8-AEF7-13E47BCBEA0F}" type="slidenum">
              <a:rPr lang="en-US" smtClean="0"/>
              <a:pPr/>
              <a:t>53</a:t>
            </a:fld>
            <a:endParaRPr lang="en-US"/>
          </a:p>
        </p:txBody>
      </p:sp>
    </p:spTree>
    <p:extLst>
      <p:ext uri="{BB962C8B-B14F-4D97-AF65-F5344CB8AC3E}">
        <p14:creationId xmlns:p14="http://schemas.microsoft.com/office/powerpoint/2010/main" val="30770279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carefully study the densest subgraph problem with node weights. And we find that all the existing algorithms for the classic density can be easily extended to the density goodness metric with node weights.</a:t>
            </a:r>
          </a:p>
          <a:p>
            <a:endParaRPr lang="en-US" baseline="0" dirty="0" smtClean="0"/>
          </a:p>
          <a:p>
            <a:r>
              <a:rPr lang="en-US" baseline="0" dirty="0" smtClean="0"/>
              <a:t>For example, the greedy node deletion algorithm can return a 2-approximation subgraph. For the density with node weights, the algorithms still can return a 2-approximation solution. We only change the node degree slightly by introducing node weights.</a:t>
            </a:r>
          </a:p>
          <a:p>
            <a:endParaRPr lang="en-US" baseline="0" dirty="0" smtClean="0"/>
          </a:p>
          <a:p>
            <a:r>
              <a:rPr lang="en-US" baseline="0" dirty="0" smtClean="0"/>
              <a:t>For the removing low degree algorithm, we also prove that the densest subgraph is still retained in the resulting d-core.</a:t>
            </a:r>
          </a:p>
          <a:p>
            <a:endParaRPr lang="en-US" baseline="0" dirty="0" smtClean="0"/>
          </a:p>
          <a:p>
            <a:r>
              <a:rPr lang="en-US" baseline="0" dirty="0" smtClean="0"/>
              <a:t>The parametric maximum flow algorithm can still find the exact densest subgraph in polynomial time when we carefully design the capacity in the flow network.</a:t>
            </a:r>
            <a:endParaRPr lang="en-US" dirty="0"/>
          </a:p>
        </p:txBody>
      </p:sp>
      <p:sp>
        <p:nvSpPr>
          <p:cNvPr id="4" name="Slide Number Placeholder 3"/>
          <p:cNvSpPr>
            <a:spLocks noGrp="1"/>
          </p:cNvSpPr>
          <p:nvPr>
            <p:ph type="sldNum" sz="quarter" idx="10"/>
          </p:nvPr>
        </p:nvSpPr>
        <p:spPr/>
        <p:txBody>
          <a:bodyPr/>
          <a:lstStyle/>
          <a:p>
            <a:fld id="{4D0BD279-38C5-4EA8-AEF7-13E47BCBEA0F}" type="slidenum">
              <a:rPr lang="en-US" smtClean="0"/>
              <a:pPr/>
              <a:t>54</a:t>
            </a:fld>
            <a:endParaRPr lang="en-US"/>
          </a:p>
        </p:txBody>
      </p:sp>
    </p:spTree>
    <p:extLst>
      <p:ext uri="{BB962C8B-B14F-4D97-AF65-F5344CB8AC3E}">
        <p14:creationId xmlns:p14="http://schemas.microsoft.com/office/powerpoint/2010/main" val="29639817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also extend the DCS_GND algorithm to the node weighted problem. At each iteration, the algorithm still deletes a set of nodes that have low degree in the conceptual network, and at the same time, the algorithm keeps the remaining subgraph connected in the physical network.</a:t>
            </a:r>
          </a:p>
          <a:p>
            <a:endParaRPr lang="en-US" baseline="0" dirty="0" smtClean="0"/>
          </a:p>
          <a:p>
            <a:r>
              <a:rPr lang="en-US" baseline="0" dirty="0" smtClean="0"/>
              <a:t>Here, because we have node weights, the node degree is changed to the summation of node degree and node weight. If one node has both low node degree and node weight, it will be deleted.</a:t>
            </a:r>
            <a:endParaRPr lang="en-US" dirty="0"/>
          </a:p>
        </p:txBody>
      </p:sp>
      <p:sp>
        <p:nvSpPr>
          <p:cNvPr id="4" name="Slide Number Placeholder 3"/>
          <p:cNvSpPr>
            <a:spLocks noGrp="1"/>
          </p:cNvSpPr>
          <p:nvPr>
            <p:ph type="sldNum" sz="quarter" idx="10"/>
          </p:nvPr>
        </p:nvSpPr>
        <p:spPr/>
        <p:txBody>
          <a:bodyPr/>
          <a:lstStyle/>
          <a:p>
            <a:fld id="{4D0BD279-38C5-4EA8-AEF7-13E47BCBEA0F}" type="slidenum">
              <a:rPr lang="en-US" smtClean="0"/>
              <a:pPr/>
              <a:t>55</a:t>
            </a:fld>
            <a:endParaRPr lang="en-US"/>
          </a:p>
        </p:txBody>
      </p:sp>
    </p:spTree>
    <p:extLst>
      <p:ext uri="{BB962C8B-B14F-4D97-AF65-F5344CB8AC3E}">
        <p14:creationId xmlns:p14="http://schemas.microsoft.com/office/powerpoint/2010/main" val="31571250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We still use the </a:t>
            </a:r>
            <a:r>
              <a:rPr lang="en-US" sz="1200" baseline="0" dirty="0" err="1" smtClean="0"/>
              <a:t>Wellcome</a:t>
            </a:r>
            <a:r>
              <a:rPr lang="en-US" sz="1200" baseline="0" dirty="0" smtClean="0"/>
              <a:t> trust dataset to compute the genetic interaction network. But at this time, we also compute the node weights. We apply the proposed algorithm, and detect the DCS pattern. These figures show the results. The node color represents the node weight. The redder the color, the larger the node weight.</a:t>
            </a:r>
          </a:p>
          <a:p>
            <a:endParaRPr lang="en-US" sz="1200" dirty="0"/>
          </a:p>
        </p:txBody>
      </p:sp>
      <p:sp>
        <p:nvSpPr>
          <p:cNvPr id="4" name="Slide Number Placeholder 3"/>
          <p:cNvSpPr>
            <a:spLocks noGrp="1"/>
          </p:cNvSpPr>
          <p:nvPr>
            <p:ph type="sldNum" sz="quarter" idx="10"/>
          </p:nvPr>
        </p:nvSpPr>
        <p:spPr/>
        <p:txBody>
          <a:bodyPr/>
          <a:lstStyle/>
          <a:p>
            <a:fld id="{B5B753AF-1290-4E75-8BB1-17F060CEB915}" type="slidenum">
              <a:rPr lang="en-US" smtClean="0"/>
              <a:t>56</a:t>
            </a:fld>
            <a:endParaRPr lang="en-US"/>
          </a:p>
        </p:txBody>
      </p:sp>
    </p:spTree>
    <p:extLst>
      <p:ext uri="{BB962C8B-B14F-4D97-AF65-F5344CB8AC3E}">
        <p14:creationId xmlns:p14="http://schemas.microsoft.com/office/powerpoint/2010/main" val="41409295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further use four state-of-the-art pathway evaluation methods to evaluate the significance of the detected pathways. The results are shown in the table. We can see that the detected subgraphs using the method with node weights are more significant than those using the method without node weights. This demonstrates that the node weights are necessary to be considered in the proposed model.</a:t>
            </a:r>
            <a:endParaRPr lang="en-US" dirty="0"/>
          </a:p>
        </p:txBody>
      </p:sp>
      <p:sp>
        <p:nvSpPr>
          <p:cNvPr id="4" name="Slide Number Placeholder 3"/>
          <p:cNvSpPr>
            <a:spLocks noGrp="1"/>
          </p:cNvSpPr>
          <p:nvPr>
            <p:ph type="sldNum" sz="quarter" idx="10"/>
          </p:nvPr>
        </p:nvSpPr>
        <p:spPr/>
        <p:txBody>
          <a:bodyPr/>
          <a:lstStyle/>
          <a:p>
            <a:fld id="{4D0BD279-38C5-4EA8-AEF7-13E47BCBEA0F}" type="slidenum">
              <a:rPr lang="en-US" smtClean="0"/>
              <a:pPr/>
              <a:t>57</a:t>
            </a:fld>
            <a:endParaRPr lang="en-US"/>
          </a:p>
        </p:txBody>
      </p:sp>
    </p:spTree>
    <p:extLst>
      <p:ext uri="{BB962C8B-B14F-4D97-AF65-F5344CB8AC3E}">
        <p14:creationId xmlns:p14="http://schemas.microsoft.com/office/powerpoint/2010/main" val="42420651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 conclusion, </a:t>
            </a:r>
            <a:r>
              <a:rPr lang="en-US" sz="1200" baseline="0" dirty="0" smtClean="0"/>
              <a:t>we first develop an effective local community detection method. Then, </a:t>
            </a:r>
            <a:r>
              <a:rPr lang="en-US" sz="1200" dirty="0" smtClean="0"/>
              <a:t>we </a:t>
            </a:r>
            <a:r>
              <a:rPr lang="en-US" sz="1200" baseline="0" dirty="0" smtClean="0"/>
              <a:t>develop one efficient local search algorithm for top-k query problem. Finally, we study the densest connected subgraph in the novel dual networks model.</a:t>
            </a:r>
          </a:p>
          <a:p>
            <a:endParaRPr lang="en-US" sz="1200" dirty="0" smtClean="0"/>
          </a:p>
          <a:p>
            <a:r>
              <a:rPr lang="en-US" sz="1200" dirty="0" smtClean="0"/>
              <a:t>Thank</a:t>
            </a:r>
            <a:r>
              <a:rPr lang="en-US" sz="1200" baseline="0" dirty="0" smtClean="0"/>
              <a:t> you! Any questions?</a:t>
            </a:r>
          </a:p>
          <a:p>
            <a:endParaRPr lang="en-US" sz="1200" dirty="0"/>
          </a:p>
        </p:txBody>
      </p:sp>
      <p:sp>
        <p:nvSpPr>
          <p:cNvPr id="4" name="Slide Number Placeholder 3"/>
          <p:cNvSpPr>
            <a:spLocks noGrp="1"/>
          </p:cNvSpPr>
          <p:nvPr>
            <p:ph type="sldNum" sz="quarter" idx="10"/>
          </p:nvPr>
        </p:nvSpPr>
        <p:spPr/>
        <p:txBody>
          <a:bodyPr/>
          <a:lstStyle/>
          <a:p>
            <a:fld id="{B5B753AF-1290-4E75-8BB1-17F060CEB915}" type="slidenum">
              <a:rPr lang="en-US" smtClean="0"/>
              <a:t>58</a:t>
            </a:fld>
            <a:endParaRPr lang="en-US"/>
          </a:p>
        </p:txBody>
      </p:sp>
    </p:spTree>
    <p:extLst>
      <p:ext uri="{BB962C8B-B14F-4D97-AF65-F5344CB8AC3E}">
        <p14:creationId xmlns:p14="http://schemas.microsoft.com/office/powerpoint/2010/main" val="3523860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Many goodness metrics have been proposed. This table shows some existing goodness metrics. They can be categorized into three classes. The first class optimizes the internal denseness. It includes classic density, edge-surplus, and minimum degree. The second class optimizes both internal denseness and external sparseness. It includes subgraph modularity, density-isolation, and external conductance. The third class optimizes the boundary sharpness. It includes local modularity.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D0BD279-38C5-4EA8-AEF7-13E47BCBEA0F}" type="slidenum">
              <a:rPr lang="en-US" smtClean="0"/>
              <a:pPr/>
              <a:t>6</a:t>
            </a:fld>
            <a:endParaRPr lang="en-US"/>
          </a:p>
        </p:txBody>
      </p:sp>
    </p:spTree>
    <p:extLst>
      <p:ext uri="{BB962C8B-B14F-4D97-AF65-F5344CB8AC3E}">
        <p14:creationId xmlns:p14="http://schemas.microsoft.com/office/powerpoint/2010/main" val="3838007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 the existing methods tend to include irrelevant subgraphs in the detected local community.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toy graph contains four communities. Suppose that the purple node is the query node and subgraph A is the local community to be detected. Suppose that we use the classic density as the goodness metric. Classic density measures the average degree of the nodes in the subgraph. In this example, the density of subgraph A is 2.5, but the density of the union of subgraphs A and B is 2.95, which is greater than the density of subgraph A.</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Because we want to maximize the goodness value, the union of subgraphs A and B is a better solution than subgraph A. This is counter-intuitive.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study other goodness metrics. This table shows the results. We can see that all of them suffer from the same problem.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call subgraph B or C the free rider subgraph. And we call this phenomenon the free rider effect. We theoretically</a:t>
            </a:r>
            <a:r>
              <a:rPr lang="en-US" sz="1200" kern="1200" baseline="0" dirty="0" smtClean="0">
                <a:solidFill>
                  <a:schemeClr val="tx1"/>
                </a:solidFill>
                <a:effectLst/>
                <a:latin typeface="+mn-lt"/>
                <a:ea typeface="+mn-ea"/>
                <a:cs typeface="+mn-cs"/>
              </a:rPr>
              <a:t> prove that all the existing goodness metrics suffer from the free rider effect. This motivates us to study how to eliminate the free rider effect.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D0BD279-38C5-4EA8-AEF7-13E47BCBEA0F}" type="slidenum">
              <a:rPr lang="en-US" smtClean="0"/>
              <a:pPr/>
              <a:t>7</a:t>
            </a:fld>
            <a:endParaRPr lang="en-US"/>
          </a:p>
        </p:txBody>
      </p:sp>
    </p:spTree>
    <p:extLst>
      <p:ext uri="{BB962C8B-B14F-4D97-AF65-F5344CB8AC3E}">
        <p14:creationId xmlns:p14="http://schemas.microsoft.com/office/powerpoint/2010/main" val="1753286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propose a query biased node weighting scheme. Given a graph and a query node, we first compute the proximity value of each node with regard to the query node. Then, the node weight is defined as the inverse of the proximity value. This figure visualizes the distribution of the node weights. The darker the node color, the larger the node weight. We can see that if one node is far away from the query node, it has large node weight.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After we get the node weights, we define a new goodness metric: the query biased density. It equals the summation of edge weights divided by the summation of node weights. The denominator is the sum of node weights. Thus, if one subgraph contains some nodes that are far away from the query node, the query biased density will be small. Because those nodes have large node weights.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this example, subgraph A is the query biased densest subgraph. Previously, subgraph B is the densest subgraph.</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D0BD279-38C5-4EA8-AEF7-13E47BCBEA0F}" type="slidenum">
              <a:rPr lang="en-US" smtClean="0"/>
              <a:pPr/>
              <a:t>8</a:t>
            </a:fld>
            <a:endParaRPr lang="en-US"/>
          </a:p>
        </p:txBody>
      </p:sp>
    </p:spTree>
    <p:extLst>
      <p:ext uri="{BB962C8B-B14F-4D97-AF65-F5344CB8AC3E}">
        <p14:creationId xmlns:p14="http://schemas.microsoft.com/office/powerpoint/2010/main" val="345337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Based on the query biased density, we define</a:t>
                </a:r>
                <a:r>
                  <a:rPr lang="en-US" sz="1200" kern="1200" baseline="0" dirty="0" smtClean="0">
                    <a:solidFill>
                      <a:schemeClr val="tx1"/>
                    </a:solidFill>
                    <a:effectLst/>
                    <a:latin typeface="+mn-lt"/>
                    <a:ea typeface="+mn-ea"/>
                    <a:cs typeface="+mn-cs"/>
                  </a:rPr>
                  <a:t> a new problem, the query biased densest connected subgraph problem. We also call it the QDC problem. The inputs include a graph and a set of query node. The output is a subgraph such that the subgraph contains the query nodes, the query biased density is maximized, and the subgraph is connected.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QDC problem is NP-hard. Therefore, we study two related problems that have fewer constraints than the QDC problem.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first related problem aims at finding the query biased densest subgraph that contains the query nodes. The resulting subgraph maybe disconnected. The second related problem aims at finding the query biased densest subgraph without any constraint. These two related problems can be solved in polynomial time.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the solutions of these two related problems satisfy some additional constraints, they will become the optimal solution of the original QDC problem.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Intuitively, the query biased densest subgraph should be in the neighborhood of the query node. Therefore, it is likely that the query biased densest subgraph contains the query node and is connected.</a:t>
                </a:r>
                <a:r>
                  <a:rPr lang="en-US" sz="1200" kern="1200" baseline="0" dirty="0" smtClean="0">
                    <a:solidFill>
                      <a:schemeClr val="tx1"/>
                    </a:solidFill>
                    <a:effectLst/>
                    <a:latin typeface="+mn-lt"/>
                    <a:ea typeface="+mn-ea"/>
                    <a:cs typeface="+mn-cs"/>
                  </a:rPr>
                  <a:t> The experimental results demonstrate that with a probability of 95%, we can find the exact solution of the QDC problem based on the solutions of these two related problem.</a:t>
                </a:r>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dirty="0" smtClean="0"/>
                  <a:t>We prove that QDC problem is NP-hard.</a:t>
                </a:r>
              </a:p>
              <a:p>
                <a:endParaRPr lang="en-US" dirty="0" smtClean="0"/>
              </a:p>
              <a:p>
                <a:r>
                  <a:rPr lang="en-US" dirty="0" smtClean="0"/>
                  <a:t>Intuitively,</a:t>
                </a:r>
                <a:r>
                  <a:rPr lang="en-US" baseline="0" dirty="0" smtClean="0"/>
                  <a:t> after the node reweighting, the densest </a:t>
                </a:r>
                <a:r>
                  <a:rPr lang="en-US" baseline="0" dirty="0" err="1" smtClean="0"/>
                  <a:t>subgraph</a:t>
                </a:r>
                <a:r>
                  <a:rPr lang="en-US" baseline="0" dirty="0" smtClean="0"/>
                  <a:t> should be in the neighborhood of the query node. This motivate us to study two related problems.</a:t>
                </a:r>
              </a:p>
              <a:p>
                <a:endParaRPr lang="en-US" baseline="0" dirty="0" smtClean="0"/>
              </a:p>
              <a:p>
                <a:r>
                  <a:rPr lang="en-US" baseline="0" dirty="0" smtClean="0"/>
                  <a:t>The first one is the query biased densest </a:t>
                </a:r>
                <a:r>
                  <a:rPr lang="en-US" baseline="0" dirty="0" err="1" smtClean="0"/>
                  <a:t>subgraph</a:t>
                </a:r>
                <a:r>
                  <a:rPr lang="en-US" baseline="0" dirty="0" smtClean="0"/>
                  <a:t> with seed constraint problem. It aims to find the densest </a:t>
                </a:r>
                <a:r>
                  <a:rPr lang="en-US" baseline="0" dirty="0" err="1" smtClean="0"/>
                  <a:t>subgraph</a:t>
                </a:r>
                <a:r>
                  <a:rPr lang="en-US" baseline="0" dirty="0" smtClean="0"/>
                  <a:t> containing the query nodes, but the resulting </a:t>
                </a:r>
                <a:r>
                  <a:rPr lang="en-US" baseline="0" dirty="0" err="1" smtClean="0"/>
                  <a:t>subgraph</a:t>
                </a:r>
                <a:r>
                  <a:rPr lang="en-US" baseline="0" dirty="0" smtClean="0"/>
                  <a:t> is not required to be connected. We prove that this is polynomial time solvable problem.</a:t>
                </a:r>
              </a:p>
              <a:p>
                <a:endParaRPr lang="en-US" baseline="0" dirty="0" smtClean="0"/>
              </a:p>
              <a:p>
                <a:r>
                  <a:rPr lang="en-US" baseline="0" dirty="0" smtClean="0"/>
                  <a:t>The second problem is the query biased densest </a:t>
                </a:r>
                <a:r>
                  <a:rPr lang="en-US" baseline="0" dirty="0" err="1" smtClean="0"/>
                  <a:t>subgraph</a:t>
                </a:r>
                <a:r>
                  <a:rPr lang="en-US" baseline="0" dirty="0" smtClean="0"/>
                  <a:t> problem. It aims to find the densest </a:t>
                </a:r>
                <a:r>
                  <a:rPr lang="en-US" baseline="0" dirty="0" err="1" smtClean="0"/>
                  <a:t>subgraph</a:t>
                </a:r>
                <a:r>
                  <a:rPr lang="en-US" baseline="0" dirty="0" smtClean="0"/>
                  <a:t>. This is also polynomial time solvable.</a:t>
                </a:r>
              </a:p>
              <a:p>
                <a:endParaRPr lang="en-US" baseline="0" dirty="0" smtClean="0"/>
              </a:p>
              <a:p>
                <a:r>
                  <a:rPr lang="en-US" baseline="0" dirty="0" smtClean="0"/>
                  <a:t>We further find the density values of optimal solutions of the two related problems are the upper bounds of the QDC problem.</a:t>
                </a:r>
              </a:p>
              <a:p>
                <a:endParaRPr lang="en-US" baseline="0" dirty="0" smtClean="0"/>
              </a:p>
              <a:p>
                <a:pPr marL="0" indent="0"/>
                <a:r>
                  <a:rPr lang="en-US" baseline="0" dirty="0" smtClean="0"/>
                  <a:t>If </a:t>
                </a:r>
                <a:r>
                  <a:rPr lang="en-US" sz="1000" kern="1200" dirty="0" err="1" smtClean="0">
                    <a:solidFill>
                      <a:schemeClr val="tx1"/>
                    </a:solidFill>
                    <a:latin typeface="+mn-lt"/>
                    <a:ea typeface="+mn-ea"/>
                    <a:cs typeface="Times New Roman" panose="02020603050405020304" pitchFamily="18" charset="0"/>
                  </a:rPr>
                  <a:t>QDS_seed</a:t>
                </a:r>
                <a:r>
                  <a:rPr lang="en-US" sz="1000" kern="1200" dirty="0" smtClean="0">
                    <a:solidFill>
                      <a:schemeClr val="tx1"/>
                    </a:solidFill>
                    <a:latin typeface="+mn-lt"/>
                    <a:ea typeface="+mn-ea"/>
                    <a:cs typeface="Times New Roman" panose="02020603050405020304" pitchFamily="18" charset="0"/>
                  </a:rPr>
                  <a:t> is connected, then it is the optimal solution of QDC.</a:t>
                </a:r>
              </a:p>
              <a:p>
                <a:pPr marL="0" indent="0"/>
                <a:endParaRPr lang="en-US" sz="1000" kern="1200" dirty="0" smtClean="0">
                  <a:solidFill>
                    <a:schemeClr val="tx1"/>
                  </a:solidFill>
                  <a:latin typeface="+mn-lt"/>
                  <a:ea typeface="+mn-ea"/>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mn-lt"/>
                    <a:ea typeface="+mn-ea"/>
                    <a:cs typeface="Times New Roman" panose="02020603050405020304" pitchFamily="18" charset="0"/>
                  </a:rPr>
                  <a:t>If </a:t>
                </a:r>
                <a:r>
                  <a:rPr lang="en-US" sz="800" kern="1200" dirty="0" smtClean="0">
                    <a:solidFill>
                      <a:schemeClr val="tx1"/>
                    </a:solidFill>
                    <a:latin typeface="+mn-lt"/>
                    <a:ea typeface="+mn-ea"/>
                    <a:cs typeface="Times New Roman" panose="02020603050405020304" pitchFamily="18" charset="0"/>
                  </a:rPr>
                  <a:t>QDS </a:t>
                </a:r>
                <a:r>
                  <a:rPr lang="en-US" sz="800" kern="1200" dirty="0" smtClean="0">
                    <a:solidFill>
                      <a:schemeClr val="tx1"/>
                    </a:solidFill>
                    <a:latin typeface="+mn-lt"/>
                    <a:ea typeface="+mn-ea"/>
                    <a:cs typeface="Times New Roman" panose="02020603050405020304" pitchFamily="18" charset="0"/>
                  </a:rPr>
                  <a:t>contains </a:t>
                </a:r>
                <a:r>
                  <a:rPr lang="en-US" sz="1000" i="0" dirty="0" smtClean="0">
                    <a:solidFill>
                      <a:schemeClr val="tx1"/>
                    </a:solidFill>
                    <a:latin typeface="Cambria Math"/>
                    <a:cs typeface="Times New Roman" panose="02020603050405020304" pitchFamily="18" charset="0"/>
                  </a:rPr>
                  <a:t>𝑄</a:t>
                </a:r>
                <a:r>
                  <a:rPr lang="en-US" sz="800" kern="1200" dirty="0" smtClean="0">
                    <a:solidFill>
                      <a:schemeClr val="tx1"/>
                    </a:solidFill>
                    <a:latin typeface="+mn-lt"/>
                    <a:ea typeface="+mn-ea"/>
                    <a:cs typeface="Times New Roman" panose="02020603050405020304" pitchFamily="18" charset="0"/>
                  </a:rPr>
                  <a:t>, then it is the optimal solution of </a:t>
                </a:r>
                <a:r>
                  <a:rPr lang="en-US" sz="800" kern="1200" dirty="0" err="1" smtClean="0">
                    <a:solidFill>
                      <a:schemeClr val="tx1"/>
                    </a:solidFill>
                    <a:latin typeface="+mn-lt"/>
                    <a:ea typeface="+mn-ea"/>
                    <a:cs typeface="Times New Roman" panose="02020603050405020304" pitchFamily="18" charset="0"/>
                  </a:rPr>
                  <a:t>QDS_seed</a:t>
                </a:r>
                <a:r>
                  <a:rPr lang="en-US" sz="800" kern="1200" dirty="0" smtClean="0">
                    <a:solidFill>
                      <a:schemeClr val="tx1"/>
                    </a:solidFill>
                    <a:latin typeface="+mn-lt"/>
                    <a:ea typeface="+mn-ea"/>
                    <a:cs typeface="Times New Roman" panose="02020603050405020304" pitchFamily="18" charset="0"/>
                  </a:rPr>
                  <a:t>.</a:t>
                </a:r>
                <a:endParaRPr lang="en-US" sz="800" kern="1200" dirty="0">
                  <a:solidFill>
                    <a:schemeClr val="tx1"/>
                  </a:solidFill>
                  <a:latin typeface="+mn-lt"/>
                  <a:ea typeface="+mn-ea"/>
                  <a:cs typeface="Times New Roman" panose="02020603050405020304" pitchFamily="18" charset="0"/>
                </a:endParaRPr>
              </a:p>
              <a:p>
                <a:pPr marL="0" indent="0"/>
                <a:endParaRPr lang="en-US" sz="1000" kern="1200" dirty="0">
                  <a:solidFill>
                    <a:schemeClr val="tx1"/>
                  </a:solidFill>
                  <a:latin typeface="+mn-lt"/>
                  <a:ea typeface="+mn-ea"/>
                  <a:cs typeface="Times New Roman" panose="02020603050405020304" pitchFamily="18" charset="0"/>
                </a:endParaRPr>
              </a:p>
            </p:txBody>
          </p:sp>
        </mc:Fallback>
      </mc:AlternateContent>
      <p:sp>
        <p:nvSpPr>
          <p:cNvPr id="4" name="Slide Number Placeholder 3"/>
          <p:cNvSpPr>
            <a:spLocks noGrp="1"/>
          </p:cNvSpPr>
          <p:nvPr>
            <p:ph type="sldNum" sz="quarter" idx="10"/>
          </p:nvPr>
        </p:nvSpPr>
        <p:spPr/>
        <p:txBody>
          <a:bodyPr/>
          <a:lstStyle/>
          <a:p>
            <a:fld id="{4D0BD279-38C5-4EA8-AEF7-13E47BCBEA0F}" type="slidenum">
              <a:rPr lang="en-US" smtClean="0"/>
              <a:pPr/>
              <a:t>9</a:t>
            </a:fld>
            <a:endParaRPr lang="en-US"/>
          </a:p>
        </p:txBody>
      </p:sp>
    </p:spTree>
    <p:extLst>
      <p:ext uri="{BB962C8B-B14F-4D97-AF65-F5344CB8AC3E}">
        <p14:creationId xmlns:p14="http://schemas.microsoft.com/office/powerpoint/2010/main" val="1177759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739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372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123A5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660820"/>
            <a:ext cx="7772400" cy="4108156"/>
          </a:xfrm>
          <a:prstGeom prst="rect">
            <a:avLst/>
          </a:prstGeom>
        </p:spPr>
        <p:txBody>
          <a:bodyPr anchor="t"/>
          <a:lstStyle>
            <a:lvl1pPr algn="ctr">
              <a:defRPr sz="4000" b="1" cap="all">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92245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solidFill>
                  <a:srgbClr val="123A59"/>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2338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solidFill>
                  <a:srgbClr val="123A59"/>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07658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307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243638"/>
            <a:ext cx="2133600" cy="457200"/>
          </a:xfrm>
          <a:prstGeom prst="rect">
            <a:avLst/>
          </a:prstGeom>
        </p:spPr>
        <p:txBody>
          <a:bodyPr/>
          <a:lstStyle>
            <a:lvl1pPr>
              <a:defRPr/>
            </a:lvl1pPr>
          </a:lstStyle>
          <a:p>
            <a:pPr defTabSz="457200" fontAlgn="base">
              <a:spcBef>
                <a:spcPct val="0"/>
              </a:spcBef>
              <a:spcAft>
                <a:spcPct val="0"/>
              </a:spcAft>
            </a:pPr>
            <a:endParaRPr lang="en-US" altLang="en-US">
              <a:solidFill>
                <a:prstClr val="black"/>
              </a:solidFill>
              <a:latin typeface="Arial" charset="0"/>
              <a:ea typeface="ＭＳ Ｐゴシック" charset="-128"/>
            </a:endParaRPr>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pPr defTabSz="457200" fontAlgn="base">
              <a:spcBef>
                <a:spcPct val="0"/>
              </a:spcBef>
              <a:spcAft>
                <a:spcPct val="0"/>
              </a:spcAft>
            </a:pPr>
            <a:endParaRPr lang="en-US" altLang="en-US">
              <a:solidFill>
                <a:prstClr val="black"/>
              </a:solidFill>
              <a:latin typeface="Arial" charset="0"/>
              <a:ea typeface="ＭＳ Ｐゴシック" charset="-128"/>
            </a:endParaRPr>
          </a:p>
        </p:txBody>
      </p:sp>
      <p:sp>
        <p:nvSpPr>
          <p:cNvPr id="6" name="Slide Number Placeholder 5"/>
          <p:cNvSpPr>
            <a:spLocks noGrp="1"/>
          </p:cNvSpPr>
          <p:nvPr>
            <p:ph type="sldNum" sz="quarter" idx="12"/>
          </p:nvPr>
        </p:nvSpPr>
        <p:spPr>
          <a:xfrm>
            <a:off x="6553200" y="6243638"/>
            <a:ext cx="2133600" cy="457200"/>
          </a:xfrm>
          <a:prstGeom prst="rect">
            <a:avLst/>
          </a:prstGeom>
        </p:spPr>
        <p:txBody>
          <a:bodyPr/>
          <a:lstStyle>
            <a:lvl1pPr>
              <a:defRPr/>
            </a:lvl1pPr>
          </a:lstStyle>
          <a:p>
            <a:pPr defTabSz="457200" fontAlgn="base">
              <a:spcBef>
                <a:spcPct val="0"/>
              </a:spcBef>
              <a:spcAft>
                <a:spcPct val="0"/>
              </a:spcAft>
            </a:pPr>
            <a:fld id="{3A371DB3-7DC5-434C-ABDD-50166C3F3610}" type="slidenum">
              <a:rPr lang="en-US" altLang="en-US">
                <a:solidFill>
                  <a:prstClr val="black"/>
                </a:solidFill>
                <a:latin typeface="Arial" charset="0"/>
                <a:ea typeface="ＭＳ Ｐゴシック" charset="-128"/>
              </a:rPr>
              <a:pPr defTabSz="457200" fontAlgn="base">
                <a:spcBef>
                  <a:spcPct val="0"/>
                </a:spcBef>
                <a:spcAft>
                  <a:spcPct val="0"/>
                </a:spcAft>
              </a:pPr>
              <a:t>‹#›</a:t>
            </a:fld>
            <a:endParaRPr lang="en-US" altLang="en-US">
              <a:solidFill>
                <a:prstClr val="black"/>
              </a:solidFill>
              <a:latin typeface="Arial" charset="0"/>
              <a:ea typeface="ＭＳ Ｐゴシック" charset="-128"/>
            </a:endParaRPr>
          </a:p>
        </p:txBody>
      </p:sp>
    </p:spTree>
    <p:extLst>
      <p:ext uri="{BB962C8B-B14F-4D97-AF65-F5344CB8AC3E}">
        <p14:creationId xmlns:p14="http://schemas.microsoft.com/office/powerpoint/2010/main" val="587087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433680" y="815598"/>
            <a:ext cx="8229600" cy="784602"/>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defRPr sz="3300">
                <a:solidFill>
                  <a:srgbClr val="123A59"/>
                </a:solidFill>
              </a:defRPr>
            </a:lvl1pPr>
          </a:lstStyle>
          <a:p>
            <a:pPr lvl="0"/>
            <a:r>
              <a:rPr lang="en-US" dirty="0"/>
              <a:t>Click to edit Master title style</a:t>
            </a:r>
          </a:p>
        </p:txBody>
      </p:sp>
      <p:sp>
        <p:nvSpPr>
          <p:cNvPr id="3" name="Text Placeholder 2"/>
          <p:cNvSpPr>
            <a:spLocks noGrp="1"/>
          </p:cNvSpPr>
          <p:nvPr>
            <p:ph idx="1" hasCustomPrompt="1"/>
          </p:nvPr>
        </p:nvSpPr>
        <p:spPr bwMode="auto">
          <a:xfrm>
            <a:off x="889000" y="2211851"/>
            <a:ext cx="7774280" cy="34056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2000">
                <a:solidFill>
                  <a:srgbClr val="6A6A6A"/>
                </a:solidFill>
                <a:latin typeface="TitilliumMaps26L 500 wt"/>
                <a:cs typeface="TitilliumMaps26L 500 wt"/>
              </a:defRPr>
            </a:lvl1pPr>
            <a:lvl2pPr algn="l">
              <a:defRPr sz="2000">
                <a:solidFill>
                  <a:srgbClr val="6A6A6A"/>
                </a:solidFill>
                <a:latin typeface="TitilliumMaps26L 500 wt"/>
                <a:cs typeface="TitilliumMaps26L 500 wt"/>
              </a:defRPr>
            </a:lvl2pPr>
            <a:lvl3pPr algn="l">
              <a:defRPr sz="2000">
                <a:solidFill>
                  <a:srgbClr val="6A6A6A"/>
                </a:solidFill>
                <a:latin typeface="TitilliumMaps26L 500 wt"/>
                <a:cs typeface="TitilliumMaps26L 500 wt"/>
              </a:defRPr>
            </a:lvl3pPr>
          </a:lstStyle>
          <a:p>
            <a:pPr lvl="0"/>
            <a:r>
              <a:rPr lang="en-US" dirty="0"/>
              <a:t>Click to edit Master text </a:t>
            </a:r>
            <a:r>
              <a:rPr lang="en-US" dirty="0" smtClean="0"/>
              <a:t>styles</a:t>
            </a:r>
            <a:endParaRPr lang="en-US" dirty="0"/>
          </a:p>
        </p:txBody>
      </p:sp>
    </p:spTree>
    <p:extLst>
      <p:ext uri="{BB962C8B-B14F-4D97-AF65-F5344CB8AC3E}">
        <p14:creationId xmlns:p14="http://schemas.microsoft.com/office/powerpoint/2010/main" val="1045044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883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123A5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660820"/>
            <a:ext cx="7772400" cy="4108156"/>
          </a:xfrm>
          <a:prstGeom prst="rect">
            <a:avLst/>
          </a:prstGeom>
        </p:spPr>
        <p:txBody>
          <a:bodyPr anchor="t"/>
          <a:lstStyle>
            <a:lvl1pPr algn="ctr">
              <a:defRPr sz="4000" b="1" cap="all">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73358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solidFill>
                  <a:srgbClr val="123A59"/>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0748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solidFill>
                  <a:srgbClr val="123A59"/>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3733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307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243638"/>
            <a:ext cx="2133600" cy="457200"/>
          </a:xfrm>
          <a:prstGeom prst="rect">
            <a:avLst/>
          </a:prstGeom>
        </p:spPr>
        <p:txBody>
          <a:bodyPr/>
          <a:lstStyle>
            <a:lvl1pPr>
              <a:defRPr/>
            </a:lvl1pPr>
          </a:lstStyle>
          <a:p>
            <a:pPr defTabSz="457200" fontAlgn="base">
              <a:spcBef>
                <a:spcPct val="0"/>
              </a:spcBef>
              <a:spcAft>
                <a:spcPct val="0"/>
              </a:spcAft>
            </a:pPr>
            <a:endParaRPr lang="en-US" altLang="en-US">
              <a:solidFill>
                <a:prstClr val="black"/>
              </a:solidFill>
              <a:latin typeface="Arial" charset="0"/>
              <a:ea typeface="ＭＳ Ｐゴシック" charset="-128"/>
            </a:endParaRPr>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pPr defTabSz="457200" fontAlgn="base">
              <a:spcBef>
                <a:spcPct val="0"/>
              </a:spcBef>
              <a:spcAft>
                <a:spcPct val="0"/>
              </a:spcAft>
            </a:pPr>
            <a:endParaRPr lang="en-US" altLang="en-US">
              <a:solidFill>
                <a:prstClr val="black"/>
              </a:solidFill>
              <a:latin typeface="Arial" charset="0"/>
              <a:ea typeface="ＭＳ Ｐゴシック" charset="-128"/>
            </a:endParaRPr>
          </a:p>
        </p:txBody>
      </p:sp>
      <p:sp>
        <p:nvSpPr>
          <p:cNvPr id="6" name="Slide Number Placeholder 5"/>
          <p:cNvSpPr>
            <a:spLocks noGrp="1"/>
          </p:cNvSpPr>
          <p:nvPr>
            <p:ph type="sldNum" sz="quarter" idx="12"/>
          </p:nvPr>
        </p:nvSpPr>
        <p:spPr>
          <a:xfrm>
            <a:off x="6553200" y="6243638"/>
            <a:ext cx="2133600" cy="457200"/>
          </a:xfrm>
          <a:prstGeom prst="rect">
            <a:avLst/>
          </a:prstGeom>
        </p:spPr>
        <p:txBody>
          <a:bodyPr/>
          <a:lstStyle>
            <a:lvl1pPr>
              <a:defRPr/>
            </a:lvl1pPr>
          </a:lstStyle>
          <a:p>
            <a:pPr defTabSz="457200" fontAlgn="base">
              <a:spcBef>
                <a:spcPct val="0"/>
              </a:spcBef>
              <a:spcAft>
                <a:spcPct val="0"/>
              </a:spcAft>
            </a:pPr>
            <a:fld id="{3A371DB3-7DC5-434C-ABDD-50166C3F3610}" type="slidenum">
              <a:rPr lang="en-US" altLang="en-US">
                <a:solidFill>
                  <a:prstClr val="black"/>
                </a:solidFill>
                <a:latin typeface="Arial" charset="0"/>
                <a:ea typeface="ＭＳ Ｐゴシック" charset="-128"/>
              </a:rPr>
              <a:pPr defTabSz="457200" fontAlgn="base">
                <a:spcBef>
                  <a:spcPct val="0"/>
                </a:spcBef>
                <a:spcAft>
                  <a:spcPct val="0"/>
                </a:spcAft>
              </a:pPr>
              <a:t>‹#›</a:t>
            </a:fld>
            <a:endParaRPr lang="en-US" altLang="en-US">
              <a:solidFill>
                <a:prstClr val="black"/>
              </a:solidFill>
              <a:latin typeface="Arial" charset="0"/>
              <a:ea typeface="ＭＳ Ｐゴシック" charset="-128"/>
            </a:endParaRPr>
          </a:p>
        </p:txBody>
      </p:sp>
    </p:spTree>
    <p:extLst>
      <p:ext uri="{BB962C8B-B14F-4D97-AF65-F5344CB8AC3E}">
        <p14:creationId xmlns:p14="http://schemas.microsoft.com/office/powerpoint/2010/main" val="1250592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0150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433680" y="815598"/>
            <a:ext cx="8229600" cy="784602"/>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defRPr sz="3300">
                <a:solidFill>
                  <a:srgbClr val="123A59"/>
                </a:solidFill>
              </a:defRPr>
            </a:lvl1pPr>
          </a:lstStyle>
          <a:p>
            <a:pPr lvl="0"/>
            <a:r>
              <a:rPr lang="en-US" dirty="0"/>
              <a:t>Click to edit Master title style</a:t>
            </a:r>
          </a:p>
        </p:txBody>
      </p:sp>
      <p:sp>
        <p:nvSpPr>
          <p:cNvPr id="3" name="Text Placeholder 2"/>
          <p:cNvSpPr>
            <a:spLocks noGrp="1"/>
          </p:cNvSpPr>
          <p:nvPr>
            <p:ph idx="1" hasCustomPrompt="1"/>
          </p:nvPr>
        </p:nvSpPr>
        <p:spPr bwMode="auto">
          <a:xfrm>
            <a:off x="889000" y="2211851"/>
            <a:ext cx="7774280" cy="34056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2000">
                <a:solidFill>
                  <a:srgbClr val="6A6A6A"/>
                </a:solidFill>
                <a:latin typeface="TitilliumMaps26L 500 wt"/>
                <a:cs typeface="TitilliumMaps26L 500 wt"/>
              </a:defRPr>
            </a:lvl1pPr>
            <a:lvl2pPr algn="l">
              <a:defRPr sz="2000">
                <a:solidFill>
                  <a:srgbClr val="6A6A6A"/>
                </a:solidFill>
                <a:latin typeface="TitilliumMaps26L 500 wt"/>
                <a:cs typeface="TitilliumMaps26L 500 wt"/>
              </a:defRPr>
            </a:lvl2pPr>
            <a:lvl3pPr algn="l">
              <a:defRPr sz="2000">
                <a:solidFill>
                  <a:srgbClr val="6A6A6A"/>
                </a:solidFill>
                <a:latin typeface="TitilliumMaps26L 500 wt"/>
                <a:cs typeface="TitilliumMaps26L 500 wt"/>
              </a:defRPr>
            </a:lvl3pPr>
          </a:lstStyle>
          <a:p>
            <a:pPr lvl="0"/>
            <a:r>
              <a:rPr lang="en-US" dirty="0"/>
              <a:t>Click to edit Master text </a:t>
            </a:r>
            <a:r>
              <a:rPr lang="en-US" dirty="0" smtClean="0"/>
              <a:t>styles</a:t>
            </a:r>
            <a:endParaRPr lang="en-US" dirty="0"/>
          </a:p>
        </p:txBody>
      </p:sp>
    </p:spTree>
    <p:extLst>
      <p:ext uri="{BB962C8B-B14F-4D97-AF65-F5344CB8AC3E}">
        <p14:creationId xmlns:p14="http://schemas.microsoft.com/office/powerpoint/2010/main" val="3106974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5695950"/>
            <a:ext cx="9144000" cy="1162050"/>
          </a:xfrm>
          <a:prstGeom prst="rect">
            <a:avLst/>
          </a:prstGeom>
          <a:solidFill>
            <a:srgbClr val="123A59"/>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dirty="0">
              <a:solidFill>
                <a:srgbClr val="6A6A6A"/>
              </a:solidFill>
            </a:endParaRPr>
          </a:p>
        </p:txBody>
      </p:sp>
      <p:pic>
        <p:nvPicPr>
          <p:cNvPr id="12" name="Picture 6" descr="cwru formal logo white-rev tag.wmf"/>
          <p:cNvPicPr>
            <a:picLocks noChangeAspect="1"/>
          </p:cNvPicPr>
          <p:nvPr userDrawn="1"/>
        </p:nvPicPr>
        <p:blipFill>
          <a:blip r:embed="rId9"/>
          <a:srcRect/>
          <a:stretch>
            <a:fillRect/>
          </a:stretch>
        </p:blipFill>
        <p:spPr bwMode="auto">
          <a:xfrm>
            <a:off x="546100" y="6018213"/>
            <a:ext cx="2565400" cy="608012"/>
          </a:xfrm>
          <a:prstGeom prst="rect">
            <a:avLst/>
          </a:prstGeom>
          <a:noFill/>
          <a:ln w="9525">
            <a:noFill/>
            <a:miter lim="800000"/>
            <a:headEnd/>
            <a:tailEnd/>
          </a:ln>
        </p:spPr>
      </p:pic>
    </p:spTree>
    <p:extLst>
      <p:ext uri="{BB962C8B-B14F-4D97-AF65-F5344CB8AC3E}">
        <p14:creationId xmlns:p14="http://schemas.microsoft.com/office/powerpoint/2010/main" val="474859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457200" rtl="0" eaLnBrk="0" fontAlgn="base" hangingPunct="0">
        <a:spcBef>
          <a:spcPct val="0"/>
        </a:spcBef>
        <a:spcAft>
          <a:spcPct val="0"/>
        </a:spcAft>
        <a:defRPr sz="3400" kern="1200">
          <a:solidFill>
            <a:srgbClr val="6A6A6A"/>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Tx/>
        <a:buNone/>
        <a:defRPr sz="1800" kern="1200">
          <a:solidFill>
            <a:srgbClr val="6A6A6A"/>
          </a:solidFill>
          <a:latin typeface="TitilliumMaps26L 500 wt"/>
          <a:ea typeface="ＭＳ Ｐゴシック" charset="-128"/>
          <a:cs typeface="ＭＳ Ｐゴシック" charset="-128"/>
        </a:defRPr>
      </a:lvl1pPr>
      <a:lvl2pPr marL="742950" indent="-285750" algn="l" defTabSz="457200" rtl="0" eaLnBrk="0" fontAlgn="base" hangingPunct="0">
        <a:spcBef>
          <a:spcPct val="20000"/>
        </a:spcBef>
        <a:spcAft>
          <a:spcPct val="0"/>
        </a:spcAft>
        <a:buFontTx/>
        <a:buNone/>
        <a:defRPr sz="1600" kern="1200">
          <a:solidFill>
            <a:srgbClr val="6A6A6A"/>
          </a:solidFill>
          <a:latin typeface="TitilliumMaps26L 500 wt"/>
          <a:ea typeface="ＭＳ Ｐゴシック" charset="-128"/>
          <a:cs typeface="+mn-cs"/>
        </a:defRPr>
      </a:lvl2pPr>
      <a:lvl3pPr marL="1143000" indent="-228600" algn="l" defTabSz="457200" rtl="0" eaLnBrk="0" fontAlgn="base" hangingPunct="0">
        <a:spcBef>
          <a:spcPct val="20000"/>
        </a:spcBef>
        <a:spcAft>
          <a:spcPct val="0"/>
        </a:spcAft>
        <a:buFontTx/>
        <a:buNone/>
        <a:defRPr sz="1400" kern="1200">
          <a:solidFill>
            <a:srgbClr val="6A6A6A"/>
          </a:solidFill>
          <a:latin typeface="TitilliumMaps26L 500 wt"/>
          <a:ea typeface="ＭＳ Ｐゴシック" charset="-128"/>
          <a:cs typeface="+mn-cs"/>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5695950"/>
            <a:ext cx="9144000" cy="1162050"/>
          </a:xfrm>
          <a:prstGeom prst="rect">
            <a:avLst/>
          </a:prstGeom>
          <a:solidFill>
            <a:srgbClr val="123A59"/>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dirty="0">
              <a:solidFill>
                <a:srgbClr val="6A6A6A"/>
              </a:solidFill>
            </a:endParaRPr>
          </a:p>
        </p:txBody>
      </p:sp>
      <p:pic>
        <p:nvPicPr>
          <p:cNvPr id="12" name="Picture 6" descr="cwru formal logo white-rev tag.wmf"/>
          <p:cNvPicPr>
            <a:picLocks noChangeAspect="1"/>
          </p:cNvPicPr>
          <p:nvPr userDrawn="1"/>
        </p:nvPicPr>
        <p:blipFill>
          <a:blip r:embed="rId9"/>
          <a:srcRect/>
          <a:stretch>
            <a:fillRect/>
          </a:stretch>
        </p:blipFill>
        <p:spPr bwMode="auto">
          <a:xfrm>
            <a:off x="546100" y="6018213"/>
            <a:ext cx="2565400" cy="608012"/>
          </a:xfrm>
          <a:prstGeom prst="rect">
            <a:avLst/>
          </a:prstGeom>
          <a:noFill/>
          <a:ln w="9525">
            <a:noFill/>
            <a:miter lim="800000"/>
            <a:headEnd/>
            <a:tailEnd/>
          </a:ln>
        </p:spPr>
      </p:pic>
    </p:spTree>
    <p:extLst>
      <p:ext uri="{BB962C8B-B14F-4D97-AF65-F5344CB8AC3E}">
        <p14:creationId xmlns:p14="http://schemas.microsoft.com/office/powerpoint/2010/main" val="361352782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Lst>
  <p:txStyles>
    <p:titleStyle>
      <a:lvl1pPr algn="l" defTabSz="457200" rtl="0" eaLnBrk="0" fontAlgn="base" hangingPunct="0">
        <a:spcBef>
          <a:spcPct val="0"/>
        </a:spcBef>
        <a:spcAft>
          <a:spcPct val="0"/>
        </a:spcAft>
        <a:defRPr sz="3400" kern="1200">
          <a:solidFill>
            <a:srgbClr val="6A6A6A"/>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Tx/>
        <a:buNone/>
        <a:defRPr sz="1800" kern="1200">
          <a:solidFill>
            <a:srgbClr val="6A6A6A"/>
          </a:solidFill>
          <a:latin typeface="TitilliumMaps26L 500 wt"/>
          <a:ea typeface="ＭＳ Ｐゴシック" charset="-128"/>
          <a:cs typeface="ＭＳ Ｐゴシック" charset="-128"/>
        </a:defRPr>
      </a:lvl1pPr>
      <a:lvl2pPr marL="742950" indent="-285750" algn="l" defTabSz="457200" rtl="0" eaLnBrk="0" fontAlgn="base" hangingPunct="0">
        <a:spcBef>
          <a:spcPct val="20000"/>
        </a:spcBef>
        <a:spcAft>
          <a:spcPct val="0"/>
        </a:spcAft>
        <a:buFontTx/>
        <a:buNone/>
        <a:defRPr sz="1600" kern="1200">
          <a:solidFill>
            <a:srgbClr val="6A6A6A"/>
          </a:solidFill>
          <a:latin typeface="TitilliumMaps26L 500 wt"/>
          <a:ea typeface="ＭＳ Ｐゴシック" charset="-128"/>
          <a:cs typeface="+mn-cs"/>
        </a:defRPr>
      </a:lvl2pPr>
      <a:lvl3pPr marL="1143000" indent="-228600" algn="l" defTabSz="457200" rtl="0" eaLnBrk="0" fontAlgn="base" hangingPunct="0">
        <a:spcBef>
          <a:spcPct val="20000"/>
        </a:spcBef>
        <a:spcAft>
          <a:spcPct val="0"/>
        </a:spcAft>
        <a:buFontTx/>
        <a:buNone/>
        <a:defRPr sz="1400" kern="1200">
          <a:solidFill>
            <a:srgbClr val="6A6A6A"/>
          </a:solidFill>
          <a:latin typeface="TitilliumMaps26L 500 wt"/>
          <a:ea typeface="ＭＳ Ｐゴシック" charset="-128"/>
          <a:cs typeface="+mn-cs"/>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gif"/><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gi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28.jp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28.jp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35.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42.png"/><Relationship Id="rId3" Type="http://schemas.openxmlformats.org/officeDocument/2006/relationships/image" Target="../media/image520.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slide" Target="slide24.xml"/><Relationship Id="rId9" Type="http://schemas.openxmlformats.org/officeDocument/2006/relationships/image" Target="../media/image57.png"/><Relationship Id="rId14" Type="http://schemas.openxmlformats.org/officeDocument/2006/relationships/image" Target="../media/image43.png"/></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80.PNG"/><Relationship Id="rId9" Type="http://schemas.openxmlformats.org/officeDocument/2006/relationships/image" Target="../media/image61.png"/></Relationships>
</file>

<file path=ppt/slides/_rels/slide33.xml.rels><?xml version="1.0" encoding="UTF-8" standalone="yes"?>
<Relationships xmlns="http://schemas.openxmlformats.org/package/2006/relationships"><Relationship Id="rId8" Type="http://schemas.openxmlformats.org/officeDocument/2006/relationships/image" Target="../media/image481.png"/><Relationship Id="rId13" Type="http://schemas.openxmlformats.org/officeDocument/2006/relationships/image" Target="../media/image65.png"/><Relationship Id="rId3" Type="http://schemas.openxmlformats.org/officeDocument/2006/relationships/image" Target="../media/image51.png"/><Relationship Id="rId7" Type="http://schemas.openxmlformats.org/officeDocument/2006/relationships/image" Target="../media/image470.png"/><Relationship Id="rId12"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60.png"/><Relationship Id="rId11" Type="http://schemas.openxmlformats.org/officeDocument/2006/relationships/image" Target="../media/image63.png"/><Relationship Id="rId5" Type="http://schemas.openxmlformats.org/officeDocument/2006/relationships/image" Target="../media/image450.png"/><Relationship Id="rId10" Type="http://schemas.openxmlformats.org/officeDocument/2006/relationships/image" Target="../media/image70.png"/><Relationship Id="rId4" Type="http://schemas.openxmlformats.org/officeDocument/2006/relationships/image" Target="../media/image52.png"/><Relationship Id="rId1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12" Type="http://schemas.openxmlformats.org/officeDocument/2006/relationships/image" Target="../media/image75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png"/><Relationship Id="rId3" Type="http://schemas.openxmlformats.org/officeDocument/2006/relationships/image" Target="../media/image610.png"/><Relationship Id="rId7" Type="http://schemas.openxmlformats.org/officeDocument/2006/relationships/image" Target="../media/image72.png"/><Relationship Id="rId12"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75.png"/><Relationship Id="rId5" Type="http://schemas.openxmlformats.org/officeDocument/2006/relationships/image" Target="../media/image630.png"/><Relationship Id="rId10" Type="http://schemas.openxmlformats.org/officeDocument/2006/relationships/image" Target="../media/image670.png"/><Relationship Id="rId4" Type="http://schemas.openxmlformats.org/officeDocument/2006/relationships/image" Target="../media/image620.png"/><Relationship Id="rId9" Type="http://schemas.openxmlformats.org/officeDocument/2006/relationships/image" Target="../media/image74.png"/></Relationships>
</file>

<file path=ppt/slides/_rels/slide36.xml.rels><?xml version="1.0" encoding="UTF-8" standalone="yes"?>
<Relationships xmlns="http://schemas.openxmlformats.org/package/2006/relationships"><Relationship Id="rId8" Type="http://schemas.openxmlformats.org/officeDocument/2006/relationships/image" Target="../media/image760.png"/><Relationship Id="rId13" Type="http://schemas.openxmlformats.org/officeDocument/2006/relationships/image" Target="../media/image780.png"/><Relationship Id="rId3" Type="http://schemas.openxmlformats.org/officeDocument/2006/relationships/image" Target="../media/image720.png"/><Relationship Id="rId7" Type="http://schemas.openxmlformats.org/officeDocument/2006/relationships/image" Target="../media/image751.png"/><Relationship Id="rId12" Type="http://schemas.openxmlformats.org/officeDocument/2006/relationships/image" Target="../media/image60.png"/><Relationship Id="rId2" Type="http://schemas.openxmlformats.org/officeDocument/2006/relationships/notesSlide" Target="../notesSlides/notesSlide36.xml"/><Relationship Id="rId16"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740.png"/><Relationship Id="rId11" Type="http://schemas.openxmlformats.org/officeDocument/2006/relationships/image" Target="../media/image59.png"/><Relationship Id="rId5" Type="http://schemas.openxmlformats.org/officeDocument/2006/relationships/image" Target="../media/image730.png"/><Relationship Id="rId15" Type="http://schemas.openxmlformats.org/officeDocument/2006/relationships/image" Target="../media/image42.png"/><Relationship Id="rId10" Type="http://schemas.openxmlformats.org/officeDocument/2006/relationships/image" Target="../media/image58.png"/><Relationship Id="rId4" Type="http://schemas.openxmlformats.org/officeDocument/2006/relationships/slide" Target="slide24.xml"/><Relationship Id="rId9" Type="http://schemas.openxmlformats.org/officeDocument/2006/relationships/image" Target="../media/image770.png"/><Relationship Id="rId14" Type="http://schemas.openxmlformats.org/officeDocument/2006/relationships/image" Target="../media/image790.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7.jpg"/><Relationship Id="rId5" Type="http://schemas.openxmlformats.org/officeDocument/2006/relationships/image" Target="../media/image86.png"/><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90.png"/><Relationship Id="rId7" Type="http://schemas.openxmlformats.org/officeDocument/2006/relationships/image" Target="../media/image11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11.png"/><Relationship Id="rId9" Type="http://schemas.openxmlformats.org/officeDocument/2006/relationships/image" Target="../media/image8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9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4.PNG"/></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40.png"/><Relationship Id="rId5" Type="http://schemas.openxmlformats.org/officeDocument/2006/relationships/image" Target="../media/image930.png"/><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121.png"/><Relationship Id="rId3" Type="http://schemas.openxmlformats.org/officeDocument/2006/relationships/image" Target="../media/image90.png"/><Relationship Id="rId7" Type="http://schemas.openxmlformats.org/officeDocument/2006/relationships/image" Target="../media/image85.png"/><Relationship Id="rId12"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19.png"/><Relationship Id="rId5" Type="http://schemas.openxmlformats.org/officeDocument/2006/relationships/image" Target="../media/image115.png"/><Relationship Id="rId10" Type="http://schemas.openxmlformats.org/officeDocument/2006/relationships/image" Target="../media/image118.png"/><Relationship Id="rId4" Type="http://schemas.openxmlformats.org/officeDocument/2006/relationships/image" Target="../media/image114.png"/><Relationship Id="rId9" Type="http://schemas.openxmlformats.org/officeDocument/2006/relationships/image" Target="../media/image99.png"/><Relationship Id="rId14" Type="http://schemas.openxmlformats.org/officeDocument/2006/relationships/image" Target="../media/image122.png"/></Relationships>
</file>

<file path=ppt/slides/_rels/slide52.xml.rels><?xml version="1.0" encoding="UTF-8" standalone="yes"?>
<Relationships xmlns="http://schemas.openxmlformats.org/package/2006/relationships"><Relationship Id="rId8" Type="http://schemas.openxmlformats.org/officeDocument/2006/relationships/image" Target="../media/image85.png"/><Relationship Id="rId7" Type="http://schemas.openxmlformats.org/officeDocument/2006/relationships/image" Target="../media/image110.png"/><Relationship Id="rId12" Type="http://schemas.openxmlformats.org/officeDocument/2006/relationships/image" Target="../media/image124.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960.png"/><Relationship Id="rId10" Type="http://schemas.openxmlformats.org/officeDocument/2006/relationships/image" Target="../media/image99.png"/><Relationship Id="rId9" Type="http://schemas.openxmlformats.org/officeDocument/2006/relationships/image" Target="../media/image86.png"/></Relationships>
</file>

<file path=ppt/slides/_rels/slide53.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100.png"/><Relationship Id="rId7" Type="http://schemas.openxmlformats.org/officeDocument/2006/relationships/image" Target="../media/image270.png"/><Relationship Id="rId2" Type="http://schemas.openxmlformats.org/officeDocument/2006/relationships/notesSlide" Target="../notesSlides/notesSlide53.xml"/><Relationship Id="rId1" Type="http://schemas.openxmlformats.org/officeDocument/2006/relationships/slideLayout" Target="../slideLayouts/slideLayout2.xml"/><Relationship Id="rId11"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26.png"/><Relationship Id="rId4" Type="http://schemas.openxmlformats.org/officeDocument/2006/relationships/image" Target="../media/image102.png"/><Relationship Id="rId9" Type="http://schemas.openxmlformats.org/officeDocument/2006/relationships/image" Target="../media/image125.png"/></Relationships>
</file>

<file path=ppt/slides/_rels/slide54.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55.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08.png"/><Relationship Id="rId7" Type="http://schemas.openxmlformats.org/officeDocument/2006/relationships/image" Target="../media/image113.png"/><Relationship Id="rId12" Type="http://schemas.openxmlformats.org/officeDocument/2006/relationships/image" Target="../media/image131.png"/><Relationship Id="rId2" Type="http://schemas.openxmlformats.org/officeDocument/2006/relationships/notesSlide" Target="../notesSlides/notesSlide55.xml"/><Relationship Id="rId16"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30.png"/><Relationship Id="rId5" Type="http://schemas.openxmlformats.org/officeDocument/2006/relationships/image" Target="../media/image111.png"/><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image" Target="../media/image109.png"/><Relationship Id="rId9" Type="http://schemas.openxmlformats.org/officeDocument/2006/relationships/image" Target="../media/image128.png"/><Relationship Id="rId14" Type="http://schemas.openxmlformats.org/officeDocument/2006/relationships/image" Target="../media/image133.png"/></Relationships>
</file>

<file path=ppt/slides/_rels/slide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23.PNG"/></Relationships>
</file>

<file path=ppt/slides/_rels/slide57.xml.rels><?xml version="1.0" encoding="UTF-8" standalone="yes"?>
<Relationships xmlns="http://schemas.openxmlformats.org/package/2006/relationships"><Relationship Id="rId3" Type="http://schemas.openxmlformats.org/officeDocument/2006/relationships/image" Target="../media/image108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slide" Target="slide40.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17.xml"/><Relationship Id="rId4" Type="http://schemas.openxmlformats.org/officeDocument/2006/relationships/image" Target="../media/image1400.PNG"/></Relationships>
</file>

<file path=ppt/slides/_rels/slide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3588" y="1892800"/>
            <a:ext cx="7416824" cy="1473224"/>
          </a:xfrm>
          <a:prstGeom prst="rect">
            <a:avLst/>
          </a:prstGeom>
          <a:noFill/>
        </p:spPr>
        <p:txBody>
          <a:bodyPr wrap="square" rtlCol="0">
            <a:spAutoFit/>
          </a:bodyPr>
          <a:lstStyle/>
          <a:p>
            <a:pPr algn="ctr">
              <a:lnSpc>
                <a:spcPct val="120000"/>
              </a:lnSpc>
              <a:spcBef>
                <a:spcPts val="200"/>
              </a:spcBef>
              <a:spcAft>
                <a:spcPts val="200"/>
              </a:spcAft>
            </a:pPr>
            <a:r>
              <a:rPr lang="en-US" sz="3600" dirty="0"/>
              <a:t>Efficient and Effective Local </a:t>
            </a:r>
            <a:r>
              <a:rPr lang="en-US" sz="3600" dirty="0" smtClean="0"/>
              <a:t>Algorithms</a:t>
            </a:r>
          </a:p>
          <a:p>
            <a:pPr algn="ctr">
              <a:lnSpc>
                <a:spcPct val="120000"/>
              </a:lnSpc>
              <a:spcBef>
                <a:spcPts val="200"/>
              </a:spcBef>
              <a:spcAft>
                <a:spcPts val="200"/>
              </a:spcAft>
            </a:pPr>
            <a:r>
              <a:rPr lang="en-US" sz="3600" dirty="0" smtClean="0"/>
              <a:t>for </a:t>
            </a:r>
            <a:r>
              <a:rPr lang="en-US" sz="3600" dirty="0"/>
              <a:t>Analyzing Massive Graphs</a:t>
            </a:r>
            <a:endParaRPr lang="en-US" sz="3300" dirty="0">
              <a:latin typeface="+mj-lt"/>
              <a:cs typeface="Times New Roman" pitchFamily="18" charset="0"/>
            </a:endParaRPr>
          </a:p>
        </p:txBody>
      </p:sp>
      <p:sp>
        <p:nvSpPr>
          <p:cNvPr id="3" name="TextBox 2"/>
          <p:cNvSpPr txBox="1"/>
          <p:nvPr/>
        </p:nvSpPr>
        <p:spPr>
          <a:xfrm>
            <a:off x="3525788" y="3893739"/>
            <a:ext cx="2092424" cy="523220"/>
          </a:xfrm>
          <a:prstGeom prst="rect">
            <a:avLst/>
          </a:prstGeom>
          <a:noFill/>
        </p:spPr>
        <p:txBody>
          <a:bodyPr wrap="square" rtlCol="0">
            <a:spAutoFit/>
          </a:bodyPr>
          <a:lstStyle/>
          <a:p>
            <a:pPr algn="ctr"/>
            <a:r>
              <a:rPr lang="en-US" sz="2800" dirty="0" err="1" smtClean="0">
                <a:latin typeface="+mj-lt"/>
                <a:cs typeface="Times New Roman" pitchFamily="18" charset="0"/>
              </a:rPr>
              <a:t>Yubao</a:t>
            </a:r>
            <a:r>
              <a:rPr lang="en-US" sz="2800" dirty="0" smtClean="0">
                <a:latin typeface="+mj-lt"/>
                <a:cs typeface="Times New Roman" pitchFamily="18" charset="0"/>
              </a:rPr>
              <a:t> Wu</a:t>
            </a:r>
            <a:endParaRPr lang="en-US" sz="2800" baseline="30000" dirty="0">
              <a:latin typeface="+mj-lt"/>
              <a:cs typeface="Times New Roman" pitchFamily="18" charset="0"/>
            </a:endParaRPr>
          </a:p>
        </p:txBody>
      </p:sp>
      <p:sp>
        <p:nvSpPr>
          <p:cNvPr id="4" name="TextBox 3"/>
          <p:cNvSpPr txBox="1"/>
          <p:nvPr/>
        </p:nvSpPr>
        <p:spPr>
          <a:xfrm>
            <a:off x="2445668" y="4574245"/>
            <a:ext cx="4252664" cy="461665"/>
          </a:xfrm>
          <a:prstGeom prst="rect">
            <a:avLst/>
          </a:prstGeom>
          <a:noFill/>
        </p:spPr>
        <p:txBody>
          <a:bodyPr wrap="square" rtlCol="0">
            <a:spAutoFit/>
          </a:bodyPr>
          <a:lstStyle/>
          <a:p>
            <a:pPr algn="ctr"/>
            <a:r>
              <a:rPr lang="en-US" sz="2400" dirty="0" smtClean="0">
                <a:latin typeface="+mj-lt"/>
                <a:cs typeface="Times New Roman" pitchFamily="18" charset="0"/>
              </a:rPr>
              <a:t>Case Western Reserve University</a:t>
            </a:r>
            <a:endParaRPr lang="en-US" sz="2400" dirty="0">
              <a:latin typeface="+mj-lt"/>
              <a:cs typeface="Times New Roman" pitchFamily="18" charset="0"/>
            </a:endParaRPr>
          </a:p>
        </p:txBody>
      </p:sp>
      <p:sp>
        <p:nvSpPr>
          <p:cNvPr id="5" name="TextBox 4"/>
          <p:cNvSpPr txBox="1"/>
          <p:nvPr/>
        </p:nvSpPr>
        <p:spPr>
          <a:xfrm>
            <a:off x="3237756" y="5193196"/>
            <a:ext cx="2668488" cy="461665"/>
          </a:xfrm>
          <a:prstGeom prst="rect">
            <a:avLst/>
          </a:prstGeom>
          <a:noFill/>
        </p:spPr>
        <p:txBody>
          <a:bodyPr wrap="square" rtlCol="0">
            <a:spAutoFit/>
          </a:bodyPr>
          <a:lstStyle/>
          <a:p>
            <a:pPr algn="ctr"/>
            <a:r>
              <a:rPr lang="en-US" sz="2400" dirty="0" smtClean="0">
                <a:latin typeface="+mj-lt"/>
                <a:cs typeface="Times New Roman" pitchFamily="18" charset="0"/>
              </a:rPr>
              <a:t>August 28, 2015</a:t>
            </a:r>
            <a:endParaRPr lang="en-US" sz="2400" dirty="0">
              <a:latin typeface="+mj-lt"/>
              <a:cs typeface="Times New Roman" pitchFamily="18" charset="0"/>
            </a:endParaRPr>
          </a:p>
        </p:txBody>
      </p:sp>
    </p:spTree>
    <p:extLst>
      <p:ext uri="{BB962C8B-B14F-4D97-AF65-F5344CB8AC3E}">
        <p14:creationId xmlns:p14="http://schemas.microsoft.com/office/powerpoint/2010/main" val="34608154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47449" y="543867"/>
            <a:ext cx="5196659" cy="652885"/>
          </a:xfrm>
        </p:spPr>
        <p:txBody>
          <a:bodyPr>
            <a:normAutofit/>
          </a:bodyPr>
          <a:lstStyle/>
          <a:p>
            <a:r>
              <a:rPr lang="en-US" sz="3600" dirty="0" smtClean="0">
                <a:solidFill>
                  <a:schemeClr val="tx1"/>
                </a:solidFill>
                <a:latin typeface="+mj-lt"/>
                <a:cs typeface="Times New Roman" pitchFamily="18" charset="0"/>
              </a:rPr>
              <a:t>Experiments</a:t>
            </a:r>
            <a:r>
              <a:rPr lang="en-US" altLang="zh-CN" sz="3600" dirty="0" smtClean="0">
                <a:solidFill>
                  <a:schemeClr val="tx1"/>
                </a:solidFill>
                <a:latin typeface="+mj-lt"/>
                <a:cs typeface="Times New Roman" pitchFamily="18" charset="0"/>
              </a:rPr>
              <a:t>——Datasets</a:t>
            </a:r>
            <a:endParaRPr lang="en-US" sz="3600" dirty="0">
              <a:solidFill>
                <a:schemeClr val="tx1"/>
              </a:solidFill>
              <a:latin typeface="+mj-lt"/>
              <a:cs typeface="Times New Roman" pitchFamily="18" charset="0"/>
            </a:endParaRPr>
          </a:p>
        </p:txBody>
      </p:sp>
      <p:graphicFrame>
        <p:nvGraphicFramePr>
          <p:cNvPr id="2" name="Table 1"/>
          <p:cNvGraphicFramePr>
            <a:graphicFrameLocks noGrp="1"/>
          </p:cNvGraphicFramePr>
          <p:nvPr>
            <p:extLst/>
          </p:nvPr>
        </p:nvGraphicFramePr>
        <p:xfrm>
          <a:off x="503548" y="1484784"/>
          <a:ext cx="8136904" cy="3888430"/>
        </p:xfrm>
        <a:graphic>
          <a:graphicData uri="http://schemas.openxmlformats.org/drawingml/2006/table">
            <a:tbl>
              <a:tblPr firstRow="1" bandRow="1">
                <a:tableStyleId>{5C22544A-7EE6-4342-B048-85BDC9FD1C3A}</a:tableStyleId>
              </a:tblPr>
              <a:tblGrid>
                <a:gridCol w="1800200"/>
                <a:gridCol w="1980220"/>
                <a:gridCol w="2124236"/>
                <a:gridCol w="2232248"/>
              </a:tblGrid>
              <a:tr h="555490">
                <a:tc>
                  <a:txBody>
                    <a:bodyPr/>
                    <a:lstStyle/>
                    <a:p>
                      <a:pPr algn="ctr" fontAlgn="b"/>
                      <a:r>
                        <a:rPr lang="en-US" sz="2400" b="1" i="0" u="none" strike="noStrike" dirty="0">
                          <a:solidFill>
                            <a:srgbClr val="E9EDF4"/>
                          </a:solidFill>
                          <a:effectLst/>
                          <a:latin typeface="Calibri"/>
                        </a:rPr>
                        <a:t>Dataset</a:t>
                      </a:r>
                    </a:p>
                  </a:txBody>
                  <a:tcPr marL="0" marR="0" marT="9525" marB="0" anchor="ctr">
                    <a:lnR w="28575" cap="flat" cmpd="sng" algn="ctr">
                      <a:solidFill>
                        <a:schemeClr val="bg1"/>
                      </a:solidFill>
                      <a:prstDash val="solid"/>
                      <a:round/>
                      <a:headEnd type="none" w="med" len="med"/>
                      <a:tailEnd type="none" w="med" len="med"/>
                    </a:lnR>
                  </a:tcPr>
                </a:tc>
                <a:tc>
                  <a:txBody>
                    <a:bodyPr/>
                    <a:lstStyle/>
                    <a:p>
                      <a:pPr algn="ctr" fontAlgn="b"/>
                      <a:r>
                        <a:rPr lang="en-US" sz="2400" b="1" i="0" u="none" strike="noStrike" dirty="0" smtClean="0">
                          <a:solidFill>
                            <a:srgbClr val="E9EDF4"/>
                          </a:solidFill>
                          <a:effectLst/>
                          <a:latin typeface="Calibri"/>
                        </a:rPr>
                        <a:t># Nodes</a:t>
                      </a:r>
                      <a:endParaRPr lang="en-US" sz="2400" b="1" i="0" u="none" strike="noStrike" dirty="0">
                        <a:solidFill>
                          <a:srgbClr val="E9EDF4"/>
                        </a:solidFill>
                        <a:effectLst/>
                        <a:latin typeface="Calibri"/>
                      </a:endParaRPr>
                    </a:p>
                  </a:txBody>
                  <a:tcPr marL="0" marR="0"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fontAlgn="b"/>
                      <a:r>
                        <a:rPr lang="en-US" sz="2400" b="1" i="0" u="none" strike="noStrike" dirty="0" smtClean="0">
                          <a:solidFill>
                            <a:srgbClr val="E9EDF4"/>
                          </a:solidFill>
                          <a:effectLst/>
                          <a:latin typeface="Calibri"/>
                        </a:rPr>
                        <a:t># Edges</a:t>
                      </a:r>
                      <a:endParaRPr lang="en-US" sz="2400" b="1" i="0" u="none" strike="noStrike" dirty="0">
                        <a:solidFill>
                          <a:srgbClr val="E9EDF4"/>
                        </a:solidFill>
                        <a:effectLst/>
                        <a:latin typeface="Calibri"/>
                      </a:endParaRPr>
                    </a:p>
                  </a:txBody>
                  <a:tcPr marL="0" marR="0"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fontAlgn="b"/>
                      <a:r>
                        <a:rPr lang="en-US" sz="2400" b="1" i="0" u="none" strike="noStrike" dirty="0" smtClean="0">
                          <a:solidFill>
                            <a:srgbClr val="E9EDF4"/>
                          </a:solidFill>
                          <a:effectLst/>
                          <a:latin typeface="Calibri"/>
                        </a:rPr>
                        <a:t># Communities</a:t>
                      </a:r>
                      <a:endParaRPr lang="en-US" sz="2400" b="1" i="0" u="none" strike="noStrike" dirty="0">
                        <a:solidFill>
                          <a:srgbClr val="E9EDF4"/>
                        </a:solidFill>
                        <a:effectLst/>
                        <a:latin typeface="Calibri"/>
                      </a:endParaRPr>
                    </a:p>
                  </a:txBody>
                  <a:tcPr marL="0" marR="0" marT="9525" marB="0" anchor="ctr">
                    <a:lnL w="28575" cap="flat" cmpd="sng" algn="ctr">
                      <a:solidFill>
                        <a:schemeClr val="bg1"/>
                      </a:solidFill>
                      <a:prstDash val="solid"/>
                      <a:round/>
                      <a:headEnd type="none" w="med" len="med"/>
                      <a:tailEnd type="none" w="med" len="med"/>
                    </a:lnL>
                  </a:tcPr>
                </a:tc>
              </a:tr>
              <a:tr h="555490">
                <a:tc>
                  <a:txBody>
                    <a:bodyPr/>
                    <a:lstStyle/>
                    <a:p>
                      <a:pPr algn="ctr" fontAlgn="b"/>
                      <a:r>
                        <a:rPr lang="en-US" sz="2400" b="0" i="0" u="none" strike="noStrike" dirty="0">
                          <a:solidFill>
                            <a:srgbClr val="000000"/>
                          </a:solidFill>
                          <a:effectLst/>
                          <a:latin typeface="Calibri"/>
                        </a:rPr>
                        <a:t>Amazon</a:t>
                      </a:r>
                    </a:p>
                  </a:txBody>
                  <a:tcPr marL="0" marR="0" marT="9525" marB="0"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fontAlgn="b"/>
                      <a:r>
                        <a:rPr lang="en-US" sz="2400" kern="1200" dirty="0" smtClean="0">
                          <a:solidFill>
                            <a:srgbClr val="D0D8E8"/>
                          </a:solidFill>
                          <a:latin typeface="+mn-lt"/>
                          <a:ea typeface="+mn-ea"/>
                          <a:cs typeface="+mn-cs"/>
                        </a:rPr>
                        <a:t>00,</a:t>
                      </a:r>
                      <a:r>
                        <a:rPr lang="en-US" sz="2400" b="0" i="0" u="none" strike="noStrike" dirty="0" smtClean="0">
                          <a:solidFill>
                            <a:srgbClr val="000000"/>
                          </a:solidFill>
                          <a:effectLst/>
                          <a:latin typeface="Calibri"/>
                        </a:rPr>
                        <a:t>334,863</a:t>
                      </a:r>
                      <a:endParaRPr lang="en-US" sz="2400" b="0" i="0" u="none" strike="noStrike" dirty="0">
                        <a:solidFill>
                          <a:srgbClr val="000000"/>
                        </a:solidFill>
                        <a:effectLst/>
                        <a:latin typeface="Calibri"/>
                      </a:endParaRPr>
                    </a:p>
                  </a:txBody>
                  <a:tcPr marL="0" marR="0"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fontAlgn="b"/>
                      <a:r>
                        <a:rPr lang="en-US" sz="2400" kern="1200" dirty="0" smtClean="0">
                          <a:solidFill>
                            <a:srgbClr val="D0D8E8"/>
                          </a:solidFill>
                          <a:latin typeface="+mn-lt"/>
                          <a:ea typeface="+mn-ea"/>
                          <a:cs typeface="+mn-cs"/>
                        </a:rPr>
                        <a:t>0,000,</a:t>
                      </a:r>
                      <a:r>
                        <a:rPr lang="en-US" sz="2400" b="0" kern="1200" dirty="0" smtClean="0">
                          <a:solidFill>
                            <a:schemeClr val="tx1"/>
                          </a:solidFill>
                          <a:latin typeface="+mn-lt"/>
                          <a:ea typeface="+mn-ea"/>
                          <a:cs typeface="+mn-cs"/>
                        </a:rPr>
                        <a:t>925,872</a:t>
                      </a:r>
                      <a:endParaRPr lang="en-US" sz="2400" b="0" kern="1200" dirty="0">
                        <a:solidFill>
                          <a:schemeClr val="tx1"/>
                        </a:solidFill>
                        <a:latin typeface="+mn-lt"/>
                        <a:ea typeface="+mn-ea"/>
                        <a:cs typeface="+mn-cs"/>
                      </a:endParaRPr>
                    </a:p>
                  </a:txBody>
                  <a:tcPr marL="0" marR="0"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fontAlgn="b"/>
                      <a:r>
                        <a:rPr lang="en-US" sz="2400" kern="1200" dirty="0" smtClean="0">
                          <a:solidFill>
                            <a:srgbClr val="D0D8E8"/>
                          </a:solidFill>
                          <a:latin typeface="+mn-lt"/>
                          <a:ea typeface="+mn-ea"/>
                          <a:cs typeface="+mn-cs"/>
                        </a:rPr>
                        <a:t>0,</a:t>
                      </a:r>
                      <a:r>
                        <a:rPr lang="en-US" sz="2400" dirty="0" smtClean="0"/>
                        <a:t>151,037 </a:t>
                      </a:r>
                      <a:endParaRPr lang="en-US" sz="2400" b="0" i="0" u="none" strike="noStrike" dirty="0">
                        <a:solidFill>
                          <a:srgbClr val="000000"/>
                        </a:solidFill>
                        <a:effectLst/>
                        <a:latin typeface="Calibri"/>
                      </a:endParaRPr>
                    </a:p>
                  </a:txBody>
                  <a:tcPr marL="0" marR="0" marT="9525" marB="0"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tcPr>
                </a:tc>
              </a:tr>
              <a:tr h="555490">
                <a:tc>
                  <a:txBody>
                    <a:bodyPr/>
                    <a:lstStyle/>
                    <a:p>
                      <a:pPr algn="ctr" fontAlgn="b"/>
                      <a:r>
                        <a:rPr lang="en-US" sz="2400" b="0" i="0" u="none" strike="noStrike" dirty="0">
                          <a:solidFill>
                            <a:srgbClr val="000000"/>
                          </a:solidFill>
                          <a:effectLst/>
                          <a:latin typeface="Calibri"/>
                        </a:rPr>
                        <a:t>DBLP</a:t>
                      </a:r>
                    </a:p>
                  </a:txBody>
                  <a:tcPr marL="0" marR="0" marT="9525" marB="0"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400" kern="1200" dirty="0" smtClean="0">
                          <a:solidFill>
                            <a:srgbClr val="E9EDF4"/>
                          </a:solidFill>
                          <a:latin typeface="+mn-lt"/>
                          <a:ea typeface="+mn-ea"/>
                          <a:cs typeface="+mn-cs"/>
                        </a:rPr>
                        <a:t>00,</a:t>
                      </a:r>
                      <a:r>
                        <a:rPr lang="en-US" sz="2400" dirty="0" smtClean="0"/>
                        <a:t>317,080</a:t>
                      </a:r>
                      <a:endParaRPr lang="en-US" sz="2400" b="0" i="0" u="none" strike="noStrike" dirty="0">
                        <a:solidFill>
                          <a:srgbClr val="000000"/>
                        </a:solidFill>
                        <a:effectLst/>
                        <a:latin typeface="Calibri"/>
                      </a:endParaRPr>
                    </a:p>
                  </a:txBody>
                  <a:tcPr marL="0" marR="0"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400" kern="1200" dirty="0" smtClean="0">
                          <a:solidFill>
                            <a:srgbClr val="E9EDF4"/>
                          </a:solidFill>
                          <a:latin typeface="+mn-lt"/>
                          <a:ea typeface="+mn-ea"/>
                          <a:cs typeface="+mn-cs"/>
                        </a:rPr>
                        <a:t>0,00</a:t>
                      </a:r>
                      <a:r>
                        <a:rPr lang="en-US" sz="2400" dirty="0" smtClean="0"/>
                        <a:t>1,049,866</a:t>
                      </a:r>
                      <a:endParaRPr lang="en-US" sz="2400" b="0" i="0" u="none" strike="noStrike" dirty="0">
                        <a:solidFill>
                          <a:srgbClr val="000000"/>
                        </a:solidFill>
                        <a:effectLst/>
                        <a:latin typeface="Calibri"/>
                      </a:endParaRPr>
                    </a:p>
                  </a:txBody>
                  <a:tcPr marL="0" marR="0"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400" kern="1200" dirty="0" smtClean="0">
                          <a:solidFill>
                            <a:srgbClr val="E9EDF4"/>
                          </a:solidFill>
                          <a:latin typeface="+mn-lt"/>
                          <a:ea typeface="+mn-ea"/>
                          <a:cs typeface="+mn-cs"/>
                        </a:rPr>
                        <a:t>0,0</a:t>
                      </a:r>
                      <a:r>
                        <a:rPr lang="en-US" sz="2400" dirty="0" smtClean="0"/>
                        <a:t>13,477</a:t>
                      </a:r>
                      <a:endParaRPr lang="en-US" sz="2400" b="0" i="0" u="none" strike="noStrike" dirty="0">
                        <a:solidFill>
                          <a:srgbClr val="000000"/>
                        </a:solidFill>
                        <a:effectLst/>
                        <a:latin typeface="Calibri"/>
                      </a:endParaRPr>
                    </a:p>
                  </a:txBody>
                  <a:tcPr marL="0" marR="0" marT="9525" marB="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555490">
                <a:tc>
                  <a:txBody>
                    <a:bodyPr/>
                    <a:lstStyle/>
                    <a:p>
                      <a:pPr algn="ctr" fontAlgn="b"/>
                      <a:r>
                        <a:rPr lang="en-US" sz="2400" b="0" i="0" u="none" strike="noStrike" dirty="0" err="1">
                          <a:solidFill>
                            <a:srgbClr val="000000"/>
                          </a:solidFill>
                          <a:effectLst/>
                          <a:latin typeface="Calibri"/>
                        </a:rPr>
                        <a:t>Youtube</a:t>
                      </a:r>
                      <a:endParaRPr lang="en-US" sz="2400" b="0" i="0" u="none" strike="noStrike" dirty="0">
                        <a:solidFill>
                          <a:srgbClr val="000000"/>
                        </a:solidFill>
                        <a:effectLst/>
                        <a:latin typeface="Calibri"/>
                      </a:endParaRPr>
                    </a:p>
                  </a:txBody>
                  <a:tcPr marL="0" marR="0" marT="9525" marB="0"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400" kern="1200" dirty="0" smtClean="0">
                          <a:solidFill>
                            <a:srgbClr val="D0D8E8"/>
                          </a:solidFill>
                          <a:latin typeface="+mn-lt"/>
                          <a:ea typeface="+mn-ea"/>
                          <a:cs typeface="+mn-cs"/>
                        </a:rPr>
                        <a:t>0</a:t>
                      </a:r>
                      <a:r>
                        <a:rPr lang="en-US" sz="2400" dirty="0" smtClean="0"/>
                        <a:t>1,134,890</a:t>
                      </a:r>
                      <a:endParaRPr lang="en-US" sz="2400" b="0" i="0" u="none" strike="noStrike" dirty="0">
                        <a:solidFill>
                          <a:srgbClr val="000000"/>
                        </a:solidFill>
                        <a:effectLst/>
                        <a:latin typeface="Calibri"/>
                      </a:endParaRPr>
                    </a:p>
                  </a:txBody>
                  <a:tcPr marL="0" marR="0"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400" dirty="0" smtClean="0">
                          <a:solidFill>
                            <a:srgbClr val="D0D8E8"/>
                          </a:solidFill>
                        </a:rPr>
                        <a:t>0,00</a:t>
                      </a:r>
                      <a:r>
                        <a:rPr lang="en-US" sz="2400" dirty="0" smtClean="0"/>
                        <a:t>2,987,624</a:t>
                      </a:r>
                      <a:endParaRPr lang="en-US" sz="2400" b="0" i="0" u="none" strike="noStrike" dirty="0">
                        <a:solidFill>
                          <a:srgbClr val="000000"/>
                        </a:solidFill>
                        <a:effectLst/>
                        <a:latin typeface="Calibri"/>
                      </a:endParaRPr>
                    </a:p>
                  </a:txBody>
                  <a:tcPr marL="0" marR="0"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400" dirty="0" smtClean="0">
                          <a:solidFill>
                            <a:srgbClr val="D0D8E8"/>
                          </a:solidFill>
                        </a:rPr>
                        <a:t>0,00</a:t>
                      </a:r>
                      <a:r>
                        <a:rPr lang="en-US" sz="2400" dirty="0" smtClean="0"/>
                        <a:t>8,385 </a:t>
                      </a:r>
                      <a:endParaRPr lang="en-US" sz="2400" b="0" i="0" u="none" strike="noStrike" dirty="0">
                        <a:solidFill>
                          <a:srgbClr val="000000"/>
                        </a:solidFill>
                        <a:effectLst/>
                        <a:latin typeface="Calibri"/>
                      </a:endParaRPr>
                    </a:p>
                  </a:txBody>
                  <a:tcPr marL="0" marR="0" marT="9525" marB="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555490">
                <a:tc>
                  <a:txBody>
                    <a:bodyPr/>
                    <a:lstStyle/>
                    <a:p>
                      <a:pPr algn="ctr" fontAlgn="b"/>
                      <a:r>
                        <a:rPr lang="en-US" sz="2400" b="0" i="0" u="none" strike="noStrike" dirty="0">
                          <a:solidFill>
                            <a:srgbClr val="000000"/>
                          </a:solidFill>
                          <a:effectLst/>
                          <a:latin typeface="Calibri"/>
                        </a:rPr>
                        <a:t>Orkut</a:t>
                      </a:r>
                    </a:p>
                  </a:txBody>
                  <a:tcPr marL="0" marR="0" marT="9525" marB="0"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400" kern="1200" dirty="0" smtClean="0">
                          <a:solidFill>
                            <a:srgbClr val="E9EDF4"/>
                          </a:solidFill>
                          <a:latin typeface="+mn-lt"/>
                          <a:ea typeface="+mn-ea"/>
                          <a:cs typeface="+mn-cs"/>
                        </a:rPr>
                        <a:t>0</a:t>
                      </a:r>
                      <a:r>
                        <a:rPr lang="en-US" sz="2400" dirty="0" smtClean="0"/>
                        <a:t>3,072,441</a:t>
                      </a:r>
                      <a:endParaRPr lang="en-US" sz="2400" b="0" i="0" u="none" strike="noStrike" dirty="0">
                        <a:solidFill>
                          <a:srgbClr val="000000"/>
                        </a:solidFill>
                        <a:effectLst/>
                        <a:latin typeface="Calibri"/>
                      </a:endParaRPr>
                    </a:p>
                  </a:txBody>
                  <a:tcPr marL="0" marR="0"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400" dirty="0" smtClean="0">
                          <a:solidFill>
                            <a:srgbClr val="E9EDF4"/>
                          </a:solidFill>
                        </a:rPr>
                        <a:t>0,</a:t>
                      </a:r>
                      <a:r>
                        <a:rPr lang="en-US" sz="2400" dirty="0" smtClean="0"/>
                        <a:t>117,185,083</a:t>
                      </a:r>
                      <a:endParaRPr lang="en-US" sz="2400" b="0" i="0" u="none" strike="noStrike" dirty="0">
                        <a:solidFill>
                          <a:srgbClr val="000000"/>
                        </a:solidFill>
                        <a:effectLst/>
                        <a:latin typeface="Calibri"/>
                      </a:endParaRPr>
                    </a:p>
                  </a:txBody>
                  <a:tcPr marL="0" marR="0"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400" dirty="0" smtClean="0"/>
                        <a:t>6,288,363</a:t>
                      </a:r>
                      <a:endParaRPr lang="en-US" sz="2400" b="0" i="0" u="none" strike="noStrike" dirty="0">
                        <a:solidFill>
                          <a:srgbClr val="000000"/>
                        </a:solidFill>
                        <a:effectLst/>
                        <a:latin typeface="Calibri"/>
                      </a:endParaRPr>
                    </a:p>
                  </a:txBody>
                  <a:tcPr marL="0" marR="0" marT="9525" marB="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555490">
                <a:tc>
                  <a:txBody>
                    <a:bodyPr/>
                    <a:lstStyle/>
                    <a:p>
                      <a:pPr algn="ctr" fontAlgn="b"/>
                      <a:r>
                        <a:rPr lang="en-US" sz="2400" b="0" i="0" u="none" strike="noStrike" dirty="0" err="1">
                          <a:solidFill>
                            <a:srgbClr val="000000"/>
                          </a:solidFill>
                          <a:effectLst/>
                          <a:latin typeface="Calibri"/>
                        </a:rPr>
                        <a:t>LiveJournal</a:t>
                      </a:r>
                      <a:endParaRPr lang="en-US" sz="2400" b="0" i="0" u="none" strike="noStrike" dirty="0">
                        <a:solidFill>
                          <a:srgbClr val="000000"/>
                        </a:solidFill>
                        <a:effectLst/>
                        <a:latin typeface="Calibri"/>
                      </a:endParaRPr>
                    </a:p>
                  </a:txBody>
                  <a:tcPr marL="0" marR="0" marT="9525" marB="0"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400" kern="1200" dirty="0" smtClean="0">
                          <a:solidFill>
                            <a:srgbClr val="D0D8E8"/>
                          </a:solidFill>
                          <a:latin typeface="+mn-lt"/>
                          <a:ea typeface="+mn-ea"/>
                          <a:cs typeface="+mn-cs"/>
                        </a:rPr>
                        <a:t>0</a:t>
                      </a:r>
                      <a:r>
                        <a:rPr lang="en-US" sz="2400" dirty="0" smtClean="0"/>
                        <a:t>3,997,962</a:t>
                      </a:r>
                      <a:endParaRPr lang="en-US" sz="2400" b="0" i="0" u="none" strike="noStrike" dirty="0">
                        <a:solidFill>
                          <a:srgbClr val="000000"/>
                        </a:solidFill>
                        <a:effectLst/>
                        <a:latin typeface="Calibri"/>
                      </a:endParaRPr>
                    </a:p>
                  </a:txBody>
                  <a:tcPr marL="0" marR="0"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400" dirty="0" smtClean="0">
                          <a:solidFill>
                            <a:srgbClr val="D0D8E8"/>
                          </a:solidFill>
                        </a:rPr>
                        <a:t>0,0</a:t>
                      </a:r>
                      <a:r>
                        <a:rPr lang="en-US" sz="2400" dirty="0" smtClean="0"/>
                        <a:t>34,681,189</a:t>
                      </a:r>
                      <a:endParaRPr lang="en-US" sz="2400" b="0" i="0" u="none" strike="noStrike" dirty="0">
                        <a:solidFill>
                          <a:srgbClr val="000000"/>
                        </a:solidFill>
                        <a:effectLst/>
                        <a:latin typeface="Calibri"/>
                      </a:endParaRPr>
                    </a:p>
                  </a:txBody>
                  <a:tcPr marL="0" marR="0"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400" dirty="0" smtClean="0">
                          <a:solidFill>
                            <a:srgbClr val="D0D8E8"/>
                          </a:solidFill>
                        </a:rPr>
                        <a:t>0,</a:t>
                      </a:r>
                      <a:r>
                        <a:rPr lang="en-US" sz="2400" dirty="0" smtClean="0"/>
                        <a:t>287,512</a:t>
                      </a:r>
                      <a:endParaRPr lang="en-US" sz="2400" b="0" i="0" u="none" strike="noStrike" dirty="0">
                        <a:solidFill>
                          <a:srgbClr val="000000"/>
                        </a:solidFill>
                        <a:effectLst/>
                        <a:latin typeface="Calibri"/>
                      </a:endParaRPr>
                    </a:p>
                  </a:txBody>
                  <a:tcPr marL="0" marR="0" marT="9525" marB="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555490">
                <a:tc>
                  <a:txBody>
                    <a:bodyPr/>
                    <a:lstStyle/>
                    <a:p>
                      <a:pPr algn="ctr" fontAlgn="b"/>
                      <a:r>
                        <a:rPr lang="en-US" sz="2400" b="0" i="0" u="none" strike="noStrike" dirty="0">
                          <a:solidFill>
                            <a:srgbClr val="000000"/>
                          </a:solidFill>
                          <a:effectLst/>
                          <a:latin typeface="Calibri"/>
                        </a:rPr>
                        <a:t>Friendster</a:t>
                      </a:r>
                    </a:p>
                  </a:txBody>
                  <a:tcPr marL="0" marR="0" marT="9525" marB="0"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fontAlgn="b"/>
                      <a:r>
                        <a:rPr lang="en-US" sz="2400" dirty="0" smtClean="0"/>
                        <a:t>65,608,366</a:t>
                      </a:r>
                      <a:endParaRPr lang="en-US" sz="2400" b="0" i="0" u="none" strike="noStrike" dirty="0">
                        <a:solidFill>
                          <a:srgbClr val="000000"/>
                        </a:solidFill>
                        <a:effectLst/>
                        <a:latin typeface="Calibri"/>
                      </a:endParaRPr>
                    </a:p>
                  </a:txBody>
                  <a:tcPr marL="0" marR="0"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fontAlgn="b"/>
                      <a:r>
                        <a:rPr lang="en-US" sz="2400" dirty="0" smtClean="0"/>
                        <a:t>1,806,067,135</a:t>
                      </a:r>
                      <a:endParaRPr lang="en-US" sz="2400" b="0" i="0" u="none" strike="noStrike" dirty="0">
                        <a:solidFill>
                          <a:srgbClr val="000000"/>
                        </a:solidFill>
                        <a:effectLst/>
                        <a:latin typeface="Calibri"/>
                      </a:endParaRPr>
                    </a:p>
                  </a:txBody>
                  <a:tcPr marL="0" marR="0"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fontAlgn="b"/>
                      <a:r>
                        <a:rPr lang="en-US" sz="2400" kern="1200" dirty="0" smtClean="0">
                          <a:solidFill>
                            <a:srgbClr val="E9EDF4"/>
                          </a:solidFill>
                          <a:latin typeface="+mn-lt"/>
                          <a:ea typeface="+mn-ea"/>
                          <a:cs typeface="+mn-cs"/>
                        </a:rPr>
                        <a:t>0,</a:t>
                      </a:r>
                      <a:r>
                        <a:rPr lang="en-US" sz="2400" dirty="0" smtClean="0"/>
                        <a:t>957,154</a:t>
                      </a:r>
                      <a:endParaRPr lang="en-US" sz="2400" b="0" i="0" u="none" strike="noStrike" dirty="0">
                        <a:solidFill>
                          <a:srgbClr val="000000"/>
                        </a:solidFill>
                        <a:effectLst/>
                        <a:latin typeface="Calibri"/>
                      </a:endParaRPr>
                    </a:p>
                  </a:txBody>
                  <a:tcPr marL="0" marR="0" marT="9525" marB="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tcPr>
                </a:tc>
              </a:tr>
            </a:tbl>
          </a:graphicData>
        </a:graphic>
      </p:graphicFrame>
      <p:sp>
        <p:nvSpPr>
          <p:cNvPr id="5" name="Title 1"/>
          <p:cNvSpPr txBox="1">
            <a:spLocks/>
          </p:cNvSpPr>
          <p:nvPr/>
        </p:nvSpPr>
        <p:spPr bwMode="auto">
          <a:xfrm>
            <a:off x="3264425" y="5810110"/>
            <a:ext cx="5800960" cy="960125"/>
          </a:xfrm>
          <a:prstGeom prst="rect">
            <a:avLst/>
          </a:prstGeom>
          <a:noFill/>
          <a:ln w="9525">
            <a:noFill/>
            <a:miter lim="800000"/>
            <a:headEnd/>
            <a:tailEnd/>
          </a:ln>
        </p:spPr>
        <p:txBody>
          <a:bodyPr vert="horz" wrap="square" lIns="91440" tIns="45720" rIns="91440" bIns="0" numCol="1" anchor="t" anchorCtr="0" compatLnSpc="1">
            <a:prstTxWarp prst="textNoShape">
              <a:avLst/>
            </a:prstTxWarp>
            <a:noAutofit/>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1800" dirty="0" smtClean="0">
                <a:solidFill>
                  <a:srgbClr val="E9EDF4"/>
                </a:solidFill>
                <a:latin typeface="+mn-lt"/>
                <a:cs typeface="Times New Roman" pitchFamily="18" charset="0"/>
              </a:rPr>
              <a:t>[1] </a:t>
            </a:r>
            <a:r>
              <a:rPr lang="en-US" sz="1800" dirty="0">
                <a:solidFill>
                  <a:srgbClr val="E9EDF4"/>
                </a:solidFill>
                <a:latin typeface="+mn-lt"/>
              </a:rPr>
              <a:t>J. Yang and J. </a:t>
            </a:r>
            <a:r>
              <a:rPr lang="en-US" sz="1800" dirty="0" err="1">
                <a:solidFill>
                  <a:srgbClr val="E9EDF4"/>
                </a:solidFill>
                <a:latin typeface="+mn-lt"/>
              </a:rPr>
              <a:t>Leskovec</a:t>
            </a:r>
            <a:r>
              <a:rPr lang="en-US" sz="1800" dirty="0">
                <a:solidFill>
                  <a:srgbClr val="E9EDF4"/>
                </a:solidFill>
                <a:latin typeface="+mn-lt"/>
              </a:rPr>
              <a:t>. </a:t>
            </a:r>
            <a:r>
              <a:rPr lang="en-US" sz="1800" dirty="0" smtClean="0">
                <a:solidFill>
                  <a:srgbClr val="E9EDF4"/>
                </a:solidFill>
                <a:latin typeface="+mn-lt"/>
              </a:rPr>
              <a:t>Defining </a:t>
            </a:r>
            <a:r>
              <a:rPr lang="en-US" sz="1800" dirty="0">
                <a:solidFill>
                  <a:srgbClr val="E9EDF4"/>
                </a:solidFill>
                <a:latin typeface="+mn-lt"/>
              </a:rPr>
              <a:t>and evaluating </a:t>
            </a:r>
            <a:r>
              <a:rPr lang="en-US" sz="1800" dirty="0" smtClean="0">
                <a:solidFill>
                  <a:srgbClr val="E9EDF4"/>
                </a:solidFill>
                <a:latin typeface="+mn-lt"/>
              </a:rPr>
              <a:t>network communities </a:t>
            </a:r>
            <a:r>
              <a:rPr lang="en-US" sz="1800" dirty="0">
                <a:solidFill>
                  <a:srgbClr val="E9EDF4"/>
                </a:solidFill>
                <a:latin typeface="+mn-lt"/>
              </a:rPr>
              <a:t>based on ground-truth. In ICDM, </a:t>
            </a:r>
            <a:r>
              <a:rPr lang="en-US" sz="1800" dirty="0" smtClean="0">
                <a:solidFill>
                  <a:srgbClr val="E9EDF4"/>
                </a:solidFill>
                <a:latin typeface="+mn-lt"/>
              </a:rPr>
              <a:t>2012</a:t>
            </a:r>
            <a:r>
              <a:rPr lang="en-US" sz="1800" dirty="0">
                <a:solidFill>
                  <a:srgbClr val="E9EDF4"/>
                </a:solidFill>
                <a:latin typeface="+mn-lt"/>
              </a:rPr>
              <a:t>.</a:t>
            </a:r>
            <a:endParaRPr lang="en-US" sz="1800" dirty="0" smtClean="0">
              <a:solidFill>
                <a:srgbClr val="E9EDF4"/>
              </a:solidFill>
              <a:latin typeface="+mn-lt"/>
              <a:cs typeface="Times New Roman" pitchFamily="18" charset="0"/>
            </a:endParaRPr>
          </a:p>
          <a:p>
            <a:pPr>
              <a:spcBef>
                <a:spcPts val="600"/>
              </a:spcBef>
              <a:spcAft>
                <a:spcPts val="600"/>
              </a:spcAft>
            </a:pPr>
            <a:r>
              <a:rPr lang="en-US" sz="1800" dirty="0" smtClean="0">
                <a:solidFill>
                  <a:srgbClr val="E9EDF4"/>
                </a:solidFill>
                <a:latin typeface="+mn-lt"/>
                <a:cs typeface="Times New Roman" pitchFamily="18" charset="0"/>
              </a:rPr>
              <a:t>[2] snap.stanford.edu</a:t>
            </a:r>
            <a:endParaRPr lang="en-US" sz="1800" dirty="0">
              <a:solidFill>
                <a:srgbClr val="E9EDF4"/>
              </a:solidFill>
              <a:latin typeface="+mn-lt"/>
              <a:cs typeface="Times New Roman" pitchFamily="18" charset="0"/>
            </a:endParaRPr>
          </a:p>
        </p:txBody>
      </p:sp>
    </p:spTree>
    <p:extLst>
      <p:ext uri="{BB962C8B-B14F-4D97-AF65-F5344CB8AC3E}">
        <p14:creationId xmlns:p14="http://schemas.microsoft.com/office/powerpoint/2010/main" val="3085509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47449" y="548680"/>
            <a:ext cx="8112983" cy="652885"/>
          </a:xfrm>
        </p:spPr>
        <p:txBody>
          <a:bodyPr>
            <a:normAutofit/>
          </a:bodyPr>
          <a:lstStyle/>
          <a:p>
            <a:r>
              <a:rPr lang="en-US" sz="3600" dirty="0" smtClean="0">
                <a:solidFill>
                  <a:schemeClr val="tx1"/>
                </a:solidFill>
                <a:latin typeface="+mj-lt"/>
                <a:cs typeface="Times New Roman" pitchFamily="18" charset="0"/>
              </a:rPr>
              <a:t>Experiments</a:t>
            </a:r>
            <a:r>
              <a:rPr lang="en-US" altLang="zh-CN" sz="3600" dirty="0">
                <a:solidFill>
                  <a:schemeClr val="tx1"/>
                </a:solidFill>
                <a:latin typeface="+mj-lt"/>
                <a:cs typeface="Times New Roman" pitchFamily="18" charset="0"/>
              </a:rPr>
              <a:t>——</a:t>
            </a:r>
            <a:r>
              <a:rPr lang="en-US" altLang="zh-CN" sz="3600" dirty="0" smtClean="0">
                <a:solidFill>
                  <a:schemeClr val="tx1"/>
                </a:solidFill>
                <a:latin typeface="+mj-lt"/>
                <a:cs typeface="Times New Roman" pitchFamily="18" charset="0"/>
              </a:rPr>
              <a:t>State-of-the-Art Methods </a:t>
            </a:r>
            <a:endParaRPr lang="en-US" sz="3600" dirty="0">
              <a:solidFill>
                <a:schemeClr val="tx1"/>
              </a:solidFill>
              <a:latin typeface="+mj-lt"/>
              <a:cs typeface="Times New Roman" pitchFamily="18" charset="0"/>
            </a:endParaRPr>
          </a:p>
        </p:txBody>
      </p:sp>
      <p:graphicFrame>
        <p:nvGraphicFramePr>
          <p:cNvPr id="3" name="Table 2"/>
          <p:cNvGraphicFramePr>
            <a:graphicFrameLocks noGrp="1"/>
          </p:cNvGraphicFramePr>
          <p:nvPr>
            <p:extLst/>
          </p:nvPr>
        </p:nvGraphicFramePr>
        <p:xfrm>
          <a:off x="719572" y="1412776"/>
          <a:ext cx="7717550" cy="4032450"/>
        </p:xfrm>
        <a:graphic>
          <a:graphicData uri="http://schemas.openxmlformats.org/drawingml/2006/table">
            <a:tbl>
              <a:tblPr firstRow="1" bandRow="1">
                <a:tableStyleId>{5C22544A-7EE6-4342-B048-85BDC9FD1C3A}</a:tableStyleId>
              </a:tblPr>
              <a:tblGrid>
                <a:gridCol w="1440160"/>
                <a:gridCol w="864096"/>
                <a:gridCol w="684076"/>
                <a:gridCol w="4729218"/>
              </a:tblGrid>
              <a:tr h="448050">
                <a:tc>
                  <a:txBody>
                    <a:bodyPr/>
                    <a:lstStyle/>
                    <a:p>
                      <a:pPr algn="ctr"/>
                      <a:r>
                        <a:rPr lang="en-US" sz="2200" dirty="0" smtClean="0"/>
                        <a:t>Classes</a:t>
                      </a:r>
                      <a:endParaRPr lang="en-US" sz="2200" dirty="0"/>
                    </a:p>
                  </a:txBody>
                  <a:tcPr marL="0" marR="0" anchor="ctr">
                    <a:lnR w="28575" cap="flat" cmpd="sng" algn="ctr">
                      <a:solidFill>
                        <a:schemeClr val="bg1"/>
                      </a:solidFill>
                      <a:prstDash val="solid"/>
                      <a:round/>
                      <a:headEnd type="none" w="med" len="med"/>
                      <a:tailEnd type="none" w="med" len="med"/>
                    </a:lnR>
                  </a:tcPr>
                </a:tc>
                <a:tc>
                  <a:txBody>
                    <a:bodyPr/>
                    <a:lstStyle/>
                    <a:p>
                      <a:pPr algn="ctr"/>
                      <a:r>
                        <a:rPr lang="en-US" sz="2200" dirty="0" smtClean="0"/>
                        <a:t>Abbr.</a:t>
                      </a:r>
                      <a:endParaRPr lang="en-US" sz="2200" dirty="0"/>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2200" dirty="0" smtClean="0"/>
                        <a:t>Ref.</a:t>
                      </a:r>
                      <a:endParaRPr lang="en-US" sz="2200" dirty="0"/>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2200" dirty="0" smtClean="0"/>
                        <a:t>Key Idea</a:t>
                      </a:r>
                      <a:endParaRPr lang="en-US" sz="2200" dirty="0"/>
                    </a:p>
                  </a:txBody>
                  <a:tcPr marL="0" marR="0" anchor="ctr">
                    <a:lnL w="28575" cap="flat" cmpd="sng" algn="ctr">
                      <a:solidFill>
                        <a:schemeClr val="bg1"/>
                      </a:solidFill>
                      <a:prstDash val="solid"/>
                      <a:round/>
                      <a:headEnd type="none" w="med" len="med"/>
                      <a:tailEnd type="none" w="med" len="med"/>
                    </a:lnL>
                  </a:tcPr>
                </a:tc>
              </a:tr>
              <a:tr h="448050">
                <a:tc rowSpan="3">
                  <a:txBody>
                    <a:bodyPr/>
                    <a:lstStyle/>
                    <a:p>
                      <a:pPr algn="ctr"/>
                      <a:r>
                        <a:rPr lang="en-US" sz="2200" dirty="0" smtClean="0"/>
                        <a:t>Internal denseness</a:t>
                      </a:r>
                      <a:endParaRPr lang="en-US" sz="2200" dirty="0"/>
                    </a:p>
                  </a:txBody>
                  <a:tcPr marL="0" marR="0"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2200" dirty="0" smtClean="0"/>
                        <a:t>DS</a:t>
                      </a:r>
                      <a:endParaRPr lang="en-US" sz="2200" dirty="0"/>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solidFill>
                      <a:srgbClr val="E9EDF4"/>
                    </a:solidFill>
                  </a:tcPr>
                </a:tc>
                <a:tc>
                  <a:txBody>
                    <a:bodyPr/>
                    <a:lstStyle/>
                    <a:p>
                      <a:pPr algn="ctr"/>
                      <a:r>
                        <a:rPr lang="en-US" sz="2200" dirty="0" smtClean="0"/>
                        <a:t>[1]</a:t>
                      </a:r>
                      <a:endParaRPr lang="en-US" sz="2200" dirty="0"/>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solidFill>
                      <a:srgbClr val="E9EDF4"/>
                    </a:solidFill>
                  </a:tcPr>
                </a:tc>
                <a:tc>
                  <a:txBody>
                    <a:bodyPr/>
                    <a:lstStyle/>
                    <a:p>
                      <a:pPr marL="63500" indent="0" algn="l"/>
                      <a:r>
                        <a:rPr lang="en-US" sz="2200" dirty="0" smtClean="0"/>
                        <a:t>Densest subgraph with query constraint</a:t>
                      </a:r>
                      <a:endParaRPr lang="en-US" sz="2200" dirty="0"/>
                    </a:p>
                  </a:txBody>
                  <a:tcPr marL="0" marR="0"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solidFill>
                      <a:srgbClr val="E9EDF4"/>
                    </a:solidFill>
                  </a:tcPr>
                </a:tc>
              </a:tr>
              <a:tr h="448050">
                <a:tc vMerge="1">
                  <a:txBody>
                    <a:bodyPr/>
                    <a:lstStyle/>
                    <a:p>
                      <a:endParaRPr lang="en-US" dirty="0"/>
                    </a:p>
                  </a:txBody>
                  <a:tcPr/>
                </a:tc>
                <a:tc>
                  <a:txBody>
                    <a:bodyPr/>
                    <a:lstStyle/>
                    <a:p>
                      <a:pPr algn="ctr"/>
                      <a:r>
                        <a:rPr lang="en-US" sz="2200" dirty="0" smtClean="0"/>
                        <a:t>OQC</a:t>
                      </a:r>
                      <a:endParaRPr lang="en-US" sz="2200" dirty="0"/>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0D8E8"/>
                    </a:solidFill>
                  </a:tcPr>
                </a:tc>
                <a:tc>
                  <a:txBody>
                    <a:bodyPr/>
                    <a:lstStyle/>
                    <a:p>
                      <a:pPr algn="ctr"/>
                      <a:r>
                        <a:rPr lang="en-US" sz="2200" dirty="0" smtClean="0"/>
                        <a:t>[2]</a:t>
                      </a:r>
                      <a:endParaRPr lang="en-US" sz="2200" dirty="0"/>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0D8E8"/>
                    </a:solidFill>
                  </a:tcPr>
                </a:tc>
                <a:tc>
                  <a:txBody>
                    <a:bodyPr/>
                    <a:lstStyle/>
                    <a:p>
                      <a:pPr marL="63500" indent="0" algn="l"/>
                      <a:r>
                        <a:rPr lang="en-US" sz="2200" kern="1200" dirty="0" smtClean="0">
                          <a:solidFill>
                            <a:schemeClr val="dk1"/>
                          </a:solidFill>
                          <a:latin typeface="+mn-lt"/>
                          <a:ea typeface="+mn-ea"/>
                          <a:cs typeface="+mn-cs"/>
                        </a:rPr>
                        <a:t>Optimal</a:t>
                      </a:r>
                      <a:r>
                        <a:rPr lang="en-US" sz="2200" dirty="0" smtClean="0"/>
                        <a:t> quasi-clique; edge-surplus</a:t>
                      </a:r>
                      <a:endParaRPr lang="en-US" sz="2200" dirty="0"/>
                    </a:p>
                  </a:txBody>
                  <a:tcPr marL="0" marR="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0D8E8"/>
                    </a:solidFill>
                  </a:tcPr>
                </a:tc>
              </a:tr>
              <a:tr h="448050">
                <a:tc vMerge="1">
                  <a:txBody>
                    <a:bodyPr/>
                    <a:lstStyle/>
                    <a:p>
                      <a:endParaRPr lang="en-US" dirty="0"/>
                    </a:p>
                  </a:txBody>
                  <a:tcPr/>
                </a:tc>
                <a:tc>
                  <a:txBody>
                    <a:bodyPr/>
                    <a:lstStyle/>
                    <a:p>
                      <a:pPr algn="ctr"/>
                      <a:r>
                        <a:rPr lang="en-US" sz="2200" dirty="0" smtClean="0"/>
                        <a:t>MDG</a:t>
                      </a:r>
                      <a:endParaRPr lang="en-US" sz="2200" dirty="0"/>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9EDF4"/>
                    </a:solidFill>
                  </a:tcPr>
                </a:tc>
                <a:tc>
                  <a:txBody>
                    <a:bodyPr/>
                    <a:lstStyle/>
                    <a:p>
                      <a:pPr algn="ctr"/>
                      <a:r>
                        <a:rPr lang="en-US" sz="2200" dirty="0" smtClean="0"/>
                        <a:t>[3]</a:t>
                      </a:r>
                      <a:endParaRPr lang="en-US" sz="2200" dirty="0"/>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9EDF4"/>
                    </a:solidFill>
                  </a:tcPr>
                </a:tc>
                <a:tc>
                  <a:txBody>
                    <a:bodyPr/>
                    <a:lstStyle/>
                    <a:p>
                      <a:pPr marL="63500" indent="0" algn="l"/>
                      <a:r>
                        <a:rPr lang="en-US" sz="2200" kern="1200" dirty="0" smtClean="0">
                          <a:solidFill>
                            <a:schemeClr val="dk1"/>
                          </a:solidFill>
                          <a:latin typeface="+mn-lt"/>
                          <a:ea typeface="+mn-ea"/>
                          <a:cs typeface="+mn-cs"/>
                        </a:rPr>
                        <a:t>Minimum</a:t>
                      </a:r>
                      <a:r>
                        <a:rPr lang="en-US" sz="2200" dirty="0" smtClean="0"/>
                        <a:t> degree</a:t>
                      </a:r>
                      <a:endParaRPr lang="en-US" sz="2200" dirty="0"/>
                    </a:p>
                  </a:txBody>
                  <a:tcPr marL="0" marR="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9EDF4"/>
                    </a:solidFill>
                  </a:tcPr>
                </a:tc>
              </a:tr>
              <a:tr h="448050">
                <a:tc rowSpan="4">
                  <a:txBody>
                    <a:bodyPr/>
                    <a:lstStyle/>
                    <a:p>
                      <a:pPr algn="ctr"/>
                      <a:r>
                        <a:rPr lang="en-US" sz="2200" dirty="0" smtClean="0"/>
                        <a:t>Internal</a:t>
                      </a:r>
                      <a:r>
                        <a:rPr lang="en-US" sz="2200" baseline="0" dirty="0" smtClean="0"/>
                        <a:t> denseness </a:t>
                      </a:r>
                    </a:p>
                    <a:p>
                      <a:pPr algn="ctr"/>
                      <a:r>
                        <a:rPr lang="en-US" sz="2200" baseline="0" dirty="0" smtClean="0"/>
                        <a:t>&amp; external sparseness</a:t>
                      </a:r>
                      <a:endParaRPr lang="en-US" sz="2200" dirty="0"/>
                    </a:p>
                  </a:txBody>
                  <a:tcPr marL="0" marR="0"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9EDF4"/>
                    </a:solidFill>
                  </a:tcPr>
                </a:tc>
                <a:tc>
                  <a:txBody>
                    <a:bodyPr/>
                    <a:lstStyle/>
                    <a:p>
                      <a:pPr algn="ctr"/>
                      <a:r>
                        <a:rPr lang="en-US" sz="2200" dirty="0" smtClean="0"/>
                        <a:t>PRN</a:t>
                      </a:r>
                      <a:endParaRPr lang="en-US" sz="2200" dirty="0"/>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0D8E8"/>
                    </a:solidFill>
                  </a:tcPr>
                </a:tc>
                <a:tc>
                  <a:txBody>
                    <a:bodyPr/>
                    <a:lstStyle/>
                    <a:p>
                      <a:pPr algn="ctr"/>
                      <a:r>
                        <a:rPr lang="en-US" sz="2200" dirty="0" smtClean="0"/>
                        <a:t>[4]</a:t>
                      </a:r>
                      <a:endParaRPr lang="en-US" sz="2200" dirty="0"/>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0D8E8"/>
                    </a:solidFill>
                  </a:tcPr>
                </a:tc>
                <a:tc>
                  <a:txBody>
                    <a:bodyPr/>
                    <a:lstStyle/>
                    <a:p>
                      <a:pPr marL="63500" indent="0" algn="l"/>
                      <a:r>
                        <a:rPr lang="en-US" sz="2200" dirty="0" smtClean="0"/>
                        <a:t>External conductance</a:t>
                      </a:r>
                      <a:endParaRPr lang="en-US" sz="2200" dirty="0"/>
                    </a:p>
                  </a:txBody>
                  <a:tcPr marL="0" marR="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0D8E8"/>
                    </a:solidFill>
                  </a:tcPr>
                </a:tc>
              </a:tr>
              <a:tr h="448050">
                <a:tc vMerge="1">
                  <a:txBody>
                    <a:bodyPr/>
                    <a:lstStyle/>
                    <a:p>
                      <a:endParaRPr lang="en-US" dirty="0"/>
                    </a:p>
                  </a:txBody>
                  <a:tcPr/>
                </a:tc>
                <a:tc>
                  <a:txBody>
                    <a:bodyPr/>
                    <a:lstStyle/>
                    <a:p>
                      <a:pPr algn="ctr"/>
                      <a:r>
                        <a:rPr lang="en-US" sz="2200" dirty="0" smtClean="0"/>
                        <a:t>LS</a:t>
                      </a:r>
                      <a:endParaRPr lang="en-US" sz="2200" dirty="0"/>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9EDF4"/>
                    </a:solidFill>
                  </a:tcPr>
                </a:tc>
                <a:tc>
                  <a:txBody>
                    <a:bodyPr/>
                    <a:lstStyle/>
                    <a:p>
                      <a:pPr algn="ctr"/>
                      <a:r>
                        <a:rPr lang="en-US" sz="2200" dirty="0" smtClean="0"/>
                        <a:t>[5]</a:t>
                      </a:r>
                      <a:endParaRPr lang="en-US" sz="2200" dirty="0"/>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9EDF4"/>
                    </a:solidFill>
                  </a:tcPr>
                </a:tc>
                <a:tc>
                  <a:txBody>
                    <a:bodyPr/>
                    <a:lstStyle/>
                    <a:p>
                      <a:pPr marL="63500" indent="0" algn="l"/>
                      <a:r>
                        <a:rPr lang="en-US" sz="2200" b="0" i="0" u="none" strike="noStrike" kern="1200" baseline="0" dirty="0" smtClean="0">
                          <a:solidFill>
                            <a:schemeClr val="dk1"/>
                          </a:solidFill>
                          <a:latin typeface="+mn-lt"/>
                          <a:ea typeface="+mn-ea"/>
                          <a:cs typeface="+mn-cs"/>
                        </a:rPr>
                        <a:t>Local spectral</a:t>
                      </a:r>
                      <a:endParaRPr lang="en-US" sz="2200" dirty="0"/>
                    </a:p>
                  </a:txBody>
                  <a:tcPr marL="0" marR="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9EDF4"/>
                    </a:solidFill>
                  </a:tcPr>
                </a:tc>
              </a:tr>
              <a:tr h="448050">
                <a:tc vMerge="1">
                  <a:txBody>
                    <a:bodyPr/>
                    <a:lstStyle/>
                    <a:p>
                      <a:endParaRPr lang="en-US" dirty="0"/>
                    </a:p>
                  </a:txBody>
                  <a:tcPr/>
                </a:tc>
                <a:tc>
                  <a:txBody>
                    <a:bodyPr/>
                    <a:lstStyle/>
                    <a:p>
                      <a:pPr algn="ctr"/>
                      <a:r>
                        <a:rPr lang="en-US" sz="2200" dirty="0" smtClean="0"/>
                        <a:t>EMC</a:t>
                      </a:r>
                      <a:endParaRPr lang="en-US" sz="2200" dirty="0"/>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0D8E8"/>
                    </a:solidFill>
                  </a:tcPr>
                </a:tc>
                <a:tc>
                  <a:txBody>
                    <a:bodyPr/>
                    <a:lstStyle/>
                    <a:p>
                      <a:pPr algn="ctr"/>
                      <a:r>
                        <a:rPr lang="en-US" sz="2200" dirty="0" smtClean="0"/>
                        <a:t>[6]</a:t>
                      </a:r>
                      <a:endParaRPr lang="en-US" sz="2200" dirty="0"/>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0D8E8"/>
                    </a:solidFill>
                  </a:tcPr>
                </a:tc>
                <a:tc>
                  <a:txBody>
                    <a:bodyPr/>
                    <a:lstStyle/>
                    <a:p>
                      <a:pPr marL="63500" indent="0" algn="l"/>
                      <a:r>
                        <a:rPr lang="en-US" sz="2200" b="0" i="0" u="none" strike="noStrike" kern="1200" baseline="0" dirty="0" smtClean="0">
                          <a:solidFill>
                            <a:schemeClr val="dk1"/>
                          </a:solidFill>
                          <a:latin typeface="+mn-lt"/>
                          <a:ea typeface="+mn-ea"/>
                          <a:cs typeface="+mn-cs"/>
                        </a:rPr>
                        <a:t>More internal edges than external edges</a:t>
                      </a:r>
                      <a:endParaRPr lang="en-US" sz="2200" dirty="0"/>
                    </a:p>
                  </a:txBody>
                  <a:tcPr marL="0" marR="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0D8E8"/>
                    </a:solidFill>
                  </a:tcPr>
                </a:tc>
              </a:tr>
              <a:tr h="448050">
                <a:tc vMerge="1">
                  <a:txBody>
                    <a:bodyPr/>
                    <a:lstStyle/>
                    <a:p>
                      <a:pPr algn="ctr"/>
                      <a:endParaRPr lang="en-US" dirty="0"/>
                    </a:p>
                  </a:txBody>
                  <a:tcPr anchor="ctr">
                    <a:solidFill>
                      <a:srgbClr val="D0D8E8"/>
                    </a:solidFill>
                  </a:tcPr>
                </a:tc>
                <a:tc>
                  <a:txBody>
                    <a:bodyPr/>
                    <a:lstStyle/>
                    <a:p>
                      <a:pPr algn="ctr"/>
                      <a:r>
                        <a:rPr lang="en-US" sz="2200" dirty="0" smtClean="0"/>
                        <a:t>SM</a:t>
                      </a:r>
                      <a:endParaRPr lang="en-US" sz="2200" dirty="0"/>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9EDF4"/>
                    </a:solidFill>
                  </a:tcPr>
                </a:tc>
                <a:tc>
                  <a:txBody>
                    <a:bodyPr/>
                    <a:lstStyle/>
                    <a:p>
                      <a:pPr algn="ctr"/>
                      <a:r>
                        <a:rPr lang="en-US" sz="2200" dirty="0" smtClean="0"/>
                        <a:t>[7]</a:t>
                      </a:r>
                      <a:endParaRPr lang="en-US" sz="2200" dirty="0"/>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9EDF4"/>
                    </a:solidFill>
                  </a:tcPr>
                </a:tc>
                <a:tc>
                  <a:txBody>
                    <a:bodyPr/>
                    <a:lstStyle/>
                    <a:p>
                      <a:pPr marL="63500" indent="0" algn="l"/>
                      <a:r>
                        <a:rPr lang="en-US" sz="2200" dirty="0" smtClean="0"/>
                        <a:t>Subgraph modularity</a:t>
                      </a:r>
                      <a:endParaRPr lang="en-US" sz="2200" dirty="0"/>
                    </a:p>
                  </a:txBody>
                  <a:tcPr marL="0" marR="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9EDF4"/>
                    </a:solidFill>
                  </a:tcPr>
                </a:tc>
              </a:tr>
              <a:tr h="44805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smtClean="0"/>
                        <a:t>Boundary</a:t>
                      </a:r>
                    </a:p>
                  </a:txBody>
                  <a:tcPr marL="0" marR="0"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rgbClr val="D0D8E8"/>
                    </a:solidFill>
                  </a:tcPr>
                </a:tc>
                <a:tc>
                  <a:txBody>
                    <a:bodyPr/>
                    <a:lstStyle/>
                    <a:p>
                      <a:pPr algn="ctr"/>
                      <a:r>
                        <a:rPr lang="en-US" sz="2200" dirty="0" smtClean="0"/>
                        <a:t>LM</a:t>
                      </a:r>
                      <a:endParaRPr lang="en-US" sz="2200" dirty="0"/>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rgbClr val="D0D8E8"/>
                    </a:solidFill>
                  </a:tcPr>
                </a:tc>
                <a:tc>
                  <a:txBody>
                    <a:bodyPr/>
                    <a:lstStyle/>
                    <a:p>
                      <a:pPr algn="ctr"/>
                      <a:r>
                        <a:rPr lang="en-US" sz="2200" dirty="0" smtClean="0"/>
                        <a:t>[8]</a:t>
                      </a:r>
                      <a:endParaRPr lang="en-US" sz="2200" dirty="0"/>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rgbClr val="D0D8E8"/>
                    </a:solidFill>
                  </a:tcPr>
                </a:tc>
                <a:tc>
                  <a:txBody>
                    <a:bodyPr/>
                    <a:lstStyle/>
                    <a:p>
                      <a:pPr marL="63500" indent="0" algn="l"/>
                      <a:r>
                        <a:rPr lang="en-US" sz="2200" b="0" i="0" u="none" strike="noStrike" kern="1200" baseline="0" dirty="0" smtClean="0">
                          <a:solidFill>
                            <a:schemeClr val="dk1"/>
                          </a:solidFill>
                          <a:latin typeface="+mn-lt"/>
                          <a:ea typeface="+mn-ea"/>
                          <a:cs typeface="+mn-cs"/>
                        </a:rPr>
                        <a:t>Local modularity</a:t>
                      </a:r>
                      <a:endParaRPr lang="en-US" sz="2200" dirty="0"/>
                    </a:p>
                  </a:txBody>
                  <a:tcPr marL="0" marR="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solidFill>
                      <a:srgbClr val="D0D8E8"/>
                    </a:solidFill>
                  </a:tcPr>
                </a:tc>
              </a:tr>
            </a:tbl>
          </a:graphicData>
        </a:graphic>
      </p:graphicFrame>
      <p:sp>
        <p:nvSpPr>
          <p:cNvPr id="9" name="Rectangle 8"/>
          <p:cNvSpPr/>
          <p:nvPr/>
        </p:nvSpPr>
        <p:spPr>
          <a:xfrm>
            <a:off x="3266231" y="5733300"/>
            <a:ext cx="2931808" cy="1083374"/>
          </a:xfrm>
          <a:prstGeom prst="rect">
            <a:avLst/>
          </a:prstGeom>
        </p:spPr>
        <p:txBody>
          <a:bodyPr wrap="square">
            <a:spAutoFit/>
          </a:bodyPr>
          <a:lstStyle/>
          <a:p>
            <a:pPr marL="57150" lvl="0" eaLnBrk="0" hangingPunct="0">
              <a:spcBef>
                <a:spcPct val="20000"/>
              </a:spcBef>
            </a:pPr>
            <a:r>
              <a:rPr lang="en-US" sz="1400" dirty="0" smtClean="0">
                <a:solidFill>
                  <a:schemeClr val="bg1"/>
                </a:solidFill>
                <a:latin typeface="+mj-lt"/>
                <a:cs typeface="Times New Roman" pitchFamily="18" charset="0"/>
              </a:rPr>
              <a:t>[1] B. </a:t>
            </a:r>
            <a:r>
              <a:rPr lang="en-US" sz="1400" dirty="0" err="1" smtClean="0">
                <a:solidFill>
                  <a:schemeClr val="bg1"/>
                </a:solidFill>
                <a:latin typeface="+mj-lt"/>
                <a:cs typeface="Times New Roman" pitchFamily="18" charset="0"/>
              </a:rPr>
              <a:t>Saha</a:t>
            </a:r>
            <a:r>
              <a:rPr lang="en-US" sz="1400" dirty="0" smtClean="0">
                <a:solidFill>
                  <a:schemeClr val="bg1"/>
                </a:solidFill>
                <a:latin typeface="+mj-lt"/>
                <a:cs typeface="Times New Roman" pitchFamily="18" charset="0"/>
              </a:rPr>
              <a:t>, et al. RECOMB’10.</a:t>
            </a:r>
          </a:p>
          <a:p>
            <a:pPr marL="57150" lvl="0" eaLnBrk="0" hangingPunct="0">
              <a:spcBef>
                <a:spcPct val="20000"/>
              </a:spcBef>
            </a:pPr>
            <a:r>
              <a:rPr lang="en-US" sz="1400" dirty="0" smtClean="0">
                <a:solidFill>
                  <a:schemeClr val="bg1"/>
                </a:solidFill>
                <a:latin typeface="+mj-lt"/>
                <a:cs typeface="Times New Roman" pitchFamily="18" charset="0"/>
              </a:rPr>
              <a:t>[2] C. </a:t>
            </a:r>
            <a:r>
              <a:rPr lang="en-US" sz="1400" dirty="0" err="1" smtClean="0">
                <a:solidFill>
                  <a:schemeClr val="bg1"/>
                </a:solidFill>
                <a:latin typeface="+mj-lt"/>
                <a:cs typeface="Times New Roman" pitchFamily="18" charset="0"/>
              </a:rPr>
              <a:t>Tsourakakis</a:t>
            </a:r>
            <a:r>
              <a:rPr lang="en-US" sz="1400" dirty="0" smtClean="0">
                <a:solidFill>
                  <a:schemeClr val="bg1"/>
                </a:solidFill>
                <a:latin typeface="+mj-lt"/>
                <a:cs typeface="Times New Roman" pitchFamily="18" charset="0"/>
              </a:rPr>
              <a:t>, et al. SIGMOD’14.</a:t>
            </a:r>
          </a:p>
          <a:p>
            <a:pPr marL="57150" lvl="0" eaLnBrk="0" hangingPunct="0">
              <a:spcBef>
                <a:spcPct val="20000"/>
              </a:spcBef>
            </a:pPr>
            <a:r>
              <a:rPr lang="en-US" sz="1400" dirty="0">
                <a:solidFill>
                  <a:schemeClr val="bg1"/>
                </a:solidFill>
                <a:cs typeface="Times New Roman" pitchFamily="18" charset="0"/>
              </a:rPr>
              <a:t>[3] M. </a:t>
            </a:r>
            <a:r>
              <a:rPr lang="en-US" sz="1400" dirty="0" err="1">
                <a:solidFill>
                  <a:schemeClr val="bg1"/>
                </a:solidFill>
                <a:cs typeface="Times New Roman" pitchFamily="18" charset="0"/>
              </a:rPr>
              <a:t>Sozio</a:t>
            </a:r>
            <a:r>
              <a:rPr lang="en-US" sz="1400" dirty="0">
                <a:solidFill>
                  <a:schemeClr val="bg1"/>
                </a:solidFill>
                <a:cs typeface="Times New Roman" pitchFamily="18" charset="0"/>
              </a:rPr>
              <a:t>, et al. KDD’10.</a:t>
            </a:r>
          </a:p>
          <a:p>
            <a:pPr marL="57150" lvl="0" eaLnBrk="0" hangingPunct="0">
              <a:spcBef>
                <a:spcPct val="20000"/>
              </a:spcBef>
            </a:pPr>
            <a:r>
              <a:rPr lang="en-US" sz="1400" dirty="0">
                <a:solidFill>
                  <a:schemeClr val="bg1"/>
                </a:solidFill>
                <a:cs typeface="Times New Roman" pitchFamily="18" charset="0"/>
              </a:rPr>
              <a:t>[4] R. Andersen, et al. FOCS’06.</a:t>
            </a:r>
          </a:p>
        </p:txBody>
      </p:sp>
      <p:sp>
        <p:nvSpPr>
          <p:cNvPr id="10" name="Rectangle 9"/>
          <p:cNvSpPr/>
          <p:nvPr/>
        </p:nvSpPr>
        <p:spPr>
          <a:xfrm>
            <a:off x="6198039" y="5738197"/>
            <a:ext cx="2770708" cy="1083374"/>
          </a:xfrm>
          <a:prstGeom prst="rect">
            <a:avLst/>
          </a:prstGeom>
        </p:spPr>
        <p:txBody>
          <a:bodyPr wrap="square">
            <a:spAutoFit/>
          </a:bodyPr>
          <a:lstStyle/>
          <a:p>
            <a:pPr marL="57150" lvl="0" eaLnBrk="0" hangingPunct="0">
              <a:spcBef>
                <a:spcPct val="20000"/>
              </a:spcBef>
            </a:pPr>
            <a:r>
              <a:rPr lang="en-US" sz="1400" dirty="0" smtClean="0">
                <a:solidFill>
                  <a:schemeClr val="bg1"/>
                </a:solidFill>
                <a:latin typeface="+mj-lt"/>
                <a:cs typeface="Times New Roman" pitchFamily="18" charset="0"/>
              </a:rPr>
              <a:t>[5] M. W. Mahoney, et al. JMLR’12.</a:t>
            </a:r>
            <a:endParaRPr lang="en-US" sz="1400" dirty="0">
              <a:solidFill>
                <a:schemeClr val="bg1"/>
              </a:solidFill>
              <a:cs typeface="Times New Roman" pitchFamily="18" charset="0"/>
            </a:endParaRPr>
          </a:p>
          <a:p>
            <a:pPr marL="57150" lvl="0" eaLnBrk="0" hangingPunct="0">
              <a:spcBef>
                <a:spcPct val="20000"/>
              </a:spcBef>
            </a:pPr>
            <a:r>
              <a:rPr lang="en-US" sz="1400" dirty="0" smtClean="0">
                <a:solidFill>
                  <a:schemeClr val="bg1"/>
                </a:solidFill>
                <a:cs typeface="Times New Roman" pitchFamily="18" charset="0"/>
              </a:rPr>
              <a:t>[6] G. W. Flake, KDD’00.</a:t>
            </a:r>
            <a:endParaRPr lang="en-US" sz="1400" dirty="0" smtClean="0">
              <a:solidFill>
                <a:schemeClr val="bg1"/>
              </a:solidFill>
              <a:latin typeface="+mj-lt"/>
              <a:cs typeface="Times New Roman" pitchFamily="18" charset="0"/>
            </a:endParaRPr>
          </a:p>
          <a:p>
            <a:pPr marL="57150" lvl="0" eaLnBrk="0" hangingPunct="0">
              <a:spcBef>
                <a:spcPct val="20000"/>
              </a:spcBef>
            </a:pPr>
            <a:r>
              <a:rPr lang="en-US" sz="1400" dirty="0" smtClean="0">
                <a:solidFill>
                  <a:schemeClr val="bg1"/>
                </a:solidFill>
                <a:cs typeface="Times New Roman" pitchFamily="18" charset="0"/>
              </a:rPr>
              <a:t>[</a:t>
            </a:r>
            <a:r>
              <a:rPr lang="en-US" sz="1400" dirty="0">
                <a:solidFill>
                  <a:schemeClr val="bg1"/>
                </a:solidFill>
                <a:cs typeface="Times New Roman" pitchFamily="18" charset="0"/>
              </a:rPr>
              <a:t>7</a:t>
            </a:r>
            <a:r>
              <a:rPr lang="en-US" sz="1400" dirty="0" smtClean="0">
                <a:solidFill>
                  <a:schemeClr val="bg1"/>
                </a:solidFill>
                <a:cs typeface="Times New Roman" pitchFamily="18" charset="0"/>
              </a:rPr>
              <a:t>] </a:t>
            </a:r>
            <a:r>
              <a:rPr lang="en-US" sz="1400" dirty="0">
                <a:solidFill>
                  <a:schemeClr val="bg1"/>
                </a:solidFill>
                <a:cs typeface="Times New Roman" pitchFamily="18" charset="0"/>
              </a:rPr>
              <a:t>F. Luo, et al. WIAS’08</a:t>
            </a:r>
            <a:r>
              <a:rPr lang="en-US" sz="1400" dirty="0" smtClean="0">
                <a:solidFill>
                  <a:schemeClr val="bg1"/>
                </a:solidFill>
                <a:cs typeface="Times New Roman" pitchFamily="18" charset="0"/>
              </a:rPr>
              <a:t>.</a:t>
            </a:r>
          </a:p>
          <a:p>
            <a:pPr marL="57150" eaLnBrk="0" hangingPunct="0">
              <a:spcBef>
                <a:spcPct val="20000"/>
              </a:spcBef>
            </a:pPr>
            <a:r>
              <a:rPr lang="en-US" sz="1400" dirty="0" smtClean="0">
                <a:solidFill>
                  <a:schemeClr val="bg1"/>
                </a:solidFill>
                <a:cs typeface="Times New Roman" pitchFamily="18" charset="0"/>
              </a:rPr>
              <a:t>[8] </a:t>
            </a:r>
            <a:r>
              <a:rPr lang="en-US" sz="1400" dirty="0">
                <a:solidFill>
                  <a:schemeClr val="bg1"/>
                </a:solidFill>
                <a:cs typeface="Times New Roman" pitchFamily="18" charset="0"/>
              </a:rPr>
              <a:t>A. </a:t>
            </a:r>
            <a:r>
              <a:rPr lang="en-US" sz="1400" dirty="0" err="1">
                <a:solidFill>
                  <a:schemeClr val="bg1"/>
                </a:solidFill>
                <a:cs typeface="Times New Roman" pitchFamily="18" charset="0"/>
              </a:rPr>
              <a:t>Clauset</a:t>
            </a:r>
            <a:r>
              <a:rPr lang="en-US" sz="1400" dirty="0">
                <a:solidFill>
                  <a:schemeClr val="bg1"/>
                </a:solidFill>
                <a:cs typeface="Times New Roman" pitchFamily="18" charset="0"/>
              </a:rPr>
              <a:t>, PRE’05</a:t>
            </a:r>
            <a:r>
              <a:rPr lang="en-US" sz="1400" dirty="0" smtClean="0">
                <a:solidFill>
                  <a:schemeClr val="bg1"/>
                </a:solidFill>
                <a:cs typeface="Times New Roman" pitchFamily="18" charset="0"/>
              </a:rPr>
              <a:t>.</a:t>
            </a:r>
            <a:endParaRPr lang="en-US" sz="1400" dirty="0">
              <a:solidFill>
                <a:schemeClr val="bg1"/>
              </a:solidFill>
              <a:cs typeface="Times New Roman" pitchFamily="18" charset="0"/>
            </a:endParaRPr>
          </a:p>
        </p:txBody>
      </p:sp>
    </p:spTree>
    <p:extLst>
      <p:ext uri="{BB962C8B-B14F-4D97-AF65-F5344CB8AC3E}">
        <p14:creationId xmlns:p14="http://schemas.microsoft.com/office/powerpoint/2010/main" val="10777271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79512" y="241386"/>
            <a:ext cx="8842568" cy="673014"/>
          </a:xfrm>
        </p:spPr>
        <p:txBody>
          <a:bodyPr>
            <a:normAutofit/>
          </a:bodyPr>
          <a:lstStyle/>
          <a:p>
            <a:r>
              <a:rPr lang="en-US" sz="3600" dirty="0" smtClean="0">
                <a:solidFill>
                  <a:schemeClr val="tx1"/>
                </a:solidFill>
                <a:latin typeface="+mj-lt"/>
                <a:cs typeface="Times New Roman" pitchFamily="18" charset="0"/>
              </a:rPr>
              <a:t>Experiments</a:t>
            </a:r>
            <a:r>
              <a:rPr lang="en-US" altLang="zh-CN" sz="3600" dirty="0" smtClean="0">
                <a:solidFill>
                  <a:schemeClr val="tx1"/>
                </a:solidFill>
                <a:latin typeface="+mj-lt"/>
                <a:cs typeface="Times New Roman" pitchFamily="18" charset="0"/>
              </a:rPr>
              <a:t>: Effectiveness Evaluation Metrics</a:t>
            </a:r>
            <a:endParaRPr lang="en-US" sz="3600" dirty="0">
              <a:solidFill>
                <a:schemeClr val="tx1"/>
              </a:solidFill>
              <a:latin typeface="+mj-lt"/>
              <a:cs typeface="Times New Roman" pitchFamily="18" charset="0"/>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3023828" y="1016732"/>
              <a:ext cx="6032701" cy="4590101"/>
            </p:xfrm>
            <a:graphic>
              <a:graphicData uri="http://schemas.openxmlformats.org/drawingml/2006/table">
                <a:tbl>
                  <a:tblPr firstRow="1" bandRow="1">
                    <a:tableStyleId>{5C22544A-7EE6-4342-B048-85BDC9FD1C3A}</a:tableStyleId>
                  </a:tblPr>
                  <a:tblGrid>
                    <a:gridCol w="1494996"/>
                    <a:gridCol w="1756531"/>
                    <a:gridCol w="2781174"/>
                  </a:tblGrid>
                  <a:tr h="497973">
                    <a:tc>
                      <a:txBody>
                        <a:bodyPr/>
                        <a:lstStyle/>
                        <a:p>
                          <a:pPr algn="ctr"/>
                          <a:r>
                            <a:rPr lang="en-US" sz="2400" dirty="0" smtClean="0"/>
                            <a:t>Metrics</a:t>
                          </a:r>
                          <a:endParaRPr lang="en-US" sz="2400" dirty="0"/>
                        </a:p>
                      </a:txBody>
                      <a:tcPr marL="0" marR="0" anchor="ctr">
                        <a:lnR w="28575" cap="flat" cmpd="sng" algn="ctr">
                          <a:solidFill>
                            <a:schemeClr val="bg1"/>
                          </a:solidFill>
                          <a:prstDash val="solid"/>
                          <a:round/>
                          <a:headEnd type="none" w="med" len="med"/>
                          <a:tailEnd type="none" w="med" len="med"/>
                        </a:lnR>
                      </a:tcPr>
                    </a:tc>
                    <a:tc gridSpan="2">
                      <a:txBody>
                        <a:bodyPr/>
                        <a:lstStyle/>
                        <a:p>
                          <a:pPr algn="ctr"/>
                          <a:r>
                            <a:rPr lang="en-US" sz="2400" dirty="0" smtClean="0"/>
                            <a:t>Formulas</a:t>
                          </a:r>
                          <a:endParaRPr lang="en-US" sz="2400" dirty="0"/>
                        </a:p>
                      </a:txBody>
                      <a:tcPr marL="0" marR="0" anchor="ctr">
                        <a:lnL w="28575" cap="flat" cmpd="sng" algn="ctr">
                          <a:solidFill>
                            <a:schemeClr val="bg1"/>
                          </a:solidFill>
                          <a:prstDash val="solid"/>
                          <a:round/>
                          <a:headEnd type="none" w="med" len="med"/>
                          <a:tailEnd type="none" w="med" len="med"/>
                        </a:lnL>
                      </a:tcPr>
                    </a:tc>
                    <a:tc hMerge="1">
                      <a:txBody>
                        <a:bodyPr/>
                        <a:lstStyle/>
                        <a:p>
                          <a:pPr algn="ctr"/>
                          <a:endParaRPr lang="en-US" dirty="0"/>
                        </a:p>
                      </a:txBody>
                      <a:tcPr anchor="ctr"/>
                    </a:tc>
                  </a:tr>
                  <a:tr h="809158">
                    <a:tc>
                      <a:txBody>
                        <a:bodyPr/>
                        <a:lstStyle/>
                        <a:p>
                          <a:pPr algn="ctr"/>
                          <a:r>
                            <a:rPr lang="en-US" sz="2200" dirty="0" smtClean="0"/>
                            <a:t>F-score</a:t>
                          </a:r>
                          <a:endParaRPr lang="en-US" sz="2200" dirty="0"/>
                        </a:p>
                      </a:txBody>
                      <a:tcPr marL="0" marR="0" anchor="ctr">
                        <a:lnR w="28575"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gridSpan="2">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a:rPr>
                                  <m:t>𝐹</m:t>
                                </m:r>
                                <m:r>
                                  <a:rPr lang="en-US" b="0" i="1" smtClean="0">
                                    <a:latin typeface="Cambria Math"/>
                                  </a:rPr>
                                  <m:t>(</m:t>
                                </m:r>
                                <m:r>
                                  <a:rPr lang="en-US" b="0" i="1" smtClean="0">
                                    <a:latin typeface="Cambria Math"/>
                                  </a:rPr>
                                  <m:t>𝑆</m:t>
                                </m:r>
                                <m:r>
                                  <a:rPr lang="en-US" b="0" i="1" smtClean="0">
                                    <a:latin typeface="Cambria Math"/>
                                  </a:rPr>
                                  <m:t>,</m:t>
                                </m:r>
                                <m:r>
                                  <a:rPr lang="en-US" b="0" i="1" smtClean="0">
                                    <a:latin typeface="Cambria Math"/>
                                  </a:rPr>
                                  <m:t>𝑇</m:t>
                                </m:r>
                                <m:r>
                                  <a:rPr lang="en-US" b="0" i="1" smtClean="0">
                                    <a:latin typeface="Cambria Math"/>
                                  </a:rPr>
                                  <m:t>)=2∙</m:t>
                                </m:r>
                                <m:f>
                                  <m:fPr>
                                    <m:ctrlPr>
                                      <a:rPr lang="en-US" b="0" i="1" smtClean="0">
                                        <a:latin typeface="Cambria Math" panose="02040503050406030204" pitchFamily="18" charset="0"/>
                                      </a:rPr>
                                    </m:ctrlPr>
                                  </m:fPr>
                                  <m:num>
                                    <m:r>
                                      <m:rPr>
                                        <m:sty m:val="p"/>
                                      </m:rPr>
                                      <a:rPr lang="en-US" b="0" i="0" smtClean="0">
                                        <a:latin typeface="Cambria Math"/>
                                      </a:rPr>
                                      <m:t>precision</m:t>
                                    </m:r>
                                    <m:d>
                                      <m:dPr>
                                        <m:ctrlPr>
                                          <a:rPr lang="en-US" b="0" i="1" smtClean="0">
                                            <a:latin typeface="Cambria Math" panose="02040503050406030204" pitchFamily="18" charset="0"/>
                                          </a:rPr>
                                        </m:ctrlPr>
                                      </m:dPr>
                                      <m:e>
                                        <m:r>
                                          <a:rPr lang="en-US" b="0" i="1" smtClean="0">
                                            <a:latin typeface="Cambria Math"/>
                                          </a:rPr>
                                          <m:t>𝑆</m:t>
                                        </m:r>
                                        <m:r>
                                          <a:rPr lang="en-US" b="0" i="1" smtClean="0">
                                            <a:latin typeface="Cambria Math"/>
                                          </a:rPr>
                                          <m:t>,</m:t>
                                        </m:r>
                                        <m:r>
                                          <a:rPr lang="en-US" b="0" i="1" smtClean="0">
                                            <a:latin typeface="Cambria Math"/>
                                          </a:rPr>
                                          <m:t>𝑇</m:t>
                                        </m:r>
                                      </m:e>
                                    </m:d>
                                    <m:r>
                                      <a:rPr lang="en-US" b="0" i="1" smtClean="0">
                                        <a:latin typeface="Cambria Math"/>
                                        <a:ea typeface="Cambria Math"/>
                                      </a:rPr>
                                      <m:t>∙</m:t>
                                    </m:r>
                                    <m:r>
                                      <m:rPr>
                                        <m:sty m:val="p"/>
                                      </m:rPr>
                                      <a:rPr lang="en-US" b="0" i="0" smtClean="0">
                                        <a:latin typeface="Cambria Math"/>
                                      </a:rPr>
                                      <m:t>recall</m:t>
                                    </m:r>
                                    <m:r>
                                      <a:rPr lang="en-US" b="0" i="1" smtClean="0">
                                        <a:latin typeface="Cambria Math"/>
                                      </a:rPr>
                                      <m:t>(</m:t>
                                    </m:r>
                                    <m:r>
                                      <a:rPr lang="en-US" b="0" i="1" smtClean="0">
                                        <a:latin typeface="Cambria Math"/>
                                      </a:rPr>
                                      <m:t>𝑆</m:t>
                                    </m:r>
                                    <m:r>
                                      <a:rPr lang="en-US" b="0" i="1" smtClean="0">
                                        <a:latin typeface="Cambria Math"/>
                                      </a:rPr>
                                      <m:t>,</m:t>
                                    </m:r>
                                    <m:r>
                                      <a:rPr lang="en-US" b="0" i="1" smtClean="0">
                                        <a:latin typeface="Cambria Math"/>
                                      </a:rPr>
                                      <m:t>𝑇</m:t>
                                    </m:r>
                                    <m:r>
                                      <a:rPr lang="en-US" b="0" i="1" smtClean="0">
                                        <a:latin typeface="Cambria Math"/>
                                      </a:rPr>
                                      <m:t>)</m:t>
                                    </m:r>
                                  </m:num>
                                  <m:den>
                                    <m:r>
                                      <m:rPr>
                                        <m:sty m:val="p"/>
                                      </m:rPr>
                                      <a:rPr lang="en-US" b="0" i="0" smtClean="0">
                                        <a:latin typeface="Cambria Math"/>
                                      </a:rPr>
                                      <m:t>precision</m:t>
                                    </m:r>
                                    <m:d>
                                      <m:dPr>
                                        <m:ctrlPr>
                                          <a:rPr lang="en-US" b="0" i="1" smtClean="0">
                                            <a:latin typeface="Cambria Math" panose="02040503050406030204" pitchFamily="18" charset="0"/>
                                          </a:rPr>
                                        </m:ctrlPr>
                                      </m:dPr>
                                      <m:e>
                                        <m:r>
                                          <a:rPr lang="en-US" b="0" i="1" smtClean="0">
                                            <a:latin typeface="Cambria Math"/>
                                          </a:rPr>
                                          <m:t>𝑆</m:t>
                                        </m:r>
                                        <m:r>
                                          <a:rPr lang="en-US" b="0" i="1" smtClean="0">
                                            <a:latin typeface="Cambria Math"/>
                                          </a:rPr>
                                          <m:t>,</m:t>
                                        </m:r>
                                        <m:r>
                                          <a:rPr lang="en-US" b="0" i="1" smtClean="0">
                                            <a:latin typeface="Cambria Math"/>
                                          </a:rPr>
                                          <m:t>𝑇</m:t>
                                        </m:r>
                                      </m:e>
                                    </m:d>
                                    <m:r>
                                      <a:rPr lang="en-US" b="0" i="1" smtClean="0">
                                        <a:latin typeface="Cambria Math"/>
                                      </a:rPr>
                                      <m:t>+</m:t>
                                    </m:r>
                                    <m:r>
                                      <m:rPr>
                                        <m:sty m:val="p"/>
                                      </m:rPr>
                                      <a:rPr lang="en-US" b="0" i="0" smtClean="0">
                                        <a:latin typeface="Cambria Math"/>
                                      </a:rPr>
                                      <m:t>recall</m:t>
                                    </m:r>
                                    <m:r>
                                      <a:rPr lang="en-US" b="0" i="1" smtClean="0">
                                        <a:latin typeface="Cambria Math"/>
                                      </a:rPr>
                                      <m:t>(</m:t>
                                    </m:r>
                                    <m:r>
                                      <a:rPr lang="en-US" b="0" i="1" smtClean="0">
                                        <a:latin typeface="Cambria Math"/>
                                      </a:rPr>
                                      <m:t>𝑆</m:t>
                                    </m:r>
                                    <m:r>
                                      <a:rPr lang="en-US" b="0" i="1" smtClean="0">
                                        <a:latin typeface="Cambria Math"/>
                                      </a:rPr>
                                      <m:t>,</m:t>
                                    </m:r>
                                    <m:r>
                                      <a:rPr lang="en-US" b="0" i="1" smtClean="0">
                                        <a:latin typeface="Cambria Math"/>
                                      </a:rPr>
                                      <m:t>𝑇</m:t>
                                    </m:r>
                                    <m:r>
                                      <a:rPr lang="en-US" b="0" i="1" smtClean="0">
                                        <a:latin typeface="Cambria Math"/>
                                      </a:rPr>
                                      <m:t>)</m:t>
                                    </m:r>
                                  </m:den>
                                </m:f>
                              </m:oMath>
                            </m:oMathPara>
                          </a14:m>
                          <a:endParaRPr lang="en-US" dirty="0"/>
                        </a:p>
                      </a:txBody>
                      <a:tcPr marL="0" marR="0" anchor="ctr">
                        <a:lnL w="28575"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c hMerge="1">
                      <a:txBody>
                        <a:bodyPr/>
                        <a:lstStyle/>
                        <a:p>
                          <a:pPr algn="ctr"/>
                          <a:endParaRPr lang="en-US" dirty="0"/>
                        </a:p>
                      </a:txBody>
                      <a:tcPr anchor="ctr"/>
                    </a:tc>
                  </a:tr>
                  <a:tr h="719018">
                    <a:tc rowSpan="3">
                      <a:txBody>
                        <a:bodyPr/>
                        <a:lstStyle/>
                        <a:p>
                          <a:pPr algn="ctr"/>
                          <a:r>
                            <a:rPr lang="en-US" sz="2200" dirty="0" smtClean="0"/>
                            <a:t>Community goodness metrics</a:t>
                          </a:r>
                          <a:endParaRPr lang="en-US" sz="2200" dirty="0"/>
                        </a:p>
                      </a:txBody>
                      <a:tcPr marL="0" marR="0" anchor="ct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9EDF4"/>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smtClean="0"/>
                            <a:t>Density</a:t>
                          </a:r>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a:rPr>
                                      <m:t>𝑒</m:t>
                                    </m:r>
                                    <m:r>
                                      <a:rPr lang="en-US" b="0" i="1" smtClean="0">
                                        <a:latin typeface="Cambria Math"/>
                                      </a:rPr>
                                      <m:t>(</m:t>
                                    </m:r>
                                    <m:r>
                                      <a:rPr lang="en-US" b="0" i="1" smtClean="0">
                                        <a:latin typeface="Cambria Math"/>
                                      </a:rPr>
                                      <m:t>𝑆</m:t>
                                    </m:r>
                                    <m:r>
                                      <a:rPr lang="en-US" b="0" i="1" smtClean="0">
                                        <a:latin typeface="Cambria Math"/>
                                      </a:rPr>
                                      <m:t>)</m:t>
                                    </m:r>
                                  </m:num>
                                  <m:den>
                                    <m:r>
                                      <a:rPr lang="en-US" b="0" i="1" smtClean="0">
                                        <a:latin typeface="Cambria Math"/>
                                      </a:rPr>
                                      <m:t>|</m:t>
                                    </m:r>
                                    <m:r>
                                      <a:rPr lang="en-US" b="0" i="1" smtClean="0">
                                        <a:latin typeface="Cambria Math"/>
                                      </a:rPr>
                                      <m:t>𝑆</m:t>
                                    </m:r>
                                    <m:r>
                                      <a:rPr lang="en-US" b="0" i="1" smtClean="0">
                                        <a:latin typeface="Cambria Math"/>
                                      </a:rPr>
                                      <m:t>|</m:t>
                                    </m:r>
                                  </m:den>
                                </m:f>
                              </m:oMath>
                            </m:oMathPara>
                          </a14:m>
                          <a:endParaRPr lang="en-US" dirty="0"/>
                        </a:p>
                      </a:txBody>
                      <a:tcPr marL="0" marR="0" anchor="ct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786861">
                    <a:tc vMerge="1">
                      <a:txBody>
                        <a:bodyPr/>
                        <a:lstStyle/>
                        <a:p>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smtClean="0"/>
                            <a:t>Cohesiveness</a:t>
                          </a:r>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63500" marR="0" indent="0" algn="ctr" defTabSz="457200" rtl="0" eaLnBrk="1" fontAlgn="auto" latinLnBrk="0" hangingPunct="1">
                            <a:lnSpc>
                              <a:spcPct val="100000"/>
                            </a:lnSpc>
                            <a:spcBef>
                              <a:spcPts val="0"/>
                            </a:spcBef>
                            <a:spcAft>
                              <a:spcPts val="0"/>
                            </a:spcAft>
                            <a:buClrTx/>
                            <a:buSzTx/>
                            <a:buFontTx/>
                            <a:buNone/>
                            <a:tabLst>
                              <a:tab pos="177800" algn="l"/>
                            </a:tabLst>
                            <a:defRPr/>
                          </a:pPr>
                          <a14:m>
                            <m:oMathPara xmlns:m="http://schemas.openxmlformats.org/officeDocument/2006/math">
                              <m:oMathParaPr>
                                <m:jc m:val="center"/>
                              </m:oMathParaPr>
                              <m:oMath xmlns:m="http://schemas.openxmlformats.org/officeDocument/2006/math">
                                <m:func>
                                  <m:funcPr>
                                    <m:ctrlPr>
                                      <a:rPr lang="en-US" sz="1800" i="1" smtClean="0">
                                        <a:latin typeface="Cambria Math" panose="02040503050406030204" pitchFamily="18" charset="0"/>
                                      </a:rPr>
                                    </m:ctrlPr>
                                  </m:funcPr>
                                  <m:fName>
                                    <m:limLow>
                                      <m:limLowPr>
                                        <m:ctrlPr>
                                          <a:rPr lang="en-US" sz="1800" i="1" smtClean="0">
                                            <a:latin typeface="Cambria Math" panose="02040503050406030204" pitchFamily="18" charset="0"/>
                                          </a:rPr>
                                        </m:ctrlPr>
                                      </m:limLowPr>
                                      <m:e>
                                        <m:r>
                                          <m:rPr>
                                            <m:sty m:val="p"/>
                                          </m:rPr>
                                          <a:rPr lang="en-US" sz="1800" i="0" smtClean="0">
                                            <a:latin typeface="Cambria Math"/>
                                          </a:rPr>
                                          <m:t>min</m:t>
                                        </m:r>
                                      </m:e>
                                      <m:lim>
                                        <m:sSup>
                                          <m:sSupPr>
                                            <m:ctrlPr>
                                              <a:rPr lang="en-US" sz="1800" b="0" i="1" smtClean="0">
                                                <a:latin typeface="Cambria Math" panose="02040503050406030204" pitchFamily="18" charset="0"/>
                                              </a:rPr>
                                            </m:ctrlPr>
                                          </m:sSupPr>
                                          <m:e>
                                            <m:r>
                                              <a:rPr lang="en-US" sz="1800" b="0" i="1" smtClean="0">
                                                <a:latin typeface="Cambria Math"/>
                                              </a:rPr>
                                              <m:t>𝑆</m:t>
                                            </m:r>
                                          </m:e>
                                          <m:sup>
                                            <m:r>
                                              <a:rPr lang="en-US" sz="1800" b="0" i="1" smtClean="0">
                                                <a:latin typeface="Cambria Math"/>
                                              </a:rPr>
                                              <m:t>′</m:t>
                                            </m:r>
                                          </m:sup>
                                        </m:sSup>
                                        <m:r>
                                          <a:rPr lang="en-US" sz="1800" b="0" i="1" smtClean="0">
                                            <a:latin typeface="Cambria Math"/>
                                          </a:rPr>
                                          <m:t>⊂</m:t>
                                        </m:r>
                                        <m:r>
                                          <a:rPr lang="en-US" sz="1800" b="0" i="1" smtClean="0">
                                            <a:latin typeface="Cambria Math"/>
                                          </a:rPr>
                                          <m:t>𝑆</m:t>
                                        </m:r>
                                      </m:lim>
                                    </m:limLow>
                                  </m:fName>
                                  <m:e>
                                    <m:r>
                                      <a:rPr lang="en-US" sz="1800" b="0" i="1" smtClean="0">
                                        <a:latin typeface="Cambria Math"/>
                                      </a:rPr>
                                      <m:t>  </m:t>
                                    </m:r>
                                    <m:f>
                                      <m:fPr>
                                        <m:ctrlPr>
                                          <a:rPr lang="en-US" sz="1800" i="1" smtClean="0">
                                            <a:latin typeface="Cambria Math" panose="02040503050406030204" pitchFamily="18" charset="0"/>
                                          </a:rPr>
                                        </m:ctrlPr>
                                      </m:fPr>
                                      <m:num>
                                        <m:r>
                                          <a:rPr lang="en-US" sz="1800" b="0" i="1" smtClean="0">
                                            <a:latin typeface="Cambria Math"/>
                                            <a:ea typeface="Cambria Math"/>
                                          </a:rPr>
                                          <m:t>𝑒</m:t>
                                        </m:r>
                                        <m:d>
                                          <m:dPr>
                                            <m:ctrlPr>
                                              <a:rPr lang="en-US" sz="1800" i="1">
                                                <a:latin typeface="Cambria Math" panose="02040503050406030204" pitchFamily="18" charset="0"/>
                                                <a:ea typeface="Cambria Math"/>
                                              </a:rPr>
                                            </m:ctrlPr>
                                          </m:dPr>
                                          <m:e>
                                            <m:sSup>
                                              <m:sSupPr>
                                                <m:ctrlPr>
                                                  <a:rPr lang="en-US" sz="1800" b="0" i="1" smtClean="0">
                                                    <a:latin typeface="Cambria Math" panose="02040503050406030204" pitchFamily="18" charset="0"/>
                                                  </a:rPr>
                                                </m:ctrlPr>
                                              </m:sSupPr>
                                              <m:e>
                                                <m:r>
                                                  <a:rPr lang="en-US" sz="1800" b="0" i="1" smtClean="0">
                                                    <a:latin typeface="Cambria Math"/>
                                                  </a:rPr>
                                                  <m:t>𝑆</m:t>
                                                </m:r>
                                              </m:e>
                                              <m:sup>
                                                <m:r>
                                                  <a:rPr lang="en-US" sz="1800" b="0" i="1" smtClean="0">
                                                    <a:latin typeface="Cambria Math"/>
                                                  </a:rPr>
                                                  <m:t>′</m:t>
                                                </m:r>
                                              </m:sup>
                                            </m:sSup>
                                            <m:r>
                                              <a:rPr lang="en-US" sz="1800" i="1">
                                                <a:latin typeface="Cambria Math"/>
                                                <a:ea typeface="Cambria Math"/>
                                              </a:rPr>
                                              <m:t>,</m:t>
                                            </m:r>
                                            <m:r>
                                              <a:rPr lang="en-US" sz="1800" b="0" i="1" smtClean="0">
                                                <a:latin typeface="Cambria Math"/>
                                                <a:ea typeface="Cambria Math"/>
                                              </a:rPr>
                                              <m:t>𝑆</m:t>
                                            </m:r>
                                            <m:r>
                                              <a:rPr lang="en-US" sz="1800" i="1">
                                                <a:latin typeface="Cambria Math"/>
                                                <a:ea typeface="Cambria Math"/>
                                              </a:rPr>
                                              <m:t>\</m:t>
                                            </m:r>
                                            <m:sSup>
                                              <m:sSupPr>
                                                <m:ctrlPr>
                                                  <a:rPr lang="en-US" sz="1800" b="0" i="1" smtClean="0">
                                                    <a:latin typeface="Cambria Math" panose="02040503050406030204" pitchFamily="18" charset="0"/>
                                                  </a:rPr>
                                                </m:ctrlPr>
                                              </m:sSupPr>
                                              <m:e>
                                                <m:r>
                                                  <a:rPr lang="en-US" sz="1800" b="0" i="1" smtClean="0">
                                                    <a:latin typeface="Cambria Math"/>
                                                  </a:rPr>
                                                  <m:t>𝑆</m:t>
                                                </m:r>
                                              </m:e>
                                              <m:sup>
                                                <m:r>
                                                  <a:rPr lang="en-US" sz="1800" b="0" i="1" smtClean="0">
                                                    <a:latin typeface="Cambria Math"/>
                                                  </a:rPr>
                                                  <m:t>′</m:t>
                                                </m:r>
                                              </m:sup>
                                            </m:sSup>
                                          </m:e>
                                        </m:d>
                                      </m:num>
                                      <m:den>
                                        <m:r>
                                          <m:rPr>
                                            <m:sty m:val="p"/>
                                          </m:rPr>
                                          <a:rPr lang="en-US" sz="1800" b="0" i="0" smtClean="0">
                                            <a:latin typeface="Cambria Math"/>
                                          </a:rPr>
                                          <m:t>min</m:t>
                                        </m:r>
                                        <m:r>
                                          <a:rPr lang="en-US" sz="1800" b="0" i="1" smtClean="0">
                                            <a:latin typeface="Cambria Math"/>
                                          </a:rPr>
                                          <m:t>⁡{</m:t>
                                        </m:r>
                                        <m:sSub>
                                          <m:sSubPr>
                                            <m:ctrlPr>
                                              <a:rPr lang="en-US" sz="1800" b="0" i="1" smtClean="0">
                                                <a:latin typeface="Cambria Math" panose="02040503050406030204" pitchFamily="18" charset="0"/>
                                              </a:rPr>
                                            </m:ctrlPr>
                                          </m:sSubPr>
                                          <m:e>
                                            <m:r>
                                              <a:rPr lang="en-US" sz="1800" b="0" i="1" smtClean="0">
                                                <a:latin typeface="Cambria Math"/>
                                                <a:ea typeface="Cambria Math"/>
                                              </a:rPr>
                                              <m:t>𝜙</m:t>
                                            </m:r>
                                          </m:e>
                                          <m:sub>
                                            <m:r>
                                              <a:rPr lang="en-US" sz="1800" b="0" i="1" smtClean="0">
                                                <a:latin typeface="Cambria Math"/>
                                              </a:rPr>
                                              <m:t>𝑆</m:t>
                                            </m:r>
                                          </m:sub>
                                        </m:sSub>
                                        <m:r>
                                          <a:rPr lang="en-US" sz="1800" b="0" i="1" smtClean="0">
                                            <a:latin typeface="Cambria Math"/>
                                          </a:rPr>
                                          <m:t>(</m:t>
                                        </m:r>
                                        <m:sSup>
                                          <m:sSupPr>
                                            <m:ctrlPr>
                                              <a:rPr lang="en-US" sz="1800" b="0" i="1" smtClean="0">
                                                <a:latin typeface="Cambria Math" panose="02040503050406030204" pitchFamily="18" charset="0"/>
                                              </a:rPr>
                                            </m:ctrlPr>
                                          </m:sSupPr>
                                          <m:e>
                                            <m:r>
                                              <a:rPr lang="en-US" sz="1800" b="0" i="1" smtClean="0">
                                                <a:latin typeface="Cambria Math"/>
                                              </a:rPr>
                                              <m:t>𝑆</m:t>
                                            </m:r>
                                          </m:e>
                                          <m:sup>
                                            <m:r>
                                              <a:rPr lang="en-US" sz="1800" b="0" i="1" smtClean="0">
                                                <a:latin typeface="Cambria Math"/>
                                              </a:rPr>
                                              <m:t>′</m:t>
                                            </m:r>
                                          </m:sup>
                                        </m:sSup>
                                        <m:r>
                                          <a:rPr lang="en-US" sz="1800" b="0" i="1" smtClean="0">
                                            <a:latin typeface="Cambria Math"/>
                                          </a:rPr>
                                          <m:t>),</m:t>
                                        </m:r>
                                        <m:sSub>
                                          <m:sSubPr>
                                            <m:ctrlPr>
                                              <a:rPr lang="en-US" sz="1800" b="0" i="1" smtClean="0">
                                                <a:latin typeface="Cambria Math" panose="02040503050406030204" pitchFamily="18" charset="0"/>
                                              </a:rPr>
                                            </m:ctrlPr>
                                          </m:sSubPr>
                                          <m:e>
                                            <m:r>
                                              <a:rPr lang="en-US" sz="1800" b="0" i="1" smtClean="0">
                                                <a:latin typeface="Cambria Math"/>
                                                <a:ea typeface="Cambria Math"/>
                                              </a:rPr>
                                              <m:t>𝜙</m:t>
                                            </m:r>
                                          </m:e>
                                          <m:sub>
                                            <m:r>
                                              <a:rPr lang="en-US" sz="1800" b="0" i="1" smtClean="0">
                                                <a:latin typeface="Cambria Math"/>
                                              </a:rPr>
                                              <m:t>𝑆</m:t>
                                            </m:r>
                                          </m:sub>
                                        </m:sSub>
                                        <m:r>
                                          <a:rPr lang="en-US" sz="1800" b="0" i="1" smtClean="0">
                                            <a:latin typeface="Cambria Math"/>
                                          </a:rPr>
                                          <m:t>(</m:t>
                                        </m:r>
                                        <m:sSup>
                                          <m:sSupPr>
                                            <m:ctrlPr>
                                              <a:rPr lang="en-US" sz="1800" b="0" i="1" smtClean="0">
                                                <a:latin typeface="Cambria Math" panose="02040503050406030204" pitchFamily="18" charset="0"/>
                                              </a:rPr>
                                            </m:ctrlPr>
                                          </m:sSupPr>
                                          <m:e>
                                            <m:r>
                                              <a:rPr lang="en-US" sz="1800" b="0" i="1" smtClean="0">
                                                <a:latin typeface="Cambria Math"/>
                                              </a:rPr>
                                              <m:t>𝑆</m:t>
                                            </m:r>
                                            <m:r>
                                              <a:rPr lang="en-US" sz="1800" b="0" i="1" smtClean="0">
                                                <a:latin typeface="Cambria Math"/>
                                              </a:rPr>
                                              <m:t>\</m:t>
                                            </m:r>
                                            <m:r>
                                              <a:rPr lang="en-US" sz="1800" b="0" i="1" smtClean="0">
                                                <a:latin typeface="Cambria Math"/>
                                              </a:rPr>
                                              <m:t>𝑆</m:t>
                                            </m:r>
                                          </m:e>
                                          <m:sup>
                                            <m:r>
                                              <a:rPr lang="en-US" sz="1800" b="0" i="1" smtClean="0">
                                                <a:latin typeface="Cambria Math"/>
                                              </a:rPr>
                                              <m:t>′</m:t>
                                            </m:r>
                                          </m:sup>
                                        </m:sSup>
                                        <m:r>
                                          <a:rPr lang="en-US" sz="1800" b="0" i="1" smtClean="0">
                                            <a:latin typeface="Cambria Math"/>
                                          </a:rPr>
                                          <m:t>)}</m:t>
                                        </m:r>
                                      </m:den>
                                    </m:f>
                                  </m:e>
                                </m:func>
                              </m:oMath>
                            </m:oMathPara>
                          </a14:m>
                          <a:endParaRPr lang="en-US" sz="1800" dirty="0"/>
                        </a:p>
                      </a:txBody>
                      <a:tcPr marL="0" marR="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794769">
                    <a:tc vMerge="1">
                      <a:txBody>
                        <a:bodyPr/>
                        <a:lstStyle/>
                        <a:p>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err="1" smtClean="0"/>
                            <a:t>Separability</a:t>
                          </a:r>
                          <a:endParaRPr lang="en-US" sz="2200" dirty="0" smtClean="0"/>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a:rPr>
                                      <m:t>𝑒</m:t>
                                    </m:r>
                                    <m:r>
                                      <a:rPr lang="en-US" b="0" i="1" smtClean="0">
                                        <a:latin typeface="Cambria Math"/>
                                      </a:rPr>
                                      <m:t>(</m:t>
                                    </m:r>
                                    <m:r>
                                      <a:rPr lang="en-US" b="0" i="1" smtClean="0">
                                        <a:latin typeface="Cambria Math"/>
                                      </a:rPr>
                                      <m:t>𝑆</m:t>
                                    </m:r>
                                    <m:r>
                                      <a:rPr lang="en-US" b="0" i="1" smtClean="0">
                                        <a:latin typeface="Cambria Math"/>
                                      </a:rPr>
                                      <m:t>)</m:t>
                                    </m:r>
                                  </m:num>
                                  <m:den>
                                    <m:r>
                                      <a:rPr lang="en-US" b="0" i="1" smtClean="0">
                                        <a:solidFill>
                                          <a:schemeClr val="tx1"/>
                                        </a:solidFill>
                                        <a:latin typeface="Cambria Math"/>
                                      </a:rPr>
                                      <m:t>𝑒</m:t>
                                    </m:r>
                                    <m:r>
                                      <a:rPr lang="en-US" b="0" i="1" smtClean="0">
                                        <a:solidFill>
                                          <a:schemeClr val="tx1"/>
                                        </a:solidFill>
                                        <a:latin typeface="Cambria Math"/>
                                      </a:rPr>
                                      <m:t>(</m:t>
                                    </m:r>
                                    <m:r>
                                      <a:rPr lang="en-US" b="0" i="1" smtClean="0">
                                        <a:solidFill>
                                          <a:schemeClr val="tx1"/>
                                        </a:solidFill>
                                        <a:latin typeface="Cambria Math"/>
                                      </a:rPr>
                                      <m:t>𝑆</m:t>
                                    </m:r>
                                    <m:r>
                                      <a:rPr lang="en-US" b="0" i="1" smtClean="0">
                                        <a:solidFill>
                                          <a:schemeClr val="tx1"/>
                                        </a:solidFill>
                                        <a:latin typeface="Cambria Math"/>
                                      </a:rPr>
                                      <m:t>,</m:t>
                                    </m:r>
                                    <m:bar>
                                      <m:barPr>
                                        <m:pos m:val="top"/>
                                        <m:ctrlPr>
                                          <a:rPr lang="en-US" b="0" i="1" smtClean="0">
                                            <a:solidFill>
                                              <a:schemeClr val="tx1"/>
                                            </a:solidFill>
                                            <a:latin typeface="Cambria Math" panose="02040503050406030204" pitchFamily="18" charset="0"/>
                                          </a:rPr>
                                        </m:ctrlPr>
                                      </m:barPr>
                                      <m:e>
                                        <m:r>
                                          <a:rPr lang="en-US" b="0" i="1" smtClean="0">
                                            <a:solidFill>
                                              <a:schemeClr val="tx1"/>
                                            </a:solidFill>
                                            <a:latin typeface="Cambria Math"/>
                                          </a:rPr>
                                          <m:t>𝑆</m:t>
                                        </m:r>
                                      </m:e>
                                    </m:bar>
                                    <m:r>
                                      <a:rPr lang="en-US" b="0" i="1" smtClean="0">
                                        <a:solidFill>
                                          <a:schemeClr val="tx1"/>
                                        </a:solidFill>
                                        <a:latin typeface="Cambria Math"/>
                                      </a:rPr>
                                      <m:t>)</m:t>
                                    </m:r>
                                  </m:den>
                                </m:f>
                              </m:oMath>
                            </m:oMathPara>
                          </a14:m>
                          <a:endParaRPr lang="en-US" i="1" dirty="0"/>
                        </a:p>
                      </a:txBody>
                      <a:tcPr marL="0" marR="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r>
                  <a:tr h="982322">
                    <a:tc>
                      <a:txBody>
                        <a:bodyPr/>
                        <a:lstStyle/>
                        <a:p>
                          <a:pPr algn="ctr"/>
                          <a:r>
                            <a:rPr lang="en-US" sz="2200" dirty="0" smtClean="0"/>
                            <a:t>Consistency</a:t>
                          </a:r>
                          <a:endParaRPr lang="en-US" sz="2200" dirty="0"/>
                        </a:p>
                      </a:txBody>
                      <a:tcPr marL="0" marR="0" anchor="ct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solidFill>
                      </a:tcPr>
                    </a:tc>
                    <a:tc gridSpan="2">
                      <a:txBody>
                        <a:bodyPr/>
                        <a:lstStyle/>
                        <a:p>
                          <a:pPr algn="ctr"/>
                          <a14:m>
                            <m:oMath xmlns:m="http://schemas.openxmlformats.org/officeDocument/2006/math">
                              <m:r>
                                <a:rPr lang="en-US" b="0" i="1" smtClean="0">
                                  <a:latin typeface="Cambria Math"/>
                                </a:rPr>
                                <m:t>1−</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a:rPr>
                                        <m:t>1</m:t>
                                      </m:r>
                                    </m:num>
                                    <m:den>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a:rPr>
                                                    <m:t>𝑆</m:t>
                                                  </m:r>
                                                </m:e>
                                              </m:d>
                                            </m:num>
                                            <m:den>
                                              <m:d>
                                                <m:dPr>
                                                  <m:begChr m:val="|"/>
                                                  <m:endChr m:val="|"/>
                                                  <m:ctrlPr>
                                                    <a:rPr lang="en-US" b="0" i="1" smtClean="0">
                                                      <a:latin typeface="Cambria Math" panose="02040503050406030204" pitchFamily="18" charset="0"/>
                                                    </a:rPr>
                                                  </m:ctrlPr>
                                                </m:dPr>
                                                <m:e>
                                                  <m:r>
                                                    <a:rPr lang="en-US" b="0" i="1" smtClean="0">
                                                      <a:latin typeface="Cambria Math"/>
                                                    </a:rPr>
                                                    <m:t>𝑄</m:t>
                                                  </m:r>
                                                </m:e>
                                              </m:d>
                                            </m:den>
                                          </m:f>
                                        </m:e>
                                      </m:d>
                                    </m:den>
                                  </m:f>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a:rPr>
                                            <m:t>𝑄</m:t>
                                          </m:r>
                                        </m:e>
                                        <m:sup>
                                          <m:r>
                                            <a:rPr lang="en-US" b="0" i="1" smtClean="0">
                                              <a:latin typeface="Cambria Math"/>
                                            </a:rPr>
                                            <m:t>′</m:t>
                                          </m:r>
                                        </m:sup>
                                      </m:sSup>
                                      <m:r>
                                        <m:rPr>
                                          <m:brk m:alnAt="7"/>
                                        </m:rPr>
                                        <a:rPr lang="en-US" b="0" i="1" smtClean="0">
                                          <a:latin typeface="Cambria Math"/>
                                        </a:rPr>
                                        <m:t>⊆</m:t>
                                      </m:r>
                                      <m:r>
                                        <a:rPr lang="en-US" b="0" i="1" smtClean="0">
                                          <a:latin typeface="Cambria Math"/>
                                        </a:rPr>
                                        <m:t>𝑆</m:t>
                                      </m:r>
                                      <m:r>
                                        <a:rPr lang="en-US" b="0" i="1" smtClean="0">
                                          <a:latin typeface="Cambria Math"/>
                                        </a:rPr>
                                        <m:t>,</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a:rPr>
                                                <m:t>𝑄</m:t>
                                              </m:r>
                                            </m:e>
                                            <m:sup>
                                              <m:r>
                                                <a:rPr lang="en-US" b="0" i="1" smtClean="0">
                                                  <a:latin typeface="Cambria Math"/>
                                                </a:rPr>
                                                <m:t>′</m:t>
                                              </m:r>
                                            </m:sup>
                                          </m:sSup>
                                        </m:e>
                                      </m:d>
                                      <m:r>
                                        <m:rPr>
                                          <m:brk m:alnAt="7"/>
                                        </m:rPr>
                                        <a:rPr lang="en-US" b="0" i="1" smtClean="0">
                                          <a:latin typeface="Cambria Math"/>
                                        </a:rPr>
                                        <m:t>=</m:t>
                                      </m:r>
                                      <m:d>
                                        <m:dPr>
                                          <m:begChr m:val="|"/>
                                          <m:endChr m:val="|"/>
                                          <m:ctrlPr>
                                            <a:rPr lang="en-US" b="0" i="1" smtClean="0">
                                              <a:latin typeface="Cambria Math" panose="02040503050406030204" pitchFamily="18" charset="0"/>
                                            </a:rPr>
                                          </m:ctrlPr>
                                        </m:dPr>
                                        <m:e>
                                          <m:r>
                                            <a:rPr lang="en-US" b="0" i="1" smtClean="0">
                                              <a:latin typeface="Cambria Math"/>
                                            </a:rPr>
                                            <m:t>𝑄</m:t>
                                          </m:r>
                                        </m:e>
                                      </m:d>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i="1" smtClean="0">
                                                  <a:latin typeface="Cambria Math"/>
                                                </a:rPr>
                                                <m:t>𝐹</m:t>
                                              </m:r>
                                              <m:d>
                                                <m:dPr>
                                                  <m:ctrlPr>
                                                    <a:rPr lang="en-US" b="0" i="1" smtClean="0">
                                                      <a:latin typeface="Cambria Math" panose="02040503050406030204" pitchFamily="18" charset="0"/>
                                                    </a:rPr>
                                                  </m:ctrlPr>
                                                </m:dPr>
                                                <m:e>
                                                  <m:r>
                                                    <a:rPr lang="en-US" b="0" i="1" smtClean="0">
                                                      <a:latin typeface="Cambria Math"/>
                                                    </a:rPr>
                                                    <m:t>𝑆</m:t>
                                                  </m:r>
                                                  <m:r>
                                                    <a:rPr lang="en-US" b="0" i="1" smtClean="0">
                                                      <a:latin typeface="Cambria Math"/>
                                                    </a:rPr>
                                                    <m:t>,</m:t>
                                                  </m:r>
                                                  <m:sSup>
                                                    <m:sSupPr>
                                                      <m:ctrlPr>
                                                        <a:rPr lang="en-US" b="0" i="1" smtClean="0">
                                                          <a:latin typeface="Cambria Math" panose="02040503050406030204" pitchFamily="18" charset="0"/>
                                                        </a:rPr>
                                                      </m:ctrlPr>
                                                    </m:sSupPr>
                                                    <m:e>
                                                      <m:r>
                                                        <a:rPr lang="en-US" b="0" i="1" smtClean="0">
                                                          <a:latin typeface="Cambria Math"/>
                                                        </a:rPr>
                                                        <m:t>𝑆</m:t>
                                                      </m:r>
                                                    </m:e>
                                                    <m:sup>
                                                      <m:r>
                                                        <a:rPr lang="en-US" b="0" i="1" smtClean="0">
                                                          <a:latin typeface="Cambria Math"/>
                                                        </a:rPr>
                                                        <m:t>′</m:t>
                                                      </m:r>
                                                    </m:sup>
                                                  </m:sSup>
                                                </m:e>
                                              </m:d>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𝐹</m:t>
                                                  </m:r>
                                                </m:e>
                                                <m:sub>
                                                  <m:r>
                                                    <m:rPr>
                                                      <m:sty m:val="p"/>
                                                    </m:rPr>
                                                    <a:rPr lang="en-US" b="0" i="0" smtClean="0">
                                                      <a:latin typeface="Cambria Math"/>
                                                    </a:rPr>
                                                    <m:t>mean</m:t>
                                                  </m:r>
                                                </m:sub>
                                              </m:sSub>
                                            </m:e>
                                          </m:d>
                                        </m:e>
                                        <m:sup>
                                          <m:r>
                                            <a:rPr lang="en-US" b="0" i="1" smtClean="0">
                                              <a:latin typeface="Cambria Math"/>
                                            </a:rPr>
                                            <m:t>2</m:t>
                                          </m:r>
                                        </m:sup>
                                      </m:sSup>
                                    </m:e>
                                  </m:nary>
                                </m:e>
                              </m:rad>
                            </m:oMath>
                          </a14:m>
                          <a:r>
                            <a:rPr lang="en-US" dirty="0" smtClean="0"/>
                            <a:t> </a:t>
                          </a:r>
                          <a:endParaRPr lang="en-US" dirty="0"/>
                        </a:p>
                      </a:txBody>
                      <a:tcPr marL="0" marR="0" anchor="ct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c hMerge="1">
                      <a:txBody>
                        <a:bodyPr/>
                        <a:lstStyle/>
                        <a:p>
                          <a:pPr algn="ctr"/>
                          <a:endParaRPr lang="en-US" dirty="0"/>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2553887983"/>
                  </p:ext>
                </p:extLst>
              </p:nvPr>
            </p:nvGraphicFramePr>
            <p:xfrm>
              <a:off x="3023828" y="1016732"/>
              <a:ext cx="6032701" cy="4590101"/>
            </p:xfrm>
            <a:graphic>
              <a:graphicData uri="http://schemas.openxmlformats.org/drawingml/2006/table">
                <a:tbl>
                  <a:tblPr firstRow="1" bandRow="1">
                    <a:tableStyleId>{5C22544A-7EE6-4342-B048-85BDC9FD1C3A}</a:tableStyleId>
                  </a:tblPr>
                  <a:tblGrid>
                    <a:gridCol w="1494996"/>
                    <a:gridCol w="1756531"/>
                    <a:gridCol w="2781174"/>
                  </a:tblGrid>
                  <a:tr h="497973">
                    <a:tc>
                      <a:txBody>
                        <a:bodyPr/>
                        <a:lstStyle/>
                        <a:p>
                          <a:pPr algn="ctr"/>
                          <a:r>
                            <a:rPr lang="en-US" sz="2400" dirty="0" smtClean="0"/>
                            <a:t>Metrics</a:t>
                          </a:r>
                          <a:endParaRPr lang="en-US" sz="2400" dirty="0"/>
                        </a:p>
                      </a:txBody>
                      <a:tcPr marL="0" marR="0" anchor="ctr">
                        <a:lnR w="28575" cap="flat" cmpd="sng" algn="ctr">
                          <a:solidFill>
                            <a:schemeClr val="bg1"/>
                          </a:solidFill>
                          <a:prstDash val="solid"/>
                          <a:round/>
                          <a:headEnd type="none" w="med" len="med"/>
                          <a:tailEnd type="none" w="med" len="med"/>
                        </a:lnR>
                      </a:tcPr>
                    </a:tc>
                    <a:tc gridSpan="2">
                      <a:txBody>
                        <a:bodyPr/>
                        <a:lstStyle/>
                        <a:p>
                          <a:pPr algn="ctr"/>
                          <a:r>
                            <a:rPr lang="en-US" sz="2400" dirty="0" smtClean="0"/>
                            <a:t>Formulas</a:t>
                          </a:r>
                          <a:endParaRPr lang="en-US" sz="2400" dirty="0"/>
                        </a:p>
                      </a:txBody>
                      <a:tcPr marL="0" marR="0" anchor="ctr">
                        <a:lnL w="28575" cap="flat" cmpd="sng" algn="ctr">
                          <a:solidFill>
                            <a:schemeClr val="bg1"/>
                          </a:solidFill>
                          <a:prstDash val="solid"/>
                          <a:round/>
                          <a:headEnd type="none" w="med" len="med"/>
                          <a:tailEnd type="none" w="med" len="med"/>
                        </a:lnL>
                      </a:tcPr>
                    </a:tc>
                    <a:tc hMerge="1">
                      <a:txBody>
                        <a:bodyPr/>
                        <a:lstStyle/>
                        <a:p>
                          <a:pPr algn="ctr"/>
                          <a:endParaRPr lang="en-US" dirty="0"/>
                        </a:p>
                      </a:txBody>
                      <a:tcPr anchor="ctr"/>
                    </a:tc>
                  </a:tr>
                  <a:tr h="809158">
                    <a:tc>
                      <a:txBody>
                        <a:bodyPr/>
                        <a:lstStyle/>
                        <a:p>
                          <a:pPr algn="ctr"/>
                          <a:r>
                            <a:rPr lang="en-US" sz="2200" dirty="0" smtClean="0"/>
                            <a:t>F-score</a:t>
                          </a:r>
                          <a:endParaRPr lang="en-US" sz="2200" dirty="0"/>
                        </a:p>
                      </a:txBody>
                      <a:tcPr marL="0" marR="0" anchor="ctr">
                        <a:lnR w="28575"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gridSpan="2">
                      <a:txBody>
                        <a:bodyPr/>
                        <a:lstStyle/>
                        <a:p>
                          <a:endParaRPr lang="en-US"/>
                        </a:p>
                      </a:txBody>
                      <a:tcPr marL="0" marR="0" anchor="ctr">
                        <a:lnL w="28575"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blipFill rotWithShape="0">
                          <a:blip r:embed="rId3"/>
                          <a:stretch>
                            <a:fillRect l="-33154" t="-64662" r="-537" b="-408271"/>
                          </a:stretch>
                        </a:blipFill>
                      </a:tcPr>
                    </a:tc>
                    <a:tc hMerge="1">
                      <a:txBody>
                        <a:bodyPr/>
                        <a:lstStyle/>
                        <a:p>
                          <a:pPr algn="ctr"/>
                          <a:endParaRPr lang="en-US" dirty="0"/>
                        </a:p>
                      </a:txBody>
                      <a:tcPr anchor="ctr"/>
                    </a:tc>
                  </a:tr>
                  <a:tr h="719018">
                    <a:tc rowSpan="3">
                      <a:txBody>
                        <a:bodyPr/>
                        <a:lstStyle/>
                        <a:p>
                          <a:pPr algn="ctr"/>
                          <a:r>
                            <a:rPr lang="en-US" sz="2200" dirty="0" smtClean="0"/>
                            <a:t>Community goodness metrics</a:t>
                          </a:r>
                          <a:endParaRPr lang="en-US" sz="2200" dirty="0"/>
                        </a:p>
                      </a:txBody>
                      <a:tcPr marL="0" marR="0" anchor="ct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9EDF4"/>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smtClean="0"/>
                            <a:t>Density</a:t>
                          </a:r>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endParaRPr lang="en-US"/>
                        </a:p>
                      </a:txBody>
                      <a:tcPr marL="0" marR="0" anchor="ct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117544" t="-185593" r="-877" b="-360169"/>
                          </a:stretch>
                        </a:blipFill>
                      </a:tcPr>
                    </a:tc>
                  </a:tr>
                  <a:tr h="786861">
                    <a:tc vMerge="1">
                      <a:txBody>
                        <a:bodyPr/>
                        <a:lstStyle/>
                        <a:p>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smtClean="0"/>
                            <a:t>Cohesiveness</a:t>
                          </a:r>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endParaRPr lang="en-US"/>
                        </a:p>
                      </a:txBody>
                      <a:tcPr marL="0" marR="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117544" t="-261240" r="-877" b="-229457"/>
                          </a:stretch>
                        </a:blipFill>
                      </a:tcPr>
                    </a:tc>
                  </a:tr>
                  <a:tr h="794769">
                    <a:tc vMerge="1">
                      <a:txBody>
                        <a:bodyPr/>
                        <a:lstStyle/>
                        <a:p>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err="1" smtClean="0"/>
                            <a:t>Separability</a:t>
                          </a:r>
                          <a:endParaRPr lang="en-US" sz="2200" dirty="0" smtClean="0"/>
                        </a:p>
                      </a:txBody>
                      <a:tcPr marL="0" marR="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lang="en-US"/>
                        </a:p>
                      </a:txBody>
                      <a:tcPr marL="0" marR="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rotWithShape="0">
                          <a:blip r:embed="rId3"/>
                          <a:stretch>
                            <a:fillRect l="-117544" t="-355725" r="-877" b="-125954"/>
                          </a:stretch>
                        </a:blipFill>
                      </a:tcPr>
                    </a:tc>
                  </a:tr>
                  <a:tr h="982322">
                    <a:tc>
                      <a:txBody>
                        <a:bodyPr/>
                        <a:lstStyle/>
                        <a:p>
                          <a:pPr algn="ctr"/>
                          <a:r>
                            <a:rPr lang="en-US" sz="2200" dirty="0" smtClean="0"/>
                            <a:t>Consistency</a:t>
                          </a:r>
                          <a:endParaRPr lang="en-US" sz="2200" dirty="0"/>
                        </a:p>
                      </a:txBody>
                      <a:tcPr marL="0" marR="0" anchor="ct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solidFill>
                      </a:tcPr>
                    </a:tc>
                    <a:tc gridSpan="2">
                      <a:txBody>
                        <a:bodyPr/>
                        <a:lstStyle/>
                        <a:p>
                          <a:endParaRPr lang="en-US"/>
                        </a:p>
                      </a:txBody>
                      <a:tcPr marL="0" marR="0" anchor="ct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blipFill rotWithShape="0">
                          <a:blip r:embed="rId3"/>
                          <a:stretch>
                            <a:fillRect l="-33154" t="-370807" r="-537" b="-2484"/>
                          </a:stretch>
                        </a:blipFill>
                      </a:tcPr>
                    </a:tc>
                    <a:tc hMerge="1">
                      <a:txBody>
                        <a:bodyPr/>
                        <a:lstStyle/>
                        <a:p>
                          <a:pPr algn="ctr"/>
                          <a:endParaRPr lang="en-US" dirty="0"/>
                        </a:p>
                      </a:txBody>
                      <a:tcPr anchor="ctr"/>
                    </a:tc>
                  </a:tr>
                </a:tbl>
              </a:graphicData>
            </a:graphic>
          </p:graphicFrame>
        </mc:Fallback>
      </mc:AlternateContent>
      <p:sp>
        <p:nvSpPr>
          <p:cNvPr id="9" name="Rectangle 8"/>
          <p:cNvSpPr/>
          <p:nvPr/>
        </p:nvSpPr>
        <p:spPr>
          <a:xfrm>
            <a:off x="3266231" y="5733300"/>
            <a:ext cx="5722344" cy="997196"/>
          </a:xfrm>
          <a:prstGeom prst="rect">
            <a:avLst/>
          </a:prstGeom>
        </p:spPr>
        <p:txBody>
          <a:bodyPr wrap="square">
            <a:spAutoFit/>
          </a:bodyPr>
          <a:lstStyle/>
          <a:p>
            <a:pPr marL="57150" lvl="0" eaLnBrk="0" hangingPunct="0">
              <a:spcBef>
                <a:spcPct val="20000"/>
              </a:spcBef>
            </a:pPr>
            <a:r>
              <a:rPr lang="en-US" sz="1400" dirty="0" smtClean="0">
                <a:solidFill>
                  <a:schemeClr val="bg1"/>
                </a:solidFill>
                <a:latin typeface="+mj-lt"/>
                <a:cs typeface="Times New Roman" pitchFamily="18" charset="0"/>
              </a:rPr>
              <a:t>[</a:t>
            </a:r>
            <a:r>
              <a:rPr lang="en-US" sz="1400" dirty="0">
                <a:solidFill>
                  <a:schemeClr val="bg1"/>
                </a:solidFill>
                <a:latin typeface="+mj-lt"/>
                <a:cs typeface="Times New Roman" pitchFamily="18" charset="0"/>
              </a:rPr>
              <a:t>1</a:t>
            </a:r>
            <a:r>
              <a:rPr lang="en-US" sz="1400" dirty="0" smtClean="0">
                <a:solidFill>
                  <a:schemeClr val="bg1"/>
                </a:solidFill>
                <a:latin typeface="+mj-lt"/>
                <a:cs typeface="Times New Roman" pitchFamily="18" charset="0"/>
              </a:rPr>
              <a:t>] </a:t>
            </a:r>
            <a:r>
              <a:rPr lang="en-US" sz="1400" dirty="0">
                <a:solidFill>
                  <a:srgbClr val="E9EDF4"/>
                </a:solidFill>
              </a:rPr>
              <a:t>J. Yang and J. </a:t>
            </a:r>
            <a:r>
              <a:rPr lang="en-US" sz="1400" dirty="0" err="1">
                <a:solidFill>
                  <a:srgbClr val="E9EDF4"/>
                </a:solidFill>
              </a:rPr>
              <a:t>Leskovec</a:t>
            </a:r>
            <a:r>
              <a:rPr lang="en-US" sz="1400" dirty="0">
                <a:solidFill>
                  <a:srgbClr val="E9EDF4"/>
                </a:solidFill>
              </a:rPr>
              <a:t>. </a:t>
            </a:r>
            <a:r>
              <a:rPr lang="en-US" sz="1400" dirty="0" err="1">
                <a:solidFill>
                  <a:srgbClr val="E9EDF4"/>
                </a:solidFill>
              </a:rPr>
              <a:t>Dening</a:t>
            </a:r>
            <a:r>
              <a:rPr lang="en-US" sz="1400" dirty="0">
                <a:solidFill>
                  <a:srgbClr val="E9EDF4"/>
                </a:solidFill>
              </a:rPr>
              <a:t> and evaluating network communities based on ground-truth. In ICDM, pages 745-754, 2012.</a:t>
            </a:r>
            <a:endParaRPr lang="en-US" sz="1400" dirty="0" smtClean="0">
              <a:solidFill>
                <a:schemeClr val="bg1"/>
              </a:solidFill>
              <a:latin typeface="+mj-lt"/>
              <a:cs typeface="Times New Roman" pitchFamily="18" charset="0"/>
            </a:endParaRPr>
          </a:p>
          <a:p>
            <a:pPr marL="57150" lvl="0" eaLnBrk="0" hangingPunct="0">
              <a:spcBef>
                <a:spcPct val="20000"/>
              </a:spcBef>
            </a:pPr>
            <a:r>
              <a:rPr lang="en-US" sz="1400" dirty="0" smtClean="0">
                <a:solidFill>
                  <a:schemeClr val="bg1"/>
                </a:solidFill>
                <a:cs typeface="Times New Roman" pitchFamily="18" charset="0"/>
              </a:rPr>
              <a:t>[2] </a:t>
            </a:r>
            <a:r>
              <a:rPr lang="en-US" sz="1400" dirty="0">
                <a:solidFill>
                  <a:schemeClr val="bg1"/>
                </a:solidFill>
                <a:cs typeface="Times New Roman" pitchFamily="18" charset="0"/>
              </a:rPr>
              <a:t>Ma, </a:t>
            </a:r>
            <a:r>
              <a:rPr lang="en-US" sz="1400" dirty="0" err="1">
                <a:solidFill>
                  <a:schemeClr val="bg1"/>
                </a:solidFill>
                <a:cs typeface="Times New Roman" pitchFamily="18" charset="0"/>
              </a:rPr>
              <a:t>Lianhang</a:t>
            </a:r>
            <a:r>
              <a:rPr lang="en-US" sz="1400" dirty="0">
                <a:solidFill>
                  <a:schemeClr val="bg1"/>
                </a:solidFill>
                <a:cs typeface="Times New Roman" pitchFamily="18" charset="0"/>
              </a:rPr>
              <a:t>, et al. </a:t>
            </a:r>
            <a:r>
              <a:rPr lang="en-US" sz="1400" dirty="0" smtClean="0">
                <a:solidFill>
                  <a:schemeClr val="bg1"/>
                </a:solidFill>
                <a:cs typeface="Times New Roman" pitchFamily="18" charset="0"/>
              </a:rPr>
              <a:t>GMAC: </a:t>
            </a:r>
            <a:r>
              <a:rPr lang="en-US" sz="1400" dirty="0">
                <a:solidFill>
                  <a:schemeClr val="bg1"/>
                </a:solidFill>
                <a:cs typeface="Times New Roman" pitchFamily="18" charset="0"/>
              </a:rPr>
              <a:t>A seed-insensitive approach to local community detection</a:t>
            </a:r>
            <a:r>
              <a:rPr lang="en-US" sz="1400" dirty="0" smtClean="0">
                <a:solidFill>
                  <a:schemeClr val="bg1"/>
                </a:solidFill>
                <a:cs typeface="Times New Roman" pitchFamily="18" charset="0"/>
              </a:rPr>
              <a:t>. In </a:t>
            </a:r>
            <a:r>
              <a:rPr lang="en-US" sz="1400" dirty="0" err="1" smtClean="0">
                <a:solidFill>
                  <a:schemeClr val="bg1"/>
                </a:solidFill>
                <a:cs typeface="Times New Roman" pitchFamily="18" charset="0"/>
              </a:rPr>
              <a:t>DaWak</a:t>
            </a:r>
            <a:r>
              <a:rPr lang="en-US" sz="1400" dirty="0" smtClean="0">
                <a:solidFill>
                  <a:schemeClr val="bg1"/>
                </a:solidFill>
                <a:cs typeface="Times New Roman" pitchFamily="18" charset="0"/>
              </a:rPr>
              <a:t>, pages 297-308, 2013.</a:t>
            </a:r>
            <a:endParaRPr lang="en-US" sz="1400" dirty="0">
              <a:solidFill>
                <a:schemeClr val="bg1"/>
              </a:solidFill>
              <a:cs typeface="Times New Roman" pitchFamily="18"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04" y="2869721"/>
            <a:ext cx="2804055" cy="2743524"/>
          </a:xfrm>
          <a:prstGeom prst="rect">
            <a:avLst/>
          </a:prstGeom>
        </p:spPr>
      </p:pic>
      <p:sp>
        <p:nvSpPr>
          <p:cNvPr id="7" name="Oval 6"/>
          <p:cNvSpPr/>
          <p:nvPr/>
        </p:nvSpPr>
        <p:spPr>
          <a:xfrm>
            <a:off x="846740" y="3642092"/>
            <a:ext cx="122666" cy="122666"/>
          </a:xfrm>
          <a:prstGeom prst="ellipse">
            <a:avLst/>
          </a:prstGeom>
          <a:solidFill>
            <a:srgbClr val="FF7F00"/>
          </a:solidFill>
          <a:ln w="1778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p:cNvSpPr/>
          <p:nvPr/>
        </p:nvSpPr>
        <p:spPr>
          <a:xfrm>
            <a:off x="433921" y="3623698"/>
            <a:ext cx="130096" cy="130096"/>
          </a:xfrm>
          <a:prstGeom prst="ellipse">
            <a:avLst/>
          </a:prstGeom>
          <a:solidFill>
            <a:srgbClr val="4DAF4A"/>
          </a:solidFill>
          <a:ln w="1778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p:cNvSpPr/>
          <p:nvPr/>
        </p:nvSpPr>
        <p:spPr>
          <a:xfrm>
            <a:off x="436004" y="3313500"/>
            <a:ext cx="130098" cy="130098"/>
          </a:xfrm>
          <a:prstGeom prst="ellipse">
            <a:avLst/>
          </a:prstGeom>
          <a:solidFill>
            <a:srgbClr val="377EB8"/>
          </a:solidFill>
          <a:ln w="1778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p:cNvSpPr/>
          <p:nvPr/>
        </p:nvSpPr>
        <p:spPr>
          <a:xfrm>
            <a:off x="734910" y="3155544"/>
            <a:ext cx="130098" cy="130098"/>
          </a:xfrm>
          <a:prstGeom prst="ellipse">
            <a:avLst/>
          </a:prstGeom>
          <a:solidFill>
            <a:srgbClr val="E41A1C"/>
          </a:solidFill>
          <a:ln w="1778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p:cNvSpPr/>
          <p:nvPr/>
        </p:nvSpPr>
        <p:spPr>
          <a:xfrm>
            <a:off x="1084954" y="3336520"/>
            <a:ext cx="130098" cy="130098"/>
          </a:xfrm>
          <a:prstGeom prst="ellipse">
            <a:avLst/>
          </a:prstGeom>
          <a:solidFill>
            <a:srgbClr val="FFFF33"/>
          </a:solidFill>
          <a:ln w="1778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p:cNvSpPr/>
          <p:nvPr/>
        </p:nvSpPr>
        <p:spPr>
          <a:xfrm>
            <a:off x="1089892" y="3665536"/>
            <a:ext cx="130098" cy="130098"/>
          </a:xfrm>
          <a:prstGeom prst="ellipse">
            <a:avLst/>
          </a:prstGeom>
          <a:solidFill>
            <a:srgbClr val="A65628"/>
          </a:solidFill>
          <a:ln w="1778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p:cNvSpPr/>
          <p:nvPr/>
        </p:nvSpPr>
        <p:spPr>
          <a:xfrm>
            <a:off x="692047" y="3838962"/>
            <a:ext cx="130098" cy="130098"/>
          </a:xfrm>
          <a:prstGeom prst="ellipse">
            <a:avLst/>
          </a:prstGeom>
          <a:solidFill>
            <a:srgbClr val="984EA3"/>
          </a:solidFill>
          <a:ln w="1778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5058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47449" y="368660"/>
            <a:ext cx="7248887" cy="652885"/>
          </a:xfrm>
        </p:spPr>
        <p:txBody>
          <a:bodyPr>
            <a:normAutofit/>
          </a:bodyPr>
          <a:lstStyle/>
          <a:p>
            <a:r>
              <a:rPr lang="en-US" sz="3600" dirty="0" smtClean="0">
                <a:solidFill>
                  <a:schemeClr val="tx1"/>
                </a:solidFill>
                <a:latin typeface="+mj-lt"/>
                <a:cs typeface="Times New Roman" pitchFamily="18" charset="0"/>
              </a:rPr>
              <a:t>Effectiveness Evaluation </a:t>
            </a:r>
            <a:r>
              <a:rPr lang="en-US" altLang="zh-CN" sz="3600" dirty="0" smtClean="0">
                <a:solidFill>
                  <a:schemeClr val="tx1"/>
                </a:solidFill>
                <a:latin typeface="+mj-lt"/>
                <a:cs typeface="Times New Roman" pitchFamily="18" charset="0"/>
              </a:rPr>
              <a:t>—— F-</a:t>
            </a:r>
            <a:r>
              <a:rPr lang="en-US" sz="3600" dirty="0" smtClean="0">
                <a:solidFill>
                  <a:schemeClr val="tx1"/>
                </a:solidFill>
                <a:latin typeface="+mj-lt"/>
                <a:cs typeface="Times New Roman" pitchFamily="18" charset="0"/>
              </a:rPr>
              <a:t>Score</a:t>
            </a:r>
            <a:endParaRPr lang="en-US" sz="3600" dirty="0">
              <a:solidFill>
                <a:schemeClr val="tx1"/>
              </a:solidFill>
              <a:latin typeface="+mj-lt"/>
              <a:cs typeface="Times New Roman" pitchFamily="18" charset="0"/>
            </a:endParaRPr>
          </a:p>
        </p:txBody>
      </p:sp>
      <p:graphicFrame>
        <p:nvGraphicFramePr>
          <p:cNvPr id="3" name="Table 2"/>
          <p:cNvGraphicFramePr>
            <a:graphicFrameLocks noGrp="1"/>
          </p:cNvGraphicFramePr>
          <p:nvPr>
            <p:extLst/>
          </p:nvPr>
        </p:nvGraphicFramePr>
        <p:xfrm>
          <a:off x="431542" y="1196246"/>
          <a:ext cx="8280916" cy="4176970"/>
        </p:xfrm>
        <a:graphic>
          <a:graphicData uri="http://schemas.openxmlformats.org/drawingml/2006/table">
            <a:tbl>
              <a:tblPr firstRow="1" bandRow="1">
                <a:tableStyleId>{5C22544A-7EE6-4342-B048-85BDC9FD1C3A}</a:tableStyleId>
              </a:tblPr>
              <a:tblGrid>
                <a:gridCol w="1617136"/>
                <a:gridCol w="740420"/>
                <a:gridCol w="740420"/>
                <a:gridCol w="740420"/>
                <a:gridCol w="740420"/>
                <a:gridCol w="740420"/>
                <a:gridCol w="740420"/>
                <a:gridCol w="740420"/>
                <a:gridCol w="740420"/>
                <a:gridCol w="740420"/>
              </a:tblGrid>
              <a:tr h="417697">
                <a:tc>
                  <a:txBody>
                    <a:bodyPr/>
                    <a:lstStyle/>
                    <a:p>
                      <a:pPr algn="ctr" fontAlgn="b"/>
                      <a:r>
                        <a:rPr lang="en-US" sz="2000" b="1" i="0" u="none" strike="noStrike" dirty="0" smtClean="0">
                          <a:solidFill>
                            <a:srgbClr val="E9EDF4"/>
                          </a:solidFill>
                          <a:effectLst/>
                          <a:latin typeface="Calibri"/>
                        </a:rPr>
                        <a:t>F-score</a:t>
                      </a:r>
                      <a:endParaRPr lang="en-US" sz="2000" b="1" i="0" u="none" strike="noStrike" dirty="0">
                        <a:solidFill>
                          <a:srgbClr val="E9EDF4"/>
                        </a:solidFill>
                        <a:effectLst/>
                        <a:latin typeface="Calibri"/>
                      </a:endParaRPr>
                    </a:p>
                  </a:txBody>
                  <a:tcPr marL="9525" marR="9525" marT="9525" marB="0" anchor="ctr">
                    <a:lnR w="28575" cap="flat" cmpd="sng" algn="ctr">
                      <a:solidFill>
                        <a:schemeClr val="bg1"/>
                      </a:solidFill>
                      <a:prstDash val="solid"/>
                      <a:round/>
                      <a:headEnd type="none" w="med" len="med"/>
                      <a:tailEnd type="none" w="med" len="med"/>
                    </a:lnR>
                  </a:tcPr>
                </a:tc>
                <a:tc>
                  <a:txBody>
                    <a:bodyPr/>
                    <a:lstStyle/>
                    <a:p>
                      <a:pPr algn="ctr" fontAlgn="b"/>
                      <a:r>
                        <a:rPr lang="en-US" sz="2000" b="1" i="0" u="none" strike="noStrike" dirty="0">
                          <a:solidFill>
                            <a:srgbClr val="E9EDF4"/>
                          </a:solidFill>
                          <a:effectLst/>
                          <a:latin typeface="Calibri"/>
                        </a:rPr>
                        <a:t>QDC</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fontAlgn="b"/>
                      <a:r>
                        <a:rPr lang="en-US" sz="2000" b="1" i="0" u="none" strike="noStrike" dirty="0">
                          <a:solidFill>
                            <a:srgbClr val="E9EDF4"/>
                          </a:solidFill>
                          <a:effectLst/>
                          <a:latin typeface="Calibri"/>
                        </a:rPr>
                        <a:t>DS</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fontAlgn="b"/>
                      <a:r>
                        <a:rPr lang="en-US" sz="2000" b="1" i="0" u="none" strike="noStrike" dirty="0">
                          <a:solidFill>
                            <a:srgbClr val="E9EDF4"/>
                          </a:solidFill>
                          <a:effectLst/>
                          <a:latin typeface="Calibri"/>
                        </a:rPr>
                        <a:t>OQC</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fontAlgn="b"/>
                      <a:r>
                        <a:rPr lang="en-US" sz="2000" b="1" i="0" u="none" strike="noStrike" dirty="0">
                          <a:solidFill>
                            <a:srgbClr val="E9EDF4"/>
                          </a:solidFill>
                          <a:effectLst/>
                          <a:latin typeface="Calibri"/>
                        </a:rPr>
                        <a:t>MDG</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fontAlgn="b"/>
                      <a:r>
                        <a:rPr lang="en-US" sz="2000" b="1" i="0" u="none" strike="noStrike" dirty="0">
                          <a:solidFill>
                            <a:srgbClr val="E9EDF4"/>
                          </a:solidFill>
                          <a:effectLst/>
                          <a:latin typeface="Calibri"/>
                        </a:rPr>
                        <a:t>PRN</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fontAlgn="b"/>
                      <a:r>
                        <a:rPr lang="en-US" sz="2000" b="1" i="0" u="none" strike="noStrike" dirty="0">
                          <a:solidFill>
                            <a:srgbClr val="E9EDF4"/>
                          </a:solidFill>
                          <a:effectLst/>
                          <a:latin typeface="Calibri"/>
                        </a:rPr>
                        <a:t>LS</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fontAlgn="b"/>
                      <a:r>
                        <a:rPr lang="en-US" sz="2000" b="1" i="0" u="none" strike="noStrike" dirty="0">
                          <a:solidFill>
                            <a:srgbClr val="E9EDF4"/>
                          </a:solidFill>
                          <a:effectLst/>
                          <a:latin typeface="Calibri"/>
                        </a:rPr>
                        <a:t>EMC</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fontAlgn="b"/>
                      <a:r>
                        <a:rPr lang="en-US" sz="2000" b="1" i="0" u="none" strike="noStrike" dirty="0" smtClean="0">
                          <a:solidFill>
                            <a:srgbClr val="E9EDF4"/>
                          </a:solidFill>
                          <a:effectLst/>
                          <a:latin typeface="Calibri"/>
                        </a:rPr>
                        <a:t>SM</a:t>
                      </a:r>
                      <a:endParaRPr lang="en-US" sz="2000" b="1" i="0" u="none" strike="noStrike" dirty="0">
                        <a:solidFill>
                          <a:srgbClr val="E9EDF4"/>
                        </a:solidFill>
                        <a:effectLst/>
                        <a:latin typeface="Calibri"/>
                      </a:endParaRP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fontAlgn="b"/>
                      <a:r>
                        <a:rPr lang="en-US" sz="2000" b="1" i="0" u="none" strike="noStrike" dirty="0">
                          <a:solidFill>
                            <a:srgbClr val="E9EDF4"/>
                          </a:solidFill>
                          <a:effectLst/>
                          <a:latin typeface="Calibri"/>
                        </a:rPr>
                        <a:t>LM</a:t>
                      </a:r>
                    </a:p>
                  </a:txBody>
                  <a:tcPr marL="9525" marR="9525" marT="9525" marB="0" anchor="ctr">
                    <a:lnL w="28575" cap="flat" cmpd="sng" algn="ctr">
                      <a:solidFill>
                        <a:schemeClr val="bg1"/>
                      </a:solidFill>
                      <a:prstDash val="solid"/>
                      <a:round/>
                      <a:headEnd type="none" w="med" len="med"/>
                      <a:tailEnd type="none" w="med" len="med"/>
                    </a:lnL>
                  </a:tcPr>
                </a:tc>
              </a:tr>
              <a:tr h="417697">
                <a:tc>
                  <a:txBody>
                    <a:bodyPr/>
                    <a:lstStyle/>
                    <a:p>
                      <a:pPr algn="ctr" fontAlgn="b"/>
                      <a:r>
                        <a:rPr lang="en-US" sz="2000" b="0" i="0" u="none" strike="noStrike" dirty="0" smtClean="0">
                          <a:solidFill>
                            <a:srgbClr val="000000"/>
                          </a:solidFill>
                          <a:effectLst/>
                          <a:latin typeface="+mn-lt"/>
                        </a:rPr>
                        <a:t>Amazon</a:t>
                      </a:r>
                      <a:endParaRPr lang="en-US" sz="2000" b="0" i="0" u="none" strike="noStrike" dirty="0">
                        <a:solidFill>
                          <a:srgbClr val="000000"/>
                        </a:solidFill>
                        <a:effectLst/>
                        <a:latin typeface="Calibri"/>
                      </a:endParaRPr>
                    </a:p>
                  </a:txBody>
                  <a:tcPr marL="9525" marR="9525" marT="9525" marB="0"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Calibri"/>
                        </a:rPr>
                        <a:t>0.83</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0.52</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0.54</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0.46</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0.69</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0.66</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0.61</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0.60</a:t>
                      </a:r>
                      <a:endParaRPr lang="en-US" sz="2000" b="0" i="0" u="none" strike="noStrike" dirty="0">
                        <a:solidFill>
                          <a:srgbClr val="000000"/>
                        </a:solidFill>
                        <a:effectLst/>
                        <a:latin typeface="Calibri"/>
                      </a:endParaRP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0.58</a:t>
                      </a:r>
                    </a:p>
                  </a:txBody>
                  <a:tcPr marL="9525" marR="9525" marT="9525" marB="0"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tcPr>
                </a:tc>
              </a:tr>
              <a:tr h="417697">
                <a:tc>
                  <a:txBody>
                    <a:bodyPr/>
                    <a:lstStyle/>
                    <a:p>
                      <a:pPr algn="ctr" fontAlgn="b"/>
                      <a:r>
                        <a:rPr lang="en-US" sz="2000" b="0" i="0" u="none" strike="noStrike" dirty="0" smtClean="0">
                          <a:solidFill>
                            <a:srgbClr val="000000"/>
                          </a:solidFill>
                          <a:effectLst/>
                          <a:latin typeface="+mn-lt"/>
                        </a:rPr>
                        <a:t>DBLP</a:t>
                      </a:r>
                      <a:endParaRPr lang="en-US" sz="2000" b="0" i="0" u="none" strike="noStrike" dirty="0">
                        <a:solidFill>
                          <a:srgbClr val="000000"/>
                        </a:solidFill>
                        <a:effectLst/>
                        <a:latin typeface="+mn-lt"/>
                      </a:endParaRPr>
                    </a:p>
                  </a:txBody>
                  <a:tcPr marL="9525" marR="9525" marT="9525" marB="0"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0.46</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0.31</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0.33</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0.32</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Calibri"/>
                        </a:rPr>
                        <a:t>0.48</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0.42</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0.34</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0.36</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0.37</a:t>
                      </a:r>
                    </a:p>
                  </a:txBody>
                  <a:tcPr marL="9525" marR="9525" marT="9525" marB="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417697">
                <a:tc>
                  <a:txBody>
                    <a:bodyPr/>
                    <a:lstStyle/>
                    <a:p>
                      <a:pPr algn="ctr" fontAlgn="b"/>
                      <a:r>
                        <a:rPr lang="en-US" sz="2000" b="0" i="0" u="none" strike="noStrike" dirty="0" err="1" smtClean="0">
                          <a:solidFill>
                            <a:srgbClr val="000000"/>
                          </a:solidFill>
                          <a:effectLst/>
                          <a:latin typeface="+mn-lt"/>
                        </a:rPr>
                        <a:t>Youtube</a:t>
                      </a:r>
                      <a:endParaRPr lang="en-US" sz="2000" b="0" i="0" u="none" strike="noStrike" dirty="0">
                        <a:solidFill>
                          <a:srgbClr val="000000"/>
                        </a:solidFill>
                        <a:effectLst/>
                        <a:latin typeface="+mn-lt"/>
                      </a:endParaRPr>
                    </a:p>
                  </a:txBody>
                  <a:tcPr marL="9525" marR="9525" marT="9525" marB="0"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Calibri"/>
                        </a:rPr>
                        <a:t>0.43</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0.23</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0.22</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0.17</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0.26</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0.24</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0.21</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0.21</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0.22</a:t>
                      </a:r>
                    </a:p>
                  </a:txBody>
                  <a:tcPr marL="9525" marR="9525" marT="9525" marB="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417697">
                <a:tc>
                  <a:txBody>
                    <a:bodyPr/>
                    <a:lstStyle/>
                    <a:p>
                      <a:pPr algn="ctr" fontAlgn="b"/>
                      <a:r>
                        <a:rPr lang="en-US" sz="2000" b="0" i="0" u="none" strike="noStrike" dirty="0" smtClean="0">
                          <a:solidFill>
                            <a:srgbClr val="000000"/>
                          </a:solidFill>
                          <a:effectLst/>
                          <a:latin typeface="+mn-lt"/>
                        </a:rPr>
                        <a:t>Orkut</a:t>
                      </a:r>
                      <a:endParaRPr lang="en-US" sz="2000" b="0" i="0" u="none" strike="noStrike" dirty="0">
                        <a:solidFill>
                          <a:srgbClr val="000000"/>
                        </a:solidFill>
                        <a:effectLst/>
                        <a:latin typeface="+mn-lt"/>
                      </a:endParaRPr>
                    </a:p>
                  </a:txBody>
                  <a:tcPr marL="9525" marR="9525" marT="9525" marB="0"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Calibri"/>
                        </a:rPr>
                        <a:t>0.47</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0.15</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0.16</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0.13</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0.21</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0.17</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0.19</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0.16</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0.18</a:t>
                      </a:r>
                    </a:p>
                  </a:txBody>
                  <a:tcPr marL="9525" marR="9525" marT="9525" marB="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417697">
                <a:tc>
                  <a:txBody>
                    <a:bodyPr/>
                    <a:lstStyle/>
                    <a:p>
                      <a:pPr algn="ctr" fontAlgn="b"/>
                      <a:r>
                        <a:rPr lang="en-US" sz="2000" b="0" i="0" u="none" strike="noStrike" dirty="0" err="1" smtClean="0">
                          <a:solidFill>
                            <a:srgbClr val="000000"/>
                          </a:solidFill>
                          <a:effectLst/>
                          <a:latin typeface="+mn-lt"/>
                        </a:rPr>
                        <a:t>LiveJournal</a:t>
                      </a:r>
                      <a:endParaRPr lang="en-US" sz="2000" b="0" i="0" u="none" strike="noStrike" dirty="0">
                        <a:solidFill>
                          <a:srgbClr val="000000"/>
                        </a:solidFill>
                        <a:effectLst/>
                        <a:latin typeface="+mn-lt"/>
                      </a:endParaRPr>
                    </a:p>
                  </a:txBody>
                  <a:tcPr marL="9525" marR="9525" marT="9525" marB="0"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Calibri"/>
                        </a:rPr>
                        <a:t>0.64</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0.48</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0.47</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0.40</a:t>
                      </a:r>
                      <a:endParaRPr lang="en-US" sz="2000" b="0" i="0" u="none" strike="noStrike" dirty="0">
                        <a:solidFill>
                          <a:srgbClr val="000000"/>
                        </a:solidFill>
                        <a:effectLst/>
                        <a:latin typeface="Calibri"/>
                      </a:endParaRP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0.52</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0.51</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0.47</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0.48</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0.49</a:t>
                      </a:r>
                    </a:p>
                  </a:txBody>
                  <a:tcPr marL="9525" marR="9525" marT="9525" marB="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417697">
                <a:tc>
                  <a:txBody>
                    <a:bodyPr/>
                    <a:lstStyle/>
                    <a:p>
                      <a:pPr algn="ctr" fontAlgn="b"/>
                      <a:r>
                        <a:rPr lang="en-US" sz="2000" b="0" i="0" u="none" strike="noStrike" dirty="0" smtClean="0">
                          <a:solidFill>
                            <a:srgbClr val="000000"/>
                          </a:solidFill>
                          <a:effectLst/>
                          <a:latin typeface="+mn-lt"/>
                        </a:rPr>
                        <a:t>Friendster</a:t>
                      </a:r>
                      <a:endParaRPr lang="en-US" sz="2000" b="0" i="0" u="none" strike="noStrike" dirty="0">
                        <a:solidFill>
                          <a:srgbClr val="000000"/>
                        </a:solidFill>
                        <a:effectLst/>
                        <a:latin typeface="Calibri"/>
                      </a:endParaRPr>
                    </a:p>
                  </a:txBody>
                  <a:tcPr marL="9525" marR="9525" marT="9525" marB="0"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Calibri"/>
                        </a:rPr>
                        <a:t>0.32</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a:t>
                      </a:r>
                      <a:endParaRPr lang="en-US" sz="2000" b="0" i="0" u="none" strike="noStrike" dirty="0">
                        <a:solidFill>
                          <a:srgbClr val="000000"/>
                        </a:solidFill>
                        <a:effectLst/>
                        <a:latin typeface="Calibri"/>
                      </a:endParaRP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0.14</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0.12</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0.17</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0.16</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a:t>
                      </a:r>
                      <a:endParaRPr lang="en-US" sz="2000" b="0" i="0" u="none" strike="noStrike" dirty="0">
                        <a:solidFill>
                          <a:srgbClr val="000000"/>
                        </a:solidFill>
                        <a:effectLst/>
                        <a:latin typeface="Calibri"/>
                      </a:endParaRP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0.14</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0.13</a:t>
                      </a:r>
                    </a:p>
                  </a:txBody>
                  <a:tcPr marL="9525" marR="9525" marT="9525" marB="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r>
              <a:tr h="417697">
                <a:tc>
                  <a:txBody>
                    <a:bodyPr/>
                    <a:lstStyle/>
                    <a:p>
                      <a:pPr algn="ctr" fontAlgn="b"/>
                      <a:r>
                        <a:rPr lang="en-US" sz="2000" b="0" i="0" u="none" strike="noStrike" dirty="0" smtClean="0">
                          <a:solidFill>
                            <a:srgbClr val="000000"/>
                          </a:solidFill>
                          <a:effectLst/>
                          <a:latin typeface="Calibri"/>
                        </a:rPr>
                        <a:t>Avg. F-score</a:t>
                      </a:r>
                      <a:endParaRPr lang="en-US" sz="2000" b="0" i="0" u="none" strike="noStrike" dirty="0">
                        <a:solidFill>
                          <a:srgbClr val="000000"/>
                        </a:solidFill>
                        <a:effectLst/>
                        <a:latin typeface="Calibri"/>
                      </a:endParaRPr>
                    </a:p>
                  </a:txBody>
                  <a:tcPr marL="9525" marR="9525" marT="9525" marB="0" anchor="ct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Calibri"/>
                        </a:rPr>
                        <a:t>0.53</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0.3</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0.31</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0.27</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0.39</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0.36</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0.33</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0.33</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0.33</a:t>
                      </a:r>
                    </a:p>
                  </a:txBody>
                  <a:tcPr marL="9525" marR="9525" marT="9525" marB="0" anchor="ct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417697">
                <a:tc>
                  <a:txBody>
                    <a:bodyPr/>
                    <a:lstStyle/>
                    <a:p>
                      <a:pPr algn="ctr" fontAlgn="b"/>
                      <a:r>
                        <a:rPr lang="en-US" sz="2000" b="0" i="0" u="none" strike="noStrike" dirty="0" smtClean="0">
                          <a:solidFill>
                            <a:srgbClr val="000000"/>
                          </a:solidFill>
                          <a:effectLst/>
                          <a:latin typeface="Calibri"/>
                        </a:rPr>
                        <a:t>Avg. Precision</a:t>
                      </a:r>
                      <a:endParaRPr lang="en-US" sz="2000" b="0" i="0" u="none" strike="noStrike" dirty="0">
                        <a:solidFill>
                          <a:srgbClr val="000000"/>
                        </a:solidFill>
                        <a:effectLst/>
                        <a:latin typeface="Calibri"/>
                      </a:endParaRPr>
                    </a:p>
                  </a:txBody>
                  <a:tcPr marL="9525" marR="9525" marT="9525" marB="0"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Calibri"/>
                        </a:rPr>
                        <a:t>0.65</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0.46</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0.45</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0.29</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0.51</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0.41</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0.34</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0.38</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0.48</a:t>
                      </a:r>
                    </a:p>
                  </a:txBody>
                  <a:tcPr marL="9525" marR="9525" marT="9525" marB="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417697">
                <a:tc>
                  <a:txBody>
                    <a:bodyPr/>
                    <a:lstStyle/>
                    <a:p>
                      <a:pPr algn="ctr" fontAlgn="b"/>
                      <a:r>
                        <a:rPr lang="en-US" sz="2000" b="0" i="0" u="none" strike="noStrike" dirty="0">
                          <a:solidFill>
                            <a:srgbClr val="000000"/>
                          </a:solidFill>
                          <a:effectLst/>
                          <a:latin typeface="Calibri"/>
                        </a:rPr>
                        <a:t>Avg. </a:t>
                      </a:r>
                      <a:r>
                        <a:rPr lang="en-US" sz="2000" b="0" i="0" u="none" strike="noStrike" dirty="0" smtClean="0">
                          <a:solidFill>
                            <a:srgbClr val="000000"/>
                          </a:solidFill>
                          <a:effectLst/>
                          <a:latin typeface="Calibri"/>
                        </a:rPr>
                        <a:t>Recall</a:t>
                      </a:r>
                      <a:endParaRPr lang="en-US" sz="2000" b="0" i="0" u="none" strike="noStrike" dirty="0">
                        <a:solidFill>
                          <a:srgbClr val="000000"/>
                        </a:solidFill>
                        <a:effectLst/>
                        <a:latin typeface="Calibri"/>
                      </a:endParaRPr>
                    </a:p>
                  </a:txBody>
                  <a:tcPr marL="9525" marR="9525" marT="9525" marB="0"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fontAlgn="b"/>
                      <a:r>
                        <a:rPr lang="en-US" sz="2000" b="1" i="0" u="none" strike="noStrike" dirty="0">
                          <a:solidFill>
                            <a:srgbClr val="000000"/>
                          </a:solidFill>
                          <a:effectLst/>
                          <a:latin typeface="Calibri"/>
                        </a:rPr>
                        <a:t>0.78</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fontAlgn="b"/>
                      <a:r>
                        <a:rPr lang="en-US" sz="2000" b="0" i="0" u="none" strike="noStrike" dirty="0">
                          <a:solidFill>
                            <a:srgbClr val="000000"/>
                          </a:solidFill>
                          <a:effectLst/>
                          <a:latin typeface="Calibri"/>
                        </a:rPr>
                        <a:t>0.61</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fontAlgn="b"/>
                      <a:r>
                        <a:rPr lang="en-US" sz="2000" b="0" i="0" u="none" strike="noStrike" dirty="0">
                          <a:solidFill>
                            <a:srgbClr val="000000"/>
                          </a:solidFill>
                          <a:effectLst/>
                          <a:latin typeface="Calibri"/>
                        </a:rPr>
                        <a:t>0.58</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fontAlgn="b"/>
                      <a:r>
                        <a:rPr lang="en-US" sz="2000" b="0" i="0" u="none" strike="noStrike" dirty="0">
                          <a:solidFill>
                            <a:srgbClr val="000000"/>
                          </a:solidFill>
                          <a:effectLst/>
                          <a:latin typeface="Calibri"/>
                        </a:rPr>
                        <a:t>0.69</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fontAlgn="b"/>
                      <a:r>
                        <a:rPr lang="en-US" sz="2000" b="0" i="0" u="none" strike="noStrike" dirty="0">
                          <a:solidFill>
                            <a:srgbClr val="000000"/>
                          </a:solidFill>
                          <a:effectLst/>
                          <a:latin typeface="Calibri"/>
                        </a:rPr>
                        <a:t>0.67</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fontAlgn="b"/>
                      <a:r>
                        <a:rPr lang="en-US" sz="2000" b="0" i="0" u="none" strike="noStrike" dirty="0">
                          <a:solidFill>
                            <a:srgbClr val="000000"/>
                          </a:solidFill>
                          <a:effectLst/>
                          <a:latin typeface="Calibri"/>
                        </a:rPr>
                        <a:t>0.64</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fontAlgn="b"/>
                      <a:r>
                        <a:rPr lang="en-US" sz="2000" b="0" i="0" u="none" strike="noStrike" dirty="0">
                          <a:solidFill>
                            <a:srgbClr val="000000"/>
                          </a:solidFill>
                          <a:effectLst/>
                          <a:latin typeface="Calibri"/>
                        </a:rPr>
                        <a:t>0.66</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fontAlgn="b"/>
                      <a:r>
                        <a:rPr lang="en-US" sz="2000" b="0" i="0" u="none" strike="noStrike" dirty="0">
                          <a:solidFill>
                            <a:srgbClr val="000000"/>
                          </a:solidFill>
                          <a:effectLst/>
                          <a:latin typeface="Calibri"/>
                        </a:rPr>
                        <a:t>0.63</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fontAlgn="b"/>
                      <a:r>
                        <a:rPr lang="en-US" sz="2000" b="0" i="0" u="none" strike="noStrike" dirty="0">
                          <a:solidFill>
                            <a:srgbClr val="000000"/>
                          </a:solidFill>
                          <a:effectLst/>
                          <a:latin typeface="Calibri"/>
                        </a:rPr>
                        <a:t>0.59</a:t>
                      </a:r>
                    </a:p>
                  </a:txBody>
                  <a:tcPr marL="9525" marR="9525" marT="9525" marB="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tcPr>
                </a:tc>
              </a:tr>
            </a:tbl>
          </a:graphicData>
        </a:graphic>
      </p:graphicFrame>
      <p:sp>
        <p:nvSpPr>
          <p:cNvPr id="6" name="TextBox 5"/>
          <p:cNvSpPr txBox="1"/>
          <p:nvPr/>
        </p:nvSpPr>
        <p:spPr>
          <a:xfrm>
            <a:off x="3203848" y="5877272"/>
            <a:ext cx="5904148" cy="923330"/>
          </a:xfrm>
          <a:prstGeom prst="rect">
            <a:avLst/>
          </a:prstGeom>
          <a:noFill/>
        </p:spPr>
        <p:txBody>
          <a:bodyPr wrap="square" rtlCol="0">
            <a:spAutoFit/>
          </a:bodyPr>
          <a:lstStyle/>
          <a:p>
            <a:r>
              <a:rPr lang="en-US" dirty="0" err="1" smtClean="0">
                <a:solidFill>
                  <a:schemeClr val="bg1"/>
                </a:solidFill>
              </a:rPr>
              <a:t>Yubao</a:t>
            </a:r>
            <a:r>
              <a:rPr lang="en-US" dirty="0" smtClean="0">
                <a:solidFill>
                  <a:schemeClr val="bg1"/>
                </a:solidFill>
              </a:rPr>
              <a:t> </a:t>
            </a:r>
            <a:r>
              <a:rPr lang="en-US" dirty="0">
                <a:solidFill>
                  <a:schemeClr val="bg1"/>
                </a:solidFill>
              </a:rPr>
              <a:t>Wu, </a:t>
            </a:r>
            <a:r>
              <a:rPr lang="en-US" dirty="0" err="1" smtClean="0">
                <a:solidFill>
                  <a:schemeClr val="bg1"/>
                </a:solidFill>
              </a:rPr>
              <a:t>Ruoming</a:t>
            </a:r>
            <a:r>
              <a:rPr lang="en-US" dirty="0" smtClean="0">
                <a:solidFill>
                  <a:schemeClr val="bg1"/>
                </a:solidFill>
              </a:rPr>
              <a:t> </a:t>
            </a:r>
            <a:r>
              <a:rPr lang="en-US" dirty="0" err="1">
                <a:solidFill>
                  <a:schemeClr val="bg1"/>
                </a:solidFill>
              </a:rPr>
              <a:t>Jin</a:t>
            </a:r>
            <a:r>
              <a:rPr lang="en-US" dirty="0">
                <a:solidFill>
                  <a:schemeClr val="bg1"/>
                </a:solidFill>
              </a:rPr>
              <a:t>, </a:t>
            </a:r>
            <a:r>
              <a:rPr lang="en-US" dirty="0" smtClean="0">
                <a:solidFill>
                  <a:schemeClr val="bg1"/>
                </a:solidFill>
              </a:rPr>
              <a:t>Jing </a:t>
            </a:r>
            <a:r>
              <a:rPr lang="en-US" dirty="0">
                <a:solidFill>
                  <a:schemeClr val="bg1"/>
                </a:solidFill>
              </a:rPr>
              <a:t>Li, and </a:t>
            </a:r>
            <a:r>
              <a:rPr lang="en-US" dirty="0" smtClean="0">
                <a:solidFill>
                  <a:schemeClr val="bg1"/>
                </a:solidFill>
              </a:rPr>
              <a:t>Xiang </a:t>
            </a:r>
            <a:r>
              <a:rPr lang="en-US" dirty="0">
                <a:solidFill>
                  <a:schemeClr val="bg1"/>
                </a:solidFill>
              </a:rPr>
              <a:t>Zhang. </a:t>
            </a:r>
            <a:r>
              <a:rPr lang="en-US" dirty="0" smtClean="0">
                <a:solidFill>
                  <a:schemeClr val="bg1"/>
                </a:solidFill>
              </a:rPr>
              <a:t>Robust </a:t>
            </a:r>
            <a:r>
              <a:rPr lang="en-US" dirty="0">
                <a:solidFill>
                  <a:schemeClr val="bg1"/>
                </a:solidFill>
              </a:rPr>
              <a:t>l</a:t>
            </a:r>
            <a:r>
              <a:rPr lang="en-US" dirty="0" smtClean="0">
                <a:solidFill>
                  <a:schemeClr val="bg1"/>
                </a:solidFill>
              </a:rPr>
              <a:t>ocal </a:t>
            </a:r>
            <a:r>
              <a:rPr lang="en-US" dirty="0">
                <a:solidFill>
                  <a:schemeClr val="bg1"/>
                </a:solidFill>
              </a:rPr>
              <a:t>c</a:t>
            </a:r>
            <a:r>
              <a:rPr lang="en-US" dirty="0" smtClean="0">
                <a:solidFill>
                  <a:schemeClr val="bg1"/>
                </a:solidFill>
              </a:rPr>
              <a:t>ommunity </a:t>
            </a:r>
            <a:r>
              <a:rPr lang="en-US" dirty="0">
                <a:solidFill>
                  <a:schemeClr val="bg1"/>
                </a:solidFill>
              </a:rPr>
              <a:t>d</a:t>
            </a:r>
            <a:r>
              <a:rPr lang="en-US" dirty="0" smtClean="0">
                <a:solidFill>
                  <a:schemeClr val="bg1"/>
                </a:solidFill>
              </a:rPr>
              <a:t>etection</a:t>
            </a:r>
            <a:r>
              <a:rPr lang="en-US" dirty="0">
                <a:solidFill>
                  <a:schemeClr val="bg1"/>
                </a:solidFill>
              </a:rPr>
              <a:t>: </a:t>
            </a:r>
            <a:r>
              <a:rPr lang="en-US" dirty="0" smtClean="0">
                <a:solidFill>
                  <a:schemeClr val="bg1"/>
                </a:solidFill>
              </a:rPr>
              <a:t>on </a:t>
            </a:r>
            <a:r>
              <a:rPr lang="en-US" dirty="0">
                <a:solidFill>
                  <a:schemeClr val="bg1"/>
                </a:solidFill>
              </a:rPr>
              <a:t>f</a:t>
            </a:r>
            <a:r>
              <a:rPr lang="en-US" dirty="0" smtClean="0">
                <a:solidFill>
                  <a:schemeClr val="bg1"/>
                </a:solidFill>
              </a:rPr>
              <a:t>ree </a:t>
            </a:r>
            <a:r>
              <a:rPr lang="en-US" dirty="0">
                <a:solidFill>
                  <a:schemeClr val="bg1"/>
                </a:solidFill>
              </a:rPr>
              <a:t>r</a:t>
            </a:r>
            <a:r>
              <a:rPr lang="en-US" dirty="0" smtClean="0">
                <a:solidFill>
                  <a:schemeClr val="bg1"/>
                </a:solidFill>
              </a:rPr>
              <a:t>ider </a:t>
            </a:r>
            <a:r>
              <a:rPr lang="en-US" dirty="0">
                <a:solidFill>
                  <a:schemeClr val="bg1"/>
                </a:solidFill>
              </a:rPr>
              <a:t>e</a:t>
            </a:r>
            <a:r>
              <a:rPr lang="en-US" dirty="0" smtClean="0">
                <a:solidFill>
                  <a:schemeClr val="bg1"/>
                </a:solidFill>
              </a:rPr>
              <a:t>ffect </a:t>
            </a:r>
            <a:r>
              <a:rPr lang="en-US" dirty="0">
                <a:solidFill>
                  <a:schemeClr val="bg1"/>
                </a:solidFill>
              </a:rPr>
              <a:t>and </a:t>
            </a:r>
            <a:r>
              <a:rPr lang="en-US" dirty="0" smtClean="0">
                <a:solidFill>
                  <a:schemeClr val="bg1"/>
                </a:solidFill>
              </a:rPr>
              <a:t>its </a:t>
            </a:r>
            <a:r>
              <a:rPr lang="en-US" dirty="0">
                <a:solidFill>
                  <a:schemeClr val="bg1"/>
                </a:solidFill>
              </a:rPr>
              <a:t>e</a:t>
            </a:r>
            <a:r>
              <a:rPr lang="en-US" dirty="0" smtClean="0">
                <a:solidFill>
                  <a:schemeClr val="bg1"/>
                </a:solidFill>
              </a:rPr>
              <a:t>limination</a:t>
            </a:r>
            <a:r>
              <a:rPr lang="en-US" dirty="0">
                <a:solidFill>
                  <a:schemeClr val="bg1"/>
                </a:solidFill>
              </a:rPr>
              <a:t>.</a:t>
            </a:r>
            <a:r>
              <a:rPr lang="en-US" dirty="0" smtClean="0">
                <a:solidFill>
                  <a:schemeClr val="bg1"/>
                </a:solidFill>
              </a:rPr>
              <a:t> PVLDB, </a:t>
            </a:r>
            <a:r>
              <a:rPr lang="en-US" dirty="0">
                <a:solidFill>
                  <a:schemeClr val="bg1"/>
                </a:solidFill>
              </a:rPr>
              <a:t>8(7):798-809, 2015</a:t>
            </a:r>
            <a:r>
              <a:rPr lang="en-US" dirty="0" smtClean="0">
                <a:solidFill>
                  <a:schemeClr val="bg1"/>
                </a:solidFill>
              </a:rPr>
              <a:t>.</a:t>
            </a:r>
            <a:endParaRPr lang="en-US" dirty="0">
              <a:solidFill>
                <a:schemeClr val="bg1"/>
              </a:solidFill>
              <a:cs typeface="Times New Roman" pitchFamily="18" charset="0"/>
            </a:endParaRPr>
          </a:p>
        </p:txBody>
      </p:sp>
    </p:spTree>
    <p:extLst>
      <p:ext uri="{BB962C8B-B14F-4D97-AF65-F5344CB8AC3E}">
        <p14:creationId xmlns:p14="http://schemas.microsoft.com/office/powerpoint/2010/main" val="3301189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79512" y="435855"/>
            <a:ext cx="8796551" cy="652885"/>
          </a:xfrm>
        </p:spPr>
        <p:txBody>
          <a:bodyPr>
            <a:normAutofit/>
          </a:bodyPr>
          <a:lstStyle/>
          <a:p>
            <a:r>
              <a:rPr lang="en-US" sz="3600" dirty="0" smtClean="0">
                <a:solidFill>
                  <a:schemeClr val="tx1"/>
                </a:solidFill>
                <a:latin typeface="+mj-lt"/>
                <a:cs typeface="Times New Roman" pitchFamily="18" charset="0"/>
              </a:rPr>
              <a:t>Effectiveness Evaluation</a:t>
            </a:r>
            <a:r>
              <a:rPr lang="en-US" altLang="zh-CN" sz="3600" dirty="0" smtClean="0">
                <a:solidFill>
                  <a:schemeClr val="tx1"/>
                </a:solidFill>
                <a:latin typeface="+mj-lt"/>
                <a:cs typeface="Times New Roman" pitchFamily="18" charset="0"/>
              </a:rPr>
              <a:t>——Goodness Metrics</a:t>
            </a:r>
            <a:endParaRPr lang="en-US" sz="3600" dirty="0">
              <a:solidFill>
                <a:schemeClr val="tx1"/>
              </a:solidFill>
              <a:latin typeface="+mj-lt"/>
              <a:cs typeface="Times New Roman" pitchFamily="18" charset="0"/>
            </a:endParaRPr>
          </a:p>
        </p:txBody>
      </p:sp>
      <p:sp>
        <p:nvSpPr>
          <p:cNvPr id="14" name="Title 1"/>
          <p:cNvSpPr txBox="1">
            <a:spLocks/>
          </p:cNvSpPr>
          <p:nvPr/>
        </p:nvSpPr>
        <p:spPr bwMode="auto">
          <a:xfrm>
            <a:off x="1333780" y="4909954"/>
            <a:ext cx="6476440" cy="499266"/>
          </a:xfrm>
          <a:prstGeom prst="rect">
            <a:avLst/>
          </a:prstGeom>
          <a:noFill/>
          <a:ln w="9525">
            <a:noFill/>
            <a:miter lim="800000"/>
            <a:headEnd/>
            <a:tailEnd/>
          </a:ln>
        </p:spPr>
        <p:txBody>
          <a:bodyPr vert="horz" wrap="square" lIns="91440" tIns="45720" rIns="91440" bIns="0" numCol="1" anchor="t" anchorCtr="0" compatLnSpc="1">
            <a:prstTxWarp prst="textNoShape">
              <a:avLst/>
            </a:prstTxWarp>
            <a:noAutofit/>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ctr">
              <a:spcBef>
                <a:spcPts val="600"/>
              </a:spcBef>
              <a:spcAft>
                <a:spcPts val="600"/>
              </a:spcAft>
            </a:pPr>
            <a:r>
              <a:rPr lang="en-US" sz="2400" dirty="0" smtClean="0">
                <a:solidFill>
                  <a:schemeClr val="tx1"/>
                </a:solidFill>
                <a:latin typeface="+mn-lt"/>
                <a:cs typeface="Times New Roman" pitchFamily="18" charset="0"/>
              </a:rPr>
              <a:t>Community </a:t>
            </a:r>
            <a:r>
              <a:rPr lang="en-US" sz="2400" dirty="0">
                <a:solidFill>
                  <a:schemeClr val="tx1"/>
                </a:solidFill>
                <a:latin typeface="+mn-lt"/>
                <a:cs typeface="Times New Roman" pitchFamily="18" charset="0"/>
              </a:rPr>
              <a:t>goodness metrics on </a:t>
            </a:r>
            <a:r>
              <a:rPr lang="en-US" sz="2400" dirty="0" err="1">
                <a:solidFill>
                  <a:schemeClr val="tx1"/>
                </a:solidFill>
                <a:latin typeface="+mn-lt"/>
                <a:cs typeface="Times New Roman" pitchFamily="18" charset="0"/>
              </a:rPr>
              <a:t>LiveJournal</a:t>
            </a:r>
            <a:r>
              <a:rPr lang="en-US" sz="2400" dirty="0">
                <a:solidFill>
                  <a:schemeClr val="tx1"/>
                </a:solidFill>
                <a:latin typeface="+mn-lt"/>
                <a:cs typeface="Times New Roman" pitchFamily="18" charset="0"/>
              </a:rPr>
              <a:t> graph</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000" y="1603659"/>
            <a:ext cx="3555825" cy="313111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8458" y="1603657"/>
            <a:ext cx="3695889" cy="313111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9092" y="1603656"/>
            <a:ext cx="1215396" cy="3131114"/>
          </a:xfrm>
          <a:prstGeom prst="rect">
            <a:avLst/>
          </a:prstGeom>
        </p:spPr>
      </p:pic>
      <p:sp>
        <p:nvSpPr>
          <p:cNvPr id="10" name="TextBox 9"/>
          <p:cNvSpPr txBox="1"/>
          <p:nvPr/>
        </p:nvSpPr>
        <p:spPr>
          <a:xfrm>
            <a:off x="3203848" y="5877272"/>
            <a:ext cx="5904148" cy="923330"/>
          </a:xfrm>
          <a:prstGeom prst="rect">
            <a:avLst/>
          </a:prstGeom>
          <a:noFill/>
        </p:spPr>
        <p:txBody>
          <a:bodyPr wrap="square" rtlCol="0">
            <a:spAutoFit/>
          </a:bodyPr>
          <a:lstStyle/>
          <a:p>
            <a:r>
              <a:rPr lang="en-US" dirty="0" err="1" smtClean="0">
                <a:solidFill>
                  <a:schemeClr val="bg1"/>
                </a:solidFill>
              </a:rPr>
              <a:t>Yubao</a:t>
            </a:r>
            <a:r>
              <a:rPr lang="en-US" dirty="0" smtClean="0">
                <a:solidFill>
                  <a:schemeClr val="bg1"/>
                </a:solidFill>
              </a:rPr>
              <a:t> </a:t>
            </a:r>
            <a:r>
              <a:rPr lang="en-US" dirty="0">
                <a:solidFill>
                  <a:schemeClr val="bg1"/>
                </a:solidFill>
              </a:rPr>
              <a:t>Wu, </a:t>
            </a:r>
            <a:r>
              <a:rPr lang="en-US" dirty="0" err="1" smtClean="0">
                <a:solidFill>
                  <a:schemeClr val="bg1"/>
                </a:solidFill>
              </a:rPr>
              <a:t>Ruoming</a:t>
            </a:r>
            <a:r>
              <a:rPr lang="en-US" dirty="0" smtClean="0">
                <a:solidFill>
                  <a:schemeClr val="bg1"/>
                </a:solidFill>
              </a:rPr>
              <a:t> </a:t>
            </a:r>
            <a:r>
              <a:rPr lang="en-US" dirty="0" err="1">
                <a:solidFill>
                  <a:schemeClr val="bg1"/>
                </a:solidFill>
              </a:rPr>
              <a:t>Jin</a:t>
            </a:r>
            <a:r>
              <a:rPr lang="en-US" dirty="0">
                <a:solidFill>
                  <a:schemeClr val="bg1"/>
                </a:solidFill>
              </a:rPr>
              <a:t>, </a:t>
            </a:r>
            <a:r>
              <a:rPr lang="en-US" dirty="0" smtClean="0">
                <a:solidFill>
                  <a:schemeClr val="bg1"/>
                </a:solidFill>
              </a:rPr>
              <a:t>Jing </a:t>
            </a:r>
            <a:r>
              <a:rPr lang="en-US" dirty="0">
                <a:solidFill>
                  <a:schemeClr val="bg1"/>
                </a:solidFill>
              </a:rPr>
              <a:t>Li, and </a:t>
            </a:r>
            <a:r>
              <a:rPr lang="en-US" dirty="0" smtClean="0">
                <a:solidFill>
                  <a:schemeClr val="bg1"/>
                </a:solidFill>
              </a:rPr>
              <a:t>Xiang </a:t>
            </a:r>
            <a:r>
              <a:rPr lang="en-US" dirty="0">
                <a:solidFill>
                  <a:schemeClr val="bg1"/>
                </a:solidFill>
              </a:rPr>
              <a:t>Zhang. </a:t>
            </a:r>
            <a:r>
              <a:rPr lang="en-US" dirty="0" smtClean="0">
                <a:solidFill>
                  <a:schemeClr val="bg1"/>
                </a:solidFill>
              </a:rPr>
              <a:t>Robust </a:t>
            </a:r>
            <a:r>
              <a:rPr lang="en-US" dirty="0">
                <a:solidFill>
                  <a:schemeClr val="bg1"/>
                </a:solidFill>
              </a:rPr>
              <a:t>l</a:t>
            </a:r>
            <a:r>
              <a:rPr lang="en-US" dirty="0" smtClean="0">
                <a:solidFill>
                  <a:schemeClr val="bg1"/>
                </a:solidFill>
              </a:rPr>
              <a:t>ocal </a:t>
            </a:r>
            <a:r>
              <a:rPr lang="en-US" dirty="0">
                <a:solidFill>
                  <a:schemeClr val="bg1"/>
                </a:solidFill>
              </a:rPr>
              <a:t>c</a:t>
            </a:r>
            <a:r>
              <a:rPr lang="en-US" dirty="0" smtClean="0">
                <a:solidFill>
                  <a:schemeClr val="bg1"/>
                </a:solidFill>
              </a:rPr>
              <a:t>ommunity </a:t>
            </a:r>
            <a:r>
              <a:rPr lang="en-US" dirty="0">
                <a:solidFill>
                  <a:schemeClr val="bg1"/>
                </a:solidFill>
              </a:rPr>
              <a:t>d</a:t>
            </a:r>
            <a:r>
              <a:rPr lang="en-US" dirty="0" smtClean="0">
                <a:solidFill>
                  <a:schemeClr val="bg1"/>
                </a:solidFill>
              </a:rPr>
              <a:t>etection</a:t>
            </a:r>
            <a:r>
              <a:rPr lang="en-US" dirty="0">
                <a:solidFill>
                  <a:schemeClr val="bg1"/>
                </a:solidFill>
              </a:rPr>
              <a:t>: </a:t>
            </a:r>
            <a:r>
              <a:rPr lang="en-US" dirty="0" smtClean="0">
                <a:solidFill>
                  <a:schemeClr val="bg1"/>
                </a:solidFill>
              </a:rPr>
              <a:t>on </a:t>
            </a:r>
            <a:r>
              <a:rPr lang="en-US" dirty="0">
                <a:solidFill>
                  <a:schemeClr val="bg1"/>
                </a:solidFill>
              </a:rPr>
              <a:t>f</a:t>
            </a:r>
            <a:r>
              <a:rPr lang="en-US" dirty="0" smtClean="0">
                <a:solidFill>
                  <a:schemeClr val="bg1"/>
                </a:solidFill>
              </a:rPr>
              <a:t>ree </a:t>
            </a:r>
            <a:r>
              <a:rPr lang="en-US" dirty="0">
                <a:solidFill>
                  <a:schemeClr val="bg1"/>
                </a:solidFill>
              </a:rPr>
              <a:t>r</a:t>
            </a:r>
            <a:r>
              <a:rPr lang="en-US" dirty="0" smtClean="0">
                <a:solidFill>
                  <a:schemeClr val="bg1"/>
                </a:solidFill>
              </a:rPr>
              <a:t>ider </a:t>
            </a:r>
            <a:r>
              <a:rPr lang="en-US" dirty="0">
                <a:solidFill>
                  <a:schemeClr val="bg1"/>
                </a:solidFill>
              </a:rPr>
              <a:t>e</a:t>
            </a:r>
            <a:r>
              <a:rPr lang="en-US" dirty="0" smtClean="0">
                <a:solidFill>
                  <a:schemeClr val="bg1"/>
                </a:solidFill>
              </a:rPr>
              <a:t>ffect </a:t>
            </a:r>
            <a:r>
              <a:rPr lang="en-US" dirty="0">
                <a:solidFill>
                  <a:schemeClr val="bg1"/>
                </a:solidFill>
              </a:rPr>
              <a:t>and </a:t>
            </a:r>
            <a:r>
              <a:rPr lang="en-US" dirty="0" smtClean="0">
                <a:solidFill>
                  <a:schemeClr val="bg1"/>
                </a:solidFill>
              </a:rPr>
              <a:t>its </a:t>
            </a:r>
            <a:r>
              <a:rPr lang="en-US" dirty="0">
                <a:solidFill>
                  <a:schemeClr val="bg1"/>
                </a:solidFill>
              </a:rPr>
              <a:t>e</a:t>
            </a:r>
            <a:r>
              <a:rPr lang="en-US" dirty="0" smtClean="0">
                <a:solidFill>
                  <a:schemeClr val="bg1"/>
                </a:solidFill>
              </a:rPr>
              <a:t>limination</a:t>
            </a:r>
            <a:r>
              <a:rPr lang="en-US" dirty="0">
                <a:solidFill>
                  <a:schemeClr val="bg1"/>
                </a:solidFill>
              </a:rPr>
              <a:t>.</a:t>
            </a:r>
            <a:r>
              <a:rPr lang="en-US" dirty="0" smtClean="0">
                <a:solidFill>
                  <a:schemeClr val="bg1"/>
                </a:solidFill>
              </a:rPr>
              <a:t> PVLDB, </a:t>
            </a:r>
            <a:r>
              <a:rPr lang="en-US" dirty="0">
                <a:solidFill>
                  <a:schemeClr val="bg1"/>
                </a:solidFill>
              </a:rPr>
              <a:t>8(7):798-809, 2015</a:t>
            </a:r>
            <a:r>
              <a:rPr lang="en-US" dirty="0" smtClean="0">
                <a:solidFill>
                  <a:schemeClr val="bg1"/>
                </a:solidFill>
              </a:rPr>
              <a:t>.</a:t>
            </a:r>
            <a:endParaRPr lang="en-US" dirty="0">
              <a:solidFill>
                <a:schemeClr val="bg1"/>
              </a:solidFill>
              <a:cs typeface="Times New Roman" pitchFamily="18" charset="0"/>
            </a:endParaRPr>
          </a:p>
        </p:txBody>
      </p:sp>
    </p:spTree>
    <p:extLst>
      <p:ext uri="{BB962C8B-B14F-4D97-AF65-F5344CB8AC3E}">
        <p14:creationId xmlns:p14="http://schemas.microsoft.com/office/powerpoint/2010/main" val="14873544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59532" y="584684"/>
            <a:ext cx="7752944" cy="652885"/>
          </a:xfrm>
        </p:spPr>
        <p:txBody>
          <a:bodyPr>
            <a:normAutofit/>
          </a:bodyPr>
          <a:lstStyle/>
          <a:p>
            <a:r>
              <a:rPr lang="en-US" sz="3600" dirty="0" smtClean="0">
                <a:solidFill>
                  <a:schemeClr val="tx1"/>
                </a:solidFill>
                <a:latin typeface="+mj-lt"/>
                <a:cs typeface="Times New Roman" pitchFamily="18" charset="0"/>
              </a:rPr>
              <a:t>Effectiveness Evaluation</a:t>
            </a:r>
            <a:r>
              <a:rPr lang="en-US" altLang="zh-CN" sz="3600" dirty="0" smtClean="0">
                <a:solidFill>
                  <a:schemeClr val="tx1"/>
                </a:solidFill>
                <a:latin typeface="+mj-lt"/>
                <a:cs typeface="Times New Roman" pitchFamily="18" charset="0"/>
              </a:rPr>
              <a:t>——Consistency</a:t>
            </a:r>
            <a:endParaRPr lang="en-US" sz="3600" dirty="0">
              <a:solidFill>
                <a:schemeClr val="tx1"/>
              </a:solidFill>
              <a:latin typeface="+mj-lt"/>
              <a:cs typeface="Times New Roman" pitchFamily="18" charset="0"/>
            </a:endParaRPr>
          </a:p>
        </p:txBody>
      </p:sp>
      <p:graphicFrame>
        <p:nvGraphicFramePr>
          <p:cNvPr id="3" name="Table 2"/>
          <p:cNvGraphicFramePr>
            <a:graphicFrameLocks noGrp="1"/>
          </p:cNvGraphicFramePr>
          <p:nvPr>
            <p:extLst/>
          </p:nvPr>
        </p:nvGraphicFramePr>
        <p:xfrm>
          <a:off x="539551" y="1664804"/>
          <a:ext cx="8100901" cy="3564400"/>
        </p:xfrm>
        <a:graphic>
          <a:graphicData uri="http://schemas.openxmlformats.org/drawingml/2006/table">
            <a:tbl>
              <a:tblPr firstRow="1" bandRow="1">
                <a:tableStyleId>{5C22544A-7EE6-4342-B048-85BDC9FD1C3A}</a:tableStyleId>
              </a:tblPr>
              <a:tblGrid>
                <a:gridCol w="1422532"/>
                <a:gridCol w="742041"/>
                <a:gridCol w="742041"/>
                <a:gridCol w="742041"/>
                <a:gridCol w="742041"/>
                <a:gridCol w="742041"/>
                <a:gridCol w="742041"/>
                <a:gridCol w="742041"/>
                <a:gridCol w="742041"/>
                <a:gridCol w="742041"/>
              </a:tblGrid>
              <a:tr h="445550">
                <a:tc>
                  <a:txBody>
                    <a:bodyPr/>
                    <a:lstStyle/>
                    <a:p>
                      <a:pPr algn="ctr" fontAlgn="b"/>
                      <a:r>
                        <a:rPr lang="en-US" sz="2000" b="1" i="0" u="none" strike="noStrike" dirty="0" smtClean="0">
                          <a:solidFill>
                            <a:srgbClr val="E9EDF4"/>
                          </a:solidFill>
                          <a:effectLst/>
                          <a:latin typeface="Calibri"/>
                        </a:rPr>
                        <a:t>Consistency</a:t>
                      </a:r>
                      <a:endParaRPr lang="en-US" sz="2000" b="1" i="0" u="none" strike="noStrike" dirty="0">
                        <a:solidFill>
                          <a:srgbClr val="E9EDF4"/>
                        </a:solidFill>
                        <a:effectLst/>
                        <a:latin typeface="Calibri"/>
                      </a:endParaRPr>
                    </a:p>
                  </a:txBody>
                  <a:tcPr marL="9525" marR="9525" marT="9525" marB="0" anchor="ctr">
                    <a:lnR w="28575" cap="flat" cmpd="sng" algn="ctr">
                      <a:solidFill>
                        <a:schemeClr val="bg1"/>
                      </a:solidFill>
                      <a:prstDash val="solid"/>
                      <a:round/>
                      <a:headEnd type="none" w="med" len="med"/>
                      <a:tailEnd type="none" w="med" len="med"/>
                    </a:lnR>
                  </a:tcPr>
                </a:tc>
                <a:tc>
                  <a:txBody>
                    <a:bodyPr/>
                    <a:lstStyle/>
                    <a:p>
                      <a:pPr algn="ctr" fontAlgn="b"/>
                      <a:r>
                        <a:rPr lang="en-US" sz="2000" b="1" i="0" u="none" strike="noStrike" dirty="0">
                          <a:solidFill>
                            <a:srgbClr val="E9EDF4"/>
                          </a:solidFill>
                          <a:effectLst/>
                          <a:latin typeface="Calibri"/>
                        </a:rPr>
                        <a:t>QDC</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fontAlgn="b"/>
                      <a:r>
                        <a:rPr lang="en-US" sz="2000" b="1" i="0" u="none" strike="noStrike" dirty="0">
                          <a:solidFill>
                            <a:srgbClr val="E9EDF4"/>
                          </a:solidFill>
                          <a:effectLst/>
                          <a:latin typeface="Calibri"/>
                        </a:rPr>
                        <a:t>DS</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fontAlgn="b"/>
                      <a:r>
                        <a:rPr lang="en-US" sz="2000" b="1" i="0" u="none" strike="noStrike" dirty="0">
                          <a:solidFill>
                            <a:srgbClr val="E9EDF4"/>
                          </a:solidFill>
                          <a:effectLst/>
                          <a:latin typeface="Calibri"/>
                        </a:rPr>
                        <a:t>OQC</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fontAlgn="b"/>
                      <a:r>
                        <a:rPr lang="en-US" sz="2000" b="1" i="0" u="none" strike="noStrike" dirty="0">
                          <a:solidFill>
                            <a:srgbClr val="E9EDF4"/>
                          </a:solidFill>
                          <a:effectLst/>
                          <a:latin typeface="Calibri"/>
                        </a:rPr>
                        <a:t>MDG</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fontAlgn="b"/>
                      <a:r>
                        <a:rPr lang="en-US" sz="2000" b="1" i="0" u="none" strike="noStrike" dirty="0">
                          <a:solidFill>
                            <a:srgbClr val="E9EDF4"/>
                          </a:solidFill>
                          <a:effectLst/>
                          <a:latin typeface="Calibri"/>
                        </a:rPr>
                        <a:t>PRN</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fontAlgn="b"/>
                      <a:r>
                        <a:rPr lang="en-US" sz="2000" b="1" i="0" u="none" strike="noStrike" dirty="0">
                          <a:solidFill>
                            <a:srgbClr val="E9EDF4"/>
                          </a:solidFill>
                          <a:effectLst/>
                          <a:latin typeface="Calibri"/>
                        </a:rPr>
                        <a:t>LS</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fontAlgn="b"/>
                      <a:r>
                        <a:rPr lang="en-US" sz="2000" b="1" i="0" u="none" strike="noStrike" dirty="0">
                          <a:solidFill>
                            <a:srgbClr val="E9EDF4"/>
                          </a:solidFill>
                          <a:effectLst/>
                          <a:latin typeface="Calibri"/>
                        </a:rPr>
                        <a:t>EMC</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fontAlgn="b"/>
                      <a:r>
                        <a:rPr lang="en-US" sz="2000" b="1" i="0" u="none" strike="noStrike" dirty="0" smtClean="0">
                          <a:solidFill>
                            <a:srgbClr val="E9EDF4"/>
                          </a:solidFill>
                          <a:effectLst/>
                          <a:latin typeface="Calibri"/>
                        </a:rPr>
                        <a:t>SM</a:t>
                      </a:r>
                      <a:endParaRPr lang="en-US" sz="2000" b="1" i="0" u="none" strike="noStrike" dirty="0">
                        <a:solidFill>
                          <a:srgbClr val="E9EDF4"/>
                        </a:solidFill>
                        <a:effectLst/>
                        <a:latin typeface="Calibri"/>
                      </a:endParaRP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fontAlgn="b"/>
                      <a:r>
                        <a:rPr lang="en-US" sz="2000" b="1" i="0" u="none" strike="noStrike" dirty="0">
                          <a:solidFill>
                            <a:srgbClr val="E9EDF4"/>
                          </a:solidFill>
                          <a:effectLst/>
                          <a:latin typeface="Calibri"/>
                        </a:rPr>
                        <a:t>LM</a:t>
                      </a:r>
                    </a:p>
                  </a:txBody>
                  <a:tcPr marL="9525" marR="9525" marT="9525" marB="0" anchor="ctr">
                    <a:lnL w="28575" cap="flat" cmpd="sng" algn="ctr">
                      <a:solidFill>
                        <a:schemeClr val="bg1"/>
                      </a:solidFill>
                      <a:prstDash val="solid"/>
                      <a:round/>
                      <a:headEnd type="none" w="med" len="med"/>
                      <a:tailEnd type="none" w="med" len="med"/>
                    </a:lnL>
                  </a:tcPr>
                </a:tc>
              </a:tr>
              <a:tr h="445550">
                <a:tc>
                  <a:txBody>
                    <a:bodyPr/>
                    <a:lstStyle/>
                    <a:p>
                      <a:pPr algn="ctr" fontAlgn="b"/>
                      <a:r>
                        <a:rPr lang="en-US" sz="2000" b="0" i="0" u="none" strike="noStrike" dirty="0" smtClean="0">
                          <a:solidFill>
                            <a:srgbClr val="000000"/>
                          </a:solidFill>
                          <a:effectLst/>
                          <a:latin typeface="+mn-lt"/>
                        </a:rPr>
                        <a:t>Amazon</a:t>
                      </a:r>
                      <a:endParaRPr lang="en-US" sz="2000" b="0" i="0" u="none" strike="noStrike" dirty="0">
                        <a:solidFill>
                          <a:srgbClr val="000000"/>
                        </a:solidFill>
                        <a:effectLst/>
                        <a:latin typeface="Calibri"/>
                      </a:endParaRPr>
                    </a:p>
                  </a:txBody>
                  <a:tcPr marL="9525" marR="9525" marT="9525" marB="0"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Calibri"/>
                        </a:rPr>
                        <a:t>0.94</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0.77</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0.76</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0.58</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0.79</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0.69</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0.74</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0.67</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0.61</a:t>
                      </a:r>
                    </a:p>
                  </a:txBody>
                  <a:tcPr marL="9525" marR="9525" marT="9525" marB="0"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tcPr>
                </a:tc>
              </a:tr>
              <a:tr h="445550">
                <a:tc>
                  <a:txBody>
                    <a:bodyPr/>
                    <a:lstStyle/>
                    <a:p>
                      <a:pPr algn="ctr" fontAlgn="b"/>
                      <a:r>
                        <a:rPr lang="en-US" sz="2000" b="0" i="0" u="none" strike="noStrike" dirty="0" smtClean="0">
                          <a:solidFill>
                            <a:srgbClr val="000000"/>
                          </a:solidFill>
                          <a:effectLst/>
                          <a:latin typeface="+mn-lt"/>
                        </a:rPr>
                        <a:t>DBLP</a:t>
                      </a:r>
                      <a:endParaRPr lang="en-US" sz="2000" b="0" i="0" u="none" strike="noStrike" dirty="0">
                        <a:solidFill>
                          <a:srgbClr val="000000"/>
                        </a:solidFill>
                        <a:effectLst/>
                        <a:latin typeface="Calibri"/>
                      </a:endParaRPr>
                    </a:p>
                  </a:txBody>
                  <a:tcPr marL="9525" marR="9525" marT="9525" marB="0"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Calibri"/>
                        </a:rPr>
                        <a:t>0.88</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0.62</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0.64</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0.37</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0.65</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0.53</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0.56</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0.43</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0.56</a:t>
                      </a:r>
                    </a:p>
                  </a:txBody>
                  <a:tcPr marL="9525" marR="9525" marT="9525" marB="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445550">
                <a:tc>
                  <a:txBody>
                    <a:bodyPr/>
                    <a:lstStyle/>
                    <a:p>
                      <a:pPr algn="ctr" fontAlgn="b"/>
                      <a:r>
                        <a:rPr lang="en-US" sz="2000" b="0" i="0" u="none" strike="noStrike" dirty="0" err="1" smtClean="0">
                          <a:solidFill>
                            <a:srgbClr val="000000"/>
                          </a:solidFill>
                          <a:effectLst/>
                          <a:latin typeface="+mn-lt"/>
                        </a:rPr>
                        <a:t>Youtube</a:t>
                      </a:r>
                      <a:endParaRPr lang="en-US" sz="2000" b="0" i="0" u="none" strike="noStrike" dirty="0">
                        <a:solidFill>
                          <a:srgbClr val="000000"/>
                        </a:solidFill>
                        <a:effectLst/>
                        <a:latin typeface="Calibri"/>
                      </a:endParaRPr>
                    </a:p>
                  </a:txBody>
                  <a:tcPr marL="9525" marR="9525" marT="9525" marB="0"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Calibri"/>
                        </a:rPr>
                        <a:t>0.85</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0.61</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0.54</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0.46</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0.71</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0.41</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0.57</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0.37</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0.36</a:t>
                      </a:r>
                    </a:p>
                  </a:txBody>
                  <a:tcPr marL="9525" marR="9525" marT="9525" marB="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445550">
                <a:tc>
                  <a:txBody>
                    <a:bodyPr/>
                    <a:lstStyle/>
                    <a:p>
                      <a:pPr algn="ctr" fontAlgn="b"/>
                      <a:r>
                        <a:rPr lang="en-US" sz="2000" b="0" i="0" u="none" strike="noStrike" dirty="0" smtClean="0">
                          <a:solidFill>
                            <a:srgbClr val="000000"/>
                          </a:solidFill>
                          <a:effectLst/>
                          <a:latin typeface="+mn-lt"/>
                        </a:rPr>
                        <a:t>Orkut</a:t>
                      </a:r>
                      <a:endParaRPr lang="en-US" sz="2000" b="0" i="0" u="none" strike="noStrike" dirty="0">
                        <a:solidFill>
                          <a:srgbClr val="000000"/>
                        </a:solidFill>
                        <a:effectLst/>
                        <a:latin typeface="Calibri"/>
                      </a:endParaRPr>
                    </a:p>
                  </a:txBody>
                  <a:tcPr marL="9525" marR="9525" marT="9525" marB="0"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Calibri"/>
                        </a:rPr>
                        <a:t>0.83</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0.56</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0.52</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0.32</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0.68</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0.43</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0.51</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0.54</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0.47</a:t>
                      </a:r>
                    </a:p>
                  </a:txBody>
                  <a:tcPr marL="9525" marR="9525" marT="9525" marB="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445550">
                <a:tc>
                  <a:txBody>
                    <a:bodyPr/>
                    <a:lstStyle/>
                    <a:p>
                      <a:pPr algn="ctr" fontAlgn="b"/>
                      <a:r>
                        <a:rPr lang="en-US" sz="2000" b="0" i="0" u="none" strike="noStrike" dirty="0" err="1" smtClean="0">
                          <a:solidFill>
                            <a:srgbClr val="000000"/>
                          </a:solidFill>
                          <a:effectLst/>
                          <a:latin typeface="+mn-lt"/>
                        </a:rPr>
                        <a:t>LiveJournal</a:t>
                      </a:r>
                      <a:endParaRPr lang="en-US" sz="2000" b="0" i="0" u="none" strike="noStrike" dirty="0">
                        <a:solidFill>
                          <a:srgbClr val="000000"/>
                        </a:solidFill>
                        <a:effectLst/>
                        <a:latin typeface="+mn-lt"/>
                      </a:endParaRPr>
                    </a:p>
                  </a:txBody>
                  <a:tcPr marL="9525" marR="9525" marT="9525" marB="0"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Calibri"/>
                        </a:rPr>
                        <a:t>0.93</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0.74</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0.67</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0.43</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0.84</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0.64</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0.73</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0.58</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0.52</a:t>
                      </a:r>
                    </a:p>
                  </a:txBody>
                  <a:tcPr marL="9525" marR="9525" marT="9525" marB="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445550">
                <a:tc>
                  <a:txBody>
                    <a:bodyPr/>
                    <a:lstStyle/>
                    <a:p>
                      <a:pPr algn="ctr" fontAlgn="b"/>
                      <a:r>
                        <a:rPr lang="en-US" sz="2000" b="0" i="0" u="none" strike="noStrike" dirty="0" smtClean="0">
                          <a:solidFill>
                            <a:srgbClr val="000000"/>
                          </a:solidFill>
                          <a:effectLst/>
                          <a:latin typeface="+mn-lt"/>
                        </a:rPr>
                        <a:t>Friendster</a:t>
                      </a:r>
                      <a:endParaRPr lang="en-US" sz="2000" b="0" i="0" u="none" strike="noStrike" dirty="0">
                        <a:solidFill>
                          <a:srgbClr val="000000"/>
                        </a:solidFill>
                        <a:effectLst/>
                        <a:latin typeface="Calibri"/>
                      </a:endParaRPr>
                    </a:p>
                  </a:txBody>
                  <a:tcPr marL="9525" marR="9525" marT="9525" marB="0"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Calibri"/>
                        </a:rPr>
                        <a:t>0.78</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a:t>
                      </a:r>
                      <a:endParaRPr lang="en-US" sz="2000" b="0" i="0" u="none" strike="noStrike" dirty="0">
                        <a:solidFill>
                          <a:srgbClr val="000000"/>
                        </a:solidFill>
                        <a:effectLst/>
                        <a:latin typeface="Calibri"/>
                      </a:endParaRP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0.56</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0.45</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0.65</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0.49</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a:t>
                      </a:r>
                      <a:endParaRPr lang="en-US" sz="2000" b="0" i="0" u="none" strike="noStrike" dirty="0">
                        <a:solidFill>
                          <a:srgbClr val="000000"/>
                        </a:solidFill>
                        <a:effectLst/>
                        <a:latin typeface="Calibri"/>
                      </a:endParaRP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0.32</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0.39</a:t>
                      </a:r>
                    </a:p>
                  </a:txBody>
                  <a:tcPr marL="9525" marR="9525" marT="9525" marB="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r>
              <a:tr h="445550">
                <a:tc>
                  <a:txBody>
                    <a:bodyPr/>
                    <a:lstStyle/>
                    <a:p>
                      <a:pPr algn="ctr" fontAlgn="b"/>
                      <a:r>
                        <a:rPr lang="en-US" sz="2000" b="0" i="0" u="none" strike="noStrike" dirty="0" smtClean="0">
                          <a:solidFill>
                            <a:srgbClr val="000000"/>
                          </a:solidFill>
                          <a:effectLst/>
                          <a:latin typeface="Calibri"/>
                        </a:rPr>
                        <a:t>Average</a:t>
                      </a:r>
                      <a:endParaRPr lang="en-US" sz="2000" b="0" i="0" u="none" strike="noStrike" dirty="0">
                        <a:solidFill>
                          <a:srgbClr val="000000"/>
                        </a:solidFill>
                        <a:effectLst/>
                        <a:latin typeface="Calibri"/>
                      </a:endParaRPr>
                    </a:p>
                  </a:txBody>
                  <a:tcPr marL="9525" marR="9525" marT="9525" marB="0" anchor="ct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fontAlgn="b"/>
                      <a:r>
                        <a:rPr lang="en-US" sz="2000" b="1" i="0" u="none" strike="noStrike" dirty="0">
                          <a:solidFill>
                            <a:srgbClr val="000000"/>
                          </a:solidFill>
                          <a:effectLst/>
                          <a:latin typeface="Calibri"/>
                        </a:rPr>
                        <a:t>0.87</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fontAlgn="b"/>
                      <a:r>
                        <a:rPr lang="en-US" sz="2000" b="0" i="0" u="none" strike="noStrike" dirty="0">
                          <a:solidFill>
                            <a:srgbClr val="000000"/>
                          </a:solidFill>
                          <a:effectLst/>
                          <a:latin typeface="Calibri"/>
                        </a:rPr>
                        <a:t>0.64</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fontAlgn="b"/>
                      <a:r>
                        <a:rPr lang="en-US" sz="2000" b="0" i="0" u="none" strike="noStrike" dirty="0">
                          <a:solidFill>
                            <a:srgbClr val="000000"/>
                          </a:solidFill>
                          <a:effectLst/>
                          <a:latin typeface="Calibri"/>
                        </a:rPr>
                        <a:t>0.62</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fontAlgn="b"/>
                      <a:r>
                        <a:rPr lang="en-US" sz="2000" b="0" i="0" u="none" strike="noStrike" dirty="0">
                          <a:solidFill>
                            <a:srgbClr val="000000"/>
                          </a:solidFill>
                          <a:effectLst/>
                          <a:latin typeface="Calibri"/>
                        </a:rPr>
                        <a:t>0.44</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fontAlgn="b"/>
                      <a:r>
                        <a:rPr lang="en-US" sz="2000" b="0" i="0" u="none" strike="noStrike" dirty="0">
                          <a:solidFill>
                            <a:srgbClr val="000000"/>
                          </a:solidFill>
                          <a:effectLst/>
                          <a:latin typeface="Calibri"/>
                        </a:rPr>
                        <a:t>0.72</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fontAlgn="b"/>
                      <a:r>
                        <a:rPr lang="en-US" sz="2000" b="0" i="0" u="none" strike="noStrike" dirty="0">
                          <a:solidFill>
                            <a:srgbClr val="000000"/>
                          </a:solidFill>
                          <a:effectLst/>
                          <a:latin typeface="Calibri"/>
                        </a:rPr>
                        <a:t>0.53</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fontAlgn="b"/>
                      <a:r>
                        <a:rPr lang="en-US" sz="2000" b="0" i="0" u="none" strike="noStrike" dirty="0">
                          <a:solidFill>
                            <a:srgbClr val="000000"/>
                          </a:solidFill>
                          <a:effectLst/>
                          <a:latin typeface="Calibri"/>
                        </a:rPr>
                        <a:t>0.61</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fontAlgn="b"/>
                      <a:r>
                        <a:rPr lang="en-US" sz="2000" b="0" i="0" u="none" strike="noStrike" dirty="0">
                          <a:solidFill>
                            <a:srgbClr val="000000"/>
                          </a:solidFill>
                          <a:effectLst/>
                          <a:latin typeface="Calibri"/>
                        </a:rPr>
                        <a:t>0.49</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fontAlgn="b"/>
                      <a:r>
                        <a:rPr lang="en-US" sz="2000" b="0" i="0" u="none" strike="noStrike" dirty="0">
                          <a:solidFill>
                            <a:srgbClr val="000000"/>
                          </a:solidFill>
                          <a:effectLst/>
                          <a:latin typeface="Calibri"/>
                        </a:rPr>
                        <a:t>0.49</a:t>
                      </a:r>
                    </a:p>
                  </a:txBody>
                  <a:tcPr marL="9525" marR="9525" marT="9525" marB="0" anchor="ct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r>
            </a:tbl>
          </a:graphicData>
        </a:graphic>
      </p:graphicFrame>
      <p:sp>
        <p:nvSpPr>
          <p:cNvPr id="6" name="TextBox 5"/>
          <p:cNvSpPr txBox="1"/>
          <p:nvPr/>
        </p:nvSpPr>
        <p:spPr>
          <a:xfrm>
            <a:off x="3203848" y="5877272"/>
            <a:ext cx="5904148" cy="923330"/>
          </a:xfrm>
          <a:prstGeom prst="rect">
            <a:avLst/>
          </a:prstGeom>
          <a:noFill/>
        </p:spPr>
        <p:txBody>
          <a:bodyPr wrap="square" rtlCol="0">
            <a:spAutoFit/>
          </a:bodyPr>
          <a:lstStyle/>
          <a:p>
            <a:r>
              <a:rPr lang="en-US" dirty="0" err="1" smtClean="0">
                <a:solidFill>
                  <a:schemeClr val="bg1"/>
                </a:solidFill>
              </a:rPr>
              <a:t>Yubao</a:t>
            </a:r>
            <a:r>
              <a:rPr lang="en-US" dirty="0" smtClean="0">
                <a:solidFill>
                  <a:schemeClr val="bg1"/>
                </a:solidFill>
              </a:rPr>
              <a:t> </a:t>
            </a:r>
            <a:r>
              <a:rPr lang="en-US" dirty="0">
                <a:solidFill>
                  <a:schemeClr val="bg1"/>
                </a:solidFill>
              </a:rPr>
              <a:t>Wu, </a:t>
            </a:r>
            <a:r>
              <a:rPr lang="en-US" dirty="0" err="1" smtClean="0">
                <a:solidFill>
                  <a:schemeClr val="bg1"/>
                </a:solidFill>
              </a:rPr>
              <a:t>Ruoming</a:t>
            </a:r>
            <a:r>
              <a:rPr lang="en-US" dirty="0" smtClean="0">
                <a:solidFill>
                  <a:schemeClr val="bg1"/>
                </a:solidFill>
              </a:rPr>
              <a:t> </a:t>
            </a:r>
            <a:r>
              <a:rPr lang="en-US" dirty="0" err="1">
                <a:solidFill>
                  <a:schemeClr val="bg1"/>
                </a:solidFill>
              </a:rPr>
              <a:t>Jin</a:t>
            </a:r>
            <a:r>
              <a:rPr lang="en-US" dirty="0">
                <a:solidFill>
                  <a:schemeClr val="bg1"/>
                </a:solidFill>
              </a:rPr>
              <a:t>, </a:t>
            </a:r>
            <a:r>
              <a:rPr lang="en-US" dirty="0" smtClean="0">
                <a:solidFill>
                  <a:schemeClr val="bg1"/>
                </a:solidFill>
              </a:rPr>
              <a:t>Jing </a:t>
            </a:r>
            <a:r>
              <a:rPr lang="en-US" dirty="0">
                <a:solidFill>
                  <a:schemeClr val="bg1"/>
                </a:solidFill>
              </a:rPr>
              <a:t>Li, and </a:t>
            </a:r>
            <a:r>
              <a:rPr lang="en-US" dirty="0" smtClean="0">
                <a:solidFill>
                  <a:schemeClr val="bg1"/>
                </a:solidFill>
              </a:rPr>
              <a:t>Xiang </a:t>
            </a:r>
            <a:r>
              <a:rPr lang="en-US" dirty="0">
                <a:solidFill>
                  <a:schemeClr val="bg1"/>
                </a:solidFill>
              </a:rPr>
              <a:t>Zhang. </a:t>
            </a:r>
            <a:r>
              <a:rPr lang="en-US" dirty="0" smtClean="0">
                <a:solidFill>
                  <a:schemeClr val="bg1"/>
                </a:solidFill>
              </a:rPr>
              <a:t>Robust </a:t>
            </a:r>
            <a:r>
              <a:rPr lang="en-US" dirty="0">
                <a:solidFill>
                  <a:schemeClr val="bg1"/>
                </a:solidFill>
              </a:rPr>
              <a:t>l</a:t>
            </a:r>
            <a:r>
              <a:rPr lang="en-US" dirty="0" smtClean="0">
                <a:solidFill>
                  <a:schemeClr val="bg1"/>
                </a:solidFill>
              </a:rPr>
              <a:t>ocal </a:t>
            </a:r>
            <a:r>
              <a:rPr lang="en-US" dirty="0">
                <a:solidFill>
                  <a:schemeClr val="bg1"/>
                </a:solidFill>
              </a:rPr>
              <a:t>c</a:t>
            </a:r>
            <a:r>
              <a:rPr lang="en-US" dirty="0" smtClean="0">
                <a:solidFill>
                  <a:schemeClr val="bg1"/>
                </a:solidFill>
              </a:rPr>
              <a:t>ommunity </a:t>
            </a:r>
            <a:r>
              <a:rPr lang="en-US" dirty="0">
                <a:solidFill>
                  <a:schemeClr val="bg1"/>
                </a:solidFill>
              </a:rPr>
              <a:t>d</a:t>
            </a:r>
            <a:r>
              <a:rPr lang="en-US" dirty="0" smtClean="0">
                <a:solidFill>
                  <a:schemeClr val="bg1"/>
                </a:solidFill>
              </a:rPr>
              <a:t>etection</a:t>
            </a:r>
            <a:r>
              <a:rPr lang="en-US" dirty="0">
                <a:solidFill>
                  <a:schemeClr val="bg1"/>
                </a:solidFill>
              </a:rPr>
              <a:t>: </a:t>
            </a:r>
            <a:r>
              <a:rPr lang="en-US" dirty="0" smtClean="0">
                <a:solidFill>
                  <a:schemeClr val="bg1"/>
                </a:solidFill>
              </a:rPr>
              <a:t>on </a:t>
            </a:r>
            <a:r>
              <a:rPr lang="en-US" dirty="0">
                <a:solidFill>
                  <a:schemeClr val="bg1"/>
                </a:solidFill>
              </a:rPr>
              <a:t>f</a:t>
            </a:r>
            <a:r>
              <a:rPr lang="en-US" dirty="0" smtClean="0">
                <a:solidFill>
                  <a:schemeClr val="bg1"/>
                </a:solidFill>
              </a:rPr>
              <a:t>ree </a:t>
            </a:r>
            <a:r>
              <a:rPr lang="en-US" dirty="0">
                <a:solidFill>
                  <a:schemeClr val="bg1"/>
                </a:solidFill>
              </a:rPr>
              <a:t>r</a:t>
            </a:r>
            <a:r>
              <a:rPr lang="en-US" dirty="0" smtClean="0">
                <a:solidFill>
                  <a:schemeClr val="bg1"/>
                </a:solidFill>
              </a:rPr>
              <a:t>ider </a:t>
            </a:r>
            <a:r>
              <a:rPr lang="en-US" dirty="0">
                <a:solidFill>
                  <a:schemeClr val="bg1"/>
                </a:solidFill>
              </a:rPr>
              <a:t>e</a:t>
            </a:r>
            <a:r>
              <a:rPr lang="en-US" dirty="0" smtClean="0">
                <a:solidFill>
                  <a:schemeClr val="bg1"/>
                </a:solidFill>
              </a:rPr>
              <a:t>ffect </a:t>
            </a:r>
            <a:r>
              <a:rPr lang="en-US" dirty="0">
                <a:solidFill>
                  <a:schemeClr val="bg1"/>
                </a:solidFill>
              </a:rPr>
              <a:t>and </a:t>
            </a:r>
            <a:r>
              <a:rPr lang="en-US" dirty="0" smtClean="0">
                <a:solidFill>
                  <a:schemeClr val="bg1"/>
                </a:solidFill>
              </a:rPr>
              <a:t>its </a:t>
            </a:r>
            <a:r>
              <a:rPr lang="en-US" dirty="0">
                <a:solidFill>
                  <a:schemeClr val="bg1"/>
                </a:solidFill>
              </a:rPr>
              <a:t>e</a:t>
            </a:r>
            <a:r>
              <a:rPr lang="en-US" dirty="0" smtClean="0">
                <a:solidFill>
                  <a:schemeClr val="bg1"/>
                </a:solidFill>
              </a:rPr>
              <a:t>limination</a:t>
            </a:r>
            <a:r>
              <a:rPr lang="en-US" dirty="0">
                <a:solidFill>
                  <a:schemeClr val="bg1"/>
                </a:solidFill>
              </a:rPr>
              <a:t>.</a:t>
            </a:r>
            <a:r>
              <a:rPr lang="en-US" dirty="0" smtClean="0">
                <a:solidFill>
                  <a:schemeClr val="bg1"/>
                </a:solidFill>
              </a:rPr>
              <a:t> PVLDB, </a:t>
            </a:r>
            <a:r>
              <a:rPr lang="en-US" dirty="0">
                <a:solidFill>
                  <a:schemeClr val="bg1"/>
                </a:solidFill>
              </a:rPr>
              <a:t>8(7):798-809, 2015</a:t>
            </a:r>
            <a:r>
              <a:rPr lang="en-US" dirty="0" smtClean="0">
                <a:solidFill>
                  <a:schemeClr val="bg1"/>
                </a:solidFill>
              </a:rPr>
              <a:t>.</a:t>
            </a:r>
            <a:endParaRPr lang="en-US" dirty="0">
              <a:solidFill>
                <a:schemeClr val="bg1"/>
              </a:solidFill>
              <a:cs typeface="Times New Roman" pitchFamily="18" charset="0"/>
            </a:endParaRPr>
          </a:p>
        </p:txBody>
      </p:sp>
    </p:spTree>
    <p:extLst>
      <p:ext uri="{BB962C8B-B14F-4D97-AF65-F5344CB8AC3E}">
        <p14:creationId xmlns:p14="http://schemas.microsoft.com/office/powerpoint/2010/main" val="12968269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3823239906"/>
                  </p:ext>
                </p:extLst>
              </p:nvPr>
            </p:nvGraphicFramePr>
            <p:xfrm>
              <a:off x="323528" y="1568388"/>
              <a:ext cx="8496944" cy="3120752"/>
            </p:xfrm>
            <a:graphic>
              <a:graphicData uri="http://schemas.openxmlformats.org/drawingml/2006/table">
                <a:tbl>
                  <a:tblPr firstRow="1" bandRow="1">
                    <a:tableStyleId>{5C22544A-7EE6-4342-B048-85BDC9FD1C3A}</a:tableStyleId>
                  </a:tblPr>
                  <a:tblGrid>
                    <a:gridCol w="2052228"/>
                    <a:gridCol w="3204356"/>
                    <a:gridCol w="3240360"/>
                  </a:tblGrid>
                  <a:tr h="780188">
                    <a:tc>
                      <a:txBody>
                        <a:bodyPr/>
                        <a:lstStyle/>
                        <a:p>
                          <a:pPr algn="ctr"/>
                          <a:r>
                            <a:rPr lang="en-US" sz="2000" dirty="0" smtClean="0"/>
                            <a:t>Tasks</a:t>
                          </a:r>
                          <a:endParaRPr lang="en-US" sz="2000" dirty="0"/>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smtClean="0"/>
                            <a:t>Limitations</a:t>
                          </a:r>
                          <a:r>
                            <a:rPr lang="en-US" sz="2000" baseline="0" dirty="0" smtClean="0"/>
                            <a:t> of existing works</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sz="2000" dirty="0" smtClean="0"/>
                            <a:t>Our contributions</a:t>
                          </a:r>
                          <a:endParaRPr lang="en-US" sz="2000" dirty="0"/>
                        </a:p>
                      </a:txBody>
                      <a:tcPr anchor="ctr">
                        <a:lnL w="38100" cap="flat" cmpd="sng" algn="ctr">
                          <a:solidFill>
                            <a:schemeClr val="bg1"/>
                          </a:solidFill>
                          <a:prstDash val="solid"/>
                          <a:round/>
                          <a:headEnd type="none" w="med" len="med"/>
                          <a:tailEnd type="none" w="med" len="med"/>
                        </a:lnL>
                      </a:tcPr>
                    </a:tc>
                  </a:tr>
                  <a:tr h="780188">
                    <a:tc>
                      <a:txBody>
                        <a:bodyPr/>
                        <a:lstStyle/>
                        <a:p>
                          <a:pPr algn="ctr"/>
                          <a:r>
                            <a:rPr lang="en-US" sz="2000" dirty="0" smtClean="0"/>
                            <a:t>Local community detection</a:t>
                          </a:r>
                          <a:endParaRPr lang="en-US" sz="2000" dirty="0"/>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000" dirty="0" smtClean="0"/>
                            <a:t>Free rider effect</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000" dirty="0" smtClean="0"/>
                            <a:t>Query biased densest subgraph</a:t>
                          </a:r>
                          <a:endParaRPr lang="en-US" sz="2000" dirty="0"/>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r>
                  <a:tr h="7801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Top-</a:t>
                          </a:r>
                          <a14:m>
                            <m:oMath xmlns:m="http://schemas.openxmlformats.org/officeDocument/2006/math">
                              <m:r>
                                <a:rPr lang="en-US" sz="2000" b="0" i="1" smtClean="0">
                                  <a:latin typeface="Cambria Math"/>
                                </a:rPr>
                                <m:t>𝑘</m:t>
                              </m:r>
                            </m:oMath>
                          </a14:m>
                          <a:r>
                            <a:rPr lang="en-US" sz="2000" dirty="0" smtClean="0"/>
                            <a:t> proximity query</a:t>
                          </a:r>
                          <a:endParaRPr lang="en-US" sz="2000" dirty="0"/>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000" dirty="0" smtClean="0"/>
                            <a:t>Global : expensive;</a:t>
                          </a:r>
                        </a:p>
                        <a:p>
                          <a:pPr algn="ctr"/>
                          <a:r>
                            <a:rPr lang="en-US" sz="2000" dirty="0" smtClean="0"/>
                            <a:t>Local : approximate; specific</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000" dirty="0" smtClean="0"/>
                            <a:t>Simple, unified and exact local search</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r>
                  <a:tr h="780188">
                    <a:tc>
                      <a:txBody>
                        <a:bodyPr/>
                        <a:lstStyle/>
                        <a:p>
                          <a:pPr algn="ctr"/>
                          <a:r>
                            <a:rPr lang="en-US" sz="2000" dirty="0" smtClean="0"/>
                            <a:t>Densest subgraph detection</a:t>
                          </a:r>
                          <a:endParaRPr lang="en-US" sz="2000" dirty="0"/>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000" dirty="0" smtClean="0"/>
                            <a:t>Single network;</a:t>
                          </a:r>
                          <a:r>
                            <a:rPr lang="en-US" sz="2000" baseline="0" dirty="0" smtClean="0"/>
                            <a:t> </a:t>
                          </a:r>
                        </a:p>
                        <a:p>
                          <a:pPr algn="ctr"/>
                          <a:r>
                            <a:rPr lang="en-US" sz="2000" baseline="0" dirty="0" smtClean="0"/>
                            <a:t>Co-dense;</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000" dirty="0" smtClean="0"/>
                            <a:t>Dual</a:t>
                          </a:r>
                          <a:r>
                            <a:rPr lang="en-US" sz="2000" baseline="0" dirty="0" smtClean="0"/>
                            <a:t> networks;</a:t>
                          </a:r>
                        </a:p>
                        <a:p>
                          <a:pPr algn="ctr"/>
                          <a:r>
                            <a:rPr lang="en-US" sz="2000" baseline="0" dirty="0" smtClean="0"/>
                            <a:t>Densest connected subgraph</a:t>
                          </a:r>
                          <a:endParaRPr lang="en-US" sz="2000" dirty="0"/>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3823239906"/>
                  </p:ext>
                </p:extLst>
              </p:nvPr>
            </p:nvGraphicFramePr>
            <p:xfrm>
              <a:off x="323528" y="1568388"/>
              <a:ext cx="8496944" cy="3120752"/>
            </p:xfrm>
            <a:graphic>
              <a:graphicData uri="http://schemas.openxmlformats.org/drawingml/2006/table">
                <a:tbl>
                  <a:tblPr firstRow="1" bandRow="1">
                    <a:tableStyleId>{5C22544A-7EE6-4342-B048-85BDC9FD1C3A}</a:tableStyleId>
                  </a:tblPr>
                  <a:tblGrid>
                    <a:gridCol w="2052228"/>
                    <a:gridCol w="3204356"/>
                    <a:gridCol w="3240360"/>
                  </a:tblGrid>
                  <a:tr h="780188">
                    <a:tc>
                      <a:txBody>
                        <a:bodyPr/>
                        <a:lstStyle/>
                        <a:p>
                          <a:pPr algn="ctr"/>
                          <a:r>
                            <a:rPr lang="en-US" sz="2000" dirty="0" smtClean="0"/>
                            <a:t>Tasks</a:t>
                          </a:r>
                          <a:endParaRPr lang="en-US" sz="2000" dirty="0"/>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smtClean="0"/>
                            <a:t>Limitations</a:t>
                          </a:r>
                          <a:r>
                            <a:rPr lang="en-US" sz="2000" baseline="0" dirty="0" smtClean="0"/>
                            <a:t> of existing works</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sz="2000" dirty="0" smtClean="0"/>
                            <a:t>Our contributions</a:t>
                          </a:r>
                          <a:endParaRPr lang="en-US" sz="2000" dirty="0"/>
                        </a:p>
                      </a:txBody>
                      <a:tcPr anchor="ctr">
                        <a:lnL w="38100" cap="flat" cmpd="sng" algn="ctr">
                          <a:solidFill>
                            <a:schemeClr val="bg1"/>
                          </a:solidFill>
                          <a:prstDash val="solid"/>
                          <a:round/>
                          <a:headEnd type="none" w="med" len="med"/>
                          <a:tailEnd type="none" w="med" len="med"/>
                        </a:lnL>
                      </a:tcPr>
                    </a:tc>
                  </a:tr>
                  <a:tr h="780188">
                    <a:tc>
                      <a:txBody>
                        <a:bodyPr/>
                        <a:lstStyle/>
                        <a:p>
                          <a:pPr algn="ctr"/>
                          <a:r>
                            <a:rPr lang="en-US" sz="2000" dirty="0" smtClean="0"/>
                            <a:t>Local community detection</a:t>
                          </a:r>
                          <a:endParaRPr lang="en-US" sz="2000" dirty="0"/>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000" dirty="0" smtClean="0"/>
                            <a:t>Free rider effect</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000" dirty="0" smtClean="0"/>
                            <a:t>Query biased densest subgraph</a:t>
                          </a:r>
                          <a:endParaRPr lang="en-US" sz="2000" dirty="0"/>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r>
                  <a:tr h="780188">
                    <a:tc>
                      <a:txBody>
                        <a:bodyPr/>
                        <a:lstStyle/>
                        <a:p>
                          <a:endParaRPr lang="en-US"/>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rotWithShape="0">
                          <a:blip r:embed="rId3"/>
                          <a:stretch>
                            <a:fillRect l="-297" t="-201563" r="-315134" b="-108594"/>
                          </a:stretch>
                        </a:blipFill>
                      </a:tcPr>
                    </a:tc>
                    <a:tc>
                      <a:txBody>
                        <a:bodyPr/>
                        <a:lstStyle/>
                        <a:p>
                          <a:pPr algn="ctr"/>
                          <a:r>
                            <a:rPr lang="en-US" sz="2000" dirty="0" smtClean="0"/>
                            <a:t>Global : expensive;</a:t>
                          </a:r>
                        </a:p>
                        <a:p>
                          <a:pPr algn="ctr"/>
                          <a:r>
                            <a:rPr lang="en-US" sz="2000" dirty="0" smtClean="0"/>
                            <a:t>Local : approximate; specific</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000" dirty="0" smtClean="0"/>
                            <a:t>Simple, </a:t>
                          </a:r>
                          <a:r>
                            <a:rPr lang="en-US" sz="2000" dirty="0" smtClean="0"/>
                            <a:t>unified and exact local </a:t>
                          </a:r>
                          <a:r>
                            <a:rPr lang="en-US" sz="2000" dirty="0" smtClean="0"/>
                            <a:t>search</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r>
                  <a:tr h="780188">
                    <a:tc>
                      <a:txBody>
                        <a:bodyPr/>
                        <a:lstStyle/>
                        <a:p>
                          <a:pPr algn="ctr"/>
                          <a:r>
                            <a:rPr lang="en-US" sz="2000" dirty="0" smtClean="0"/>
                            <a:t>Densest </a:t>
                          </a:r>
                          <a:r>
                            <a:rPr lang="en-US" sz="2000" dirty="0" smtClean="0"/>
                            <a:t>subgraph detection</a:t>
                          </a:r>
                          <a:endParaRPr lang="en-US" sz="2000" dirty="0"/>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000" dirty="0" smtClean="0"/>
                            <a:t>Single network;</a:t>
                          </a:r>
                          <a:r>
                            <a:rPr lang="en-US" sz="2000" baseline="0" dirty="0" smtClean="0"/>
                            <a:t> </a:t>
                          </a:r>
                        </a:p>
                        <a:p>
                          <a:pPr algn="ctr"/>
                          <a:r>
                            <a:rPr lang="en-US" sz="2000" baseline="0" dirty="0" smtClean="0"/>
                            <a:t>Co-dense;</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000" dirty="0" smtClean="0"/>
                            <a:t>Dual</a:t>
                          </a:r>
                          <a:r>
                            <a:rPr lang="en-US" sz="2000" baseline="0" dirty="0" smtClean="0"/>
                            <a:t> networks;</a:t>
                          </a:r>
                        </a:p>
                        <a:p>
                          <a:pPr algn="ctr"/>
                          <a:r>
                            <a:rPr lang="en-US" sz="2000" baseline="0" dirty="0" smtClean="0"/>
                            <a:t>Densest </a:t>
                          </a:r>
                          <a:r>
                            <a:rPr lang="en-US" sz="2000" baseline="0" dirty="0" smtClean="0"/>
                            <a:t>connected </a:t>
                          </a:r>
                          <a:r>
                            <a:rPr lang="en-US" sz="2000" baseline="0" dirty="0" smtClean="0"/>
                            <a:t>subgraph</a:t>
                          </a:r>
                          <a:endParaRPr lang="en-US" sz="2000" dirty="0"/>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r>
                </a:tbl>
              </a:graphicData>
            </a:graphic>
          </p:graphicFrame>
        </mc:Fallback>
      </mc:AlternateContent>
      <p:sp>
        <p:nvSpPr>
          <p:cNvPr id="4" name="Title 1"/>
          <p:cNvSpPr>
            <a:spLocks noGrp="1"/>
          </p:cNvSpPr>
          <p:nvPr>
            <p:ph type="title"/>
          </p:nvPr>
        </p:nvSpPr>
        <p:spPr>
          <a:xfrm>
            <a:off x="467545" y="582272"/>
            <a:ext cx="3348372" cy="614480"/>
          </a:xfrm>
        </p:spPr>
        <p:txBody>
          <a:bodyPr/>
          <a:lstStyle/>
          <a:p>
            <a:r>
              <a:rPr lang="en-US" sz="3600" dirty="0" smtClean="0">
                <a:solidFill>
                  <a:schemeClr val="tx1"/>
                </a:solidFill>
                <a:latin typeface="+mj-lt"/>
                <a:cs typeface="Times New Roman" pitchFamily="18" charset="0"/>
              </a:rPr>
              <a:t>Contributions</a:t>
            </a:r>
            <a:endParaRPr lang="en-US" sz="3600" dirty="0">
              <a:solidFill>
                <a:schemeClr val="tx1"/>
              </a:solidFill>
              <a:latin typeface="+mj-lt"/>
              <a:cs typeface="Times New Roman"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3131840" y="5685055"/>
                <a:ext cx="6012160"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solidFill>
                      <a:schemeClr val="bg1"/>
                    </a:solidFill>
                  </a:rPr>
                  <a:t>Yubao </a:t>
                </a:r>
                <a:r>
                  <a:rPr lang="en-US" sz="1200" dirty="0">
                    <a:solidFill>
                      <a:schemeClr val="bg1"/>
                    </a:solidFill>
                  </a:rPr>
                  <a:t>Wu, </a:t>
                </a:r>
                <a:r>
                  <a:rPr lang="en-US" sz="1200" dirty="0" err="1" smtClean="0">
                    <a:solidFill>
                      <a:schemeClr val="bg1"/>
                    </a:solidFill>
                  </a:rPr>
                  <a:t>Ruoming</a:t>
                </a:r>
                <a:r>
                  <a:rPr lang="en-US" sz="1200" dirty="0" smtClean="0">
                    <a:solidFill>
                      <a:schemeClr val="bg1"/>
                    </a:solidFill>
                  </a:rPr>
                  <a:t> </a:t>
                </a:r>
                <a:r>
                  <a:rPr lang="en-US" sz="1200" dirty="0" err="1">
                    <a:solidFill>
                      <a:schemeClr val="bg1"/>
                    </a:solidFill>
                  </a:rPr>
                  <a:t>Jin</a:t>
                </a:r>
                <a:r>
                  <a:rPr lang="en-US" sz="1200" dirty="0">
                    <a:solidFill>
                      <a:schemeClr val="bg1"/>
                    </a:solidFill>
                  </a:rPr>
                  <a:t>, </a:t>
                </a:r>
                <a:r>
                  <a:rPr lang="en-US" sz="1200" dirty="0" smtClean="0">
                    <a:solidFill>
                      <a:schemeClr val="bg1"/>
                    </a:solidFill>
                  </a:rPr>
                  <a:t>Jing </a:t>
                </a:r>
                <a:r>
                  <a:rPr lang="en-US" sz="1200" dirty="0">
                    <a:solidFill>
                      <a:schemeClr val="bg1"/>
                    </a:solidFill>
                  </a:rPr>
                  <a:t>Li, and </a:t>
                </a:r>
                <a:r>
                  <a:rPr lang="en-US" sz="1200" dirty="0" smtClean="0">
                    <a:solidFill>
                      <a:schemeClr val="bg1"/>
                    </a:solidFill>
                  </a:rPr>
                  <a:t>Xiang </a:t>
                </a:r>
                <a:r>
                  <a:rPr lang="en-US" sz="1200" dirty="0">
                    <a:solidFill>
                      <a:schemeClr val="bg1"/>
                    </a:solidFill>
                  </a:rPr>
                  <a:t>Zhang. </a:t>
                </a:r>
                <a:r>
                  <a:rPr lang="en-US" sz="1200" dirty="0" smtClean="0">
                    <a:solidFill>
                      <a:schemeClr val="bg1"/>
                    </a:solidFill>
                  </a:rPr>
                  <a:t>Robust </a:t>
                </a:r>
                <a:r>
                  <a:rPr lang="en-US" sz="1200" dirty="0">
                    <a:solidFill>
                      <a:schemeClr val="bg1"/>
                    </a:solidFill>
                  </a:rPr>
                  <a:t>l</a:t>
                </a:r>
                <a:r>
                  <a:rPr lang="en-US" sz="1200" dirty="0" smtClean="0">
                    <a:solidFill>
                      <a:schemeClr val="bg1"/>
                    </a:solidFill>
                  </a:rPr>
                  <a:t>ocal </a:t>
                </a:r>
                <a:r>
                  <a:rPr lang="en-US" sz="1200" dirty="0">
                    <a:solidFill>
                      <a:schemeClr val="bg1"/>
                    </a:solidFill>
                  </a:rPr>
                  <a:t>c</a:t>
                </a:r>
                <a:r>
                  <a:rPr lang="en-US" sz="1200" dirty="0" smtClean="0">
                    <a:solidFill>
                      <a:schemeClr val="bg1"/>
                    </a:solidFill>
                  </a:rPr>
                  <a:t>ommunity </a:t>
                </a:r>
                <a:r>
                  <a:rPr lang="en-US" sz="1200" dirty="0">
                    <a:solidFill>
                      <a:schemeClr val="bg1"/>
                    </a:solidFill>
                  </a:rPr>
                  <a:t>d</a:t>
                </a:r>
                <a:r>
                  <a:rPr lang="en-US" sz="1200" dirty="0" smtClean="0">
                    <a:solidFill>
                      <a:schemeClr val="bg1"/>
                    </a:solidFill>
                  </a:rPr>
                  <a:t>etection</a:t>
                </a:r>
                <a:r>
                  <a:rPr lang="en-US" sz="1200" dirty="0">
                    <a:solidFill>
                      <a:schemeClr val="bg1"/>
                    </a:solidFill>
                  </a:rPr>
                  <a:t>: </a:t>
                </a:r>
                <a:r>
                  <a:rPr lang="en-US" sz="1200" dirty="0" smtClean="0">
                    <a:solidFill>
                      <a:schemeClr val="bg1"/>
                    </a:solidFill>
                  </a:rPr>
                  <a:t>on </a:t>
                </a:r>
                <a:r>
                  <a:rPr lang="en-US" sz="1200" dirty="0">
                    <a:solidFill>
                      <a:schemeClr val="bg1"/>
                    </a:solidFill>
                  </a:rPr>
                  <a:t>f</a:t>
                </a:r>
                <a:r>
                  <a:rPr lang="en-US" sz="1200" dirty="0" smtClean="0">
                    <a:solidFill>
                      <a:schemeClr val="bg1"/>
                    </a:solidFill>
                  </a:rPr>
                  <a:t>ree </a:t>
                </a:r>
                <a:r>
                  <a:rPr lang="en-US" sz="1200" dirty="0">
                    <a:solidFill>
                      <a:schemeClr val="bg1"/>
                    </a:solidFill>
                  </a:rPr>
                  <a:t>r</a:t>
                </a:r>
                <a:r>
                  <a:rPr lang="en-US" sz="1200" dirty="0" smtClean="0">
                    <a:solidFill>
                      <a:schemeClr val="bg1"/>
                    </a:solidFill>
                  </a:rPr>
                  <a:t>ider </a:t>
                </a:r>
                <a:r>
                  <a:rPr lang="en-US" sz="1200" dirty="0">
                    <a:solidFill>
                      <a:schemeClr val="bg1"/>
                    </a:solidFill>
                  </a:rPr>
                  <a:t>e</a:t>
                </a:r>
                <a:r>
                  <a:rPr lang="en-US" sz="1200" dirty="0" smtClean="0">
                    <a:solidFill>
                      <a:schemeClr val="bg1"/>
                    </a:solidFill>
                  </a:rPr>
                  <a:t>ffect </a:t>
                </a:r>
                <a:r>
                  <a:rPr lang="en-US" sz="1200" dirty="0">
                    <a:solidFill>
                      <a:schemeClr val="bg1"/>
                    </a:solidFill>
                  </a:rPr>
                  <a:t>and </a:t>
                </a:r>
                <a:r>
                  <a:rPr lang="en-US" sz="1200" dirty="0" smtClean="0">
                    <a:solidFill>
                      <a:schemeClr val="bg1"/>
                    </a:solidFill>
                  </a:rPr>
                  <a:t>its </a:t>
                </a:r>
                <a:r>
                  <a:rPr lang="en-US" sz="1200" dirty="0">
                    <a:solidFill>
                      <a:schemeClr val="bg1"/>
                    </a:solidFill>
                  </a:rPr>
                  <a:t>e</a:t>
                </a:r>
                <a:r>
                  <a:rPr lang="en-US" sz="1200" dirty="0" smtClean="0">
                    <a:solidFill>
                      <a:schemeClr val="bg1"/>
                    </a:solidFill>
                  </a:rPr>
                  <a:t>limination</a:t>
                </a:r>
                <a:r>
                  <a:rPr lang="en-US" sz="1200" dirty="0">
                    <a:solidFill>
                      <a:schemeClr val="bg1"/>
                    </a:solidFill>
                  </a:rPr>
                  <a:t>.</a:t>
                </a:r>
                <a:r>
                  <a:rPr lang="en-US" sz="1200" dirty="0" smtClean="0">
                    <a:solidFill>
                      <a:schemeClr val="bg1"/>
                    </a:solidFill>
                  </a:rPr>
                  <a:t> PVLDB, 2015.</a:t>
                </a:r>
              </a:p>
              <a:p>
                <a:pPr marL="171450" indent="-171450">
                  <a:buFont typeface="Arial" panose="020B0604020202020204" pitchFamily="34" charset="0"/>
                  <a:buChar char="•"/>
                </a:pPr>
                <a:r>
                  <a:rPr lang="en-US" sz="1200" dirty="0">
                    <a:solidFill>
                      <a:schemeClr val="bg1"/>
                    </a:solidFill>
                  </a:rPr>
                  <a:t>Yubao Wu, </a:t>
                </a:r>
                <a:r>
                  <a:rPr lang="en-US" sz="1200" dirty="0" err="1">
                    <a:solidFill>
                      <a:schemeClr val="bg1"/>
                    </a:solidFill>
                  </a:rPr>
                  <a:t>Ruoming</a:t>
                </a:r>
                <a:r>
                  <a:rPr lang="en-US" sz="1200" dirty="0">
                    <a:solidFill>
                      <a:schemeClr val="bg1"/>
                    </a:solidFill>
                  </a:rPr>
                  <a:t> Jin, Xiang Zhang. </a:t>
                </a:r>
                <a:r>
                  <a:rPr lang="en-US" sz="1200" dirty="0">
                    <a:solidFill>
                      <a:schemeClr val="bg1"/>
                    </a:solidFill>
                    <a:cs typeface="Times New Roman" pitchFamily="18" charset="0"/>
                  </a:rPr>
                  <a:t>Fast and unified local search for random walk based </a:t>
                </a:r>
                <a14:m>
                  <m:oMath xmlns:m="http://schemas.openxmlformats.org/officeDocument/2006/math">
                    <m:r>
                      <a:rPr lang="en-US" sz="1200" i="1">
                        <a:solidFill>
                          <a:schemeClr val="bg1"/>
                        </a:solidFill>
                        <a:latin typeface="Cambria Math"/>
                        <a:cs typeface="Times New Roman" pitchFamily="18" charset="0"/>
                      </a:rPr>
                      <m:t>𝑘</m:t>
                    </m:r>
                  </m:oMath>
                </a14:m>
                <a:r>
                  <a:rPr lang="en-US" sz="1200" dirty="0">
                    <a:solidFill>
                      <a:schemeClr val="bg1"/>
                    </a:solidFill>
                    <a:cs typeface="Times New Roman" pitchFamily="18" charset="0"/>
                  </a:rPr>
                  <a:t>-nearest-neighbor query in large graphs</a:t>
                </a:r>
                <a:r>
                  <a:rPr lang="en-US" sz="1200" dirty="0">
                    <a:solidFill>
                      <a:schemeClr val="bg1"/>
                    </a:solidFill>
                  </a:rPr>
                  <a:t>. SIGMOD, 2014.</a:t>
                </a:r>
              </a:p>
              <a:p>
                <a:pPr marL="171450" indent="-171450">
                  <a:buFont typeface="Arial" panose="020B0604020202020204" pitchFamily="34" charset="0"/>
                  <a:buChar char="•"/>
                </a:pPr>
                <a:r>
                  <a:rPr lang="en-US" sz="1200" dirty="0" err="1">
                    <a:solidFill>
                      <a:schemeClr val="bg1"/>
                    </a:solidFill>
                  </a:rPr>
                  <a:t>Yubao</a:t>
                </a:r>
                <a:r>
                  <a:rPr lang="en-US" sz="1200" dirty="0">
                    <a:solidFill>
                      <a:schemeClr val="bg1"/>
                    </a:solidFill>
                  </a:rPr>
                  <a:t> Wu, </a:t>
                </a:r>
                <a:r>
                  <a:rPr lang="en-US" sz="1200" dirty="0" err="1">
                    <a:solidFill>
                      <a:schemeClr val="bg1"/>
                    </a:solidFill>
                  </a:rPr>
                  <a:t>Ruoming</a:t>
                </a:r>
                <a:r>
                  <a:rPr lang="en-US" sz="1200" dirty="0">
                    <a:solidFill>
                      <a:schemeClr val="bg1"/>
                    </a:solidFill>
                  </a:rPr>
                  <a:t> </a:t>
                </a:r>
                <a:r>
                  <a:rPr lang="en-US" sz="1200" dirty="0" err="1">
                    <a:solidFill>
                      <a:schemeClr val="bg1"/>
                    </a:solidFill>
                  </a:rPr>
                  <a:t>Jin</a:t>
                </a:r>
                <a:r>
                  <a:rPr lang="en-US" sz="1200" dirty="0">
                    <a:solidFill>
                      <a:schemeClr val="bg1"/>
                    </a:solidFill>
                  </a:rPr>
                  <a:t>, </a:t>
                </a:r>
                <a:r>
                  <a:rPr lang="en-US" sz="1200" dirty="0" err="1">
                    <a:solidFill>
                      <a:schemeClr val="bg1"/>
                    </a:solidFill>
                  </a:rPr>
                  <a:t>Xiaofeng</a:t>
                </a:r>
                <a:r>
                  <a:rPr lang="en-US" sz="1200" dirty="0">
                    <a:solidFill>
                      <a:schemeClr val="bg1"/>
                    </a:solidFill>
                  </a:rPr>
                  <a:t> Zhu, and Xiang Zhang. </a:t>
                </a:r>
                <a:r>
                  <a:rPr lang="en-US" sz="1200" dirty="0" smtClean="0">
                    <a:solidFill>
                      <a:schemeClr val="bg1"/>
                    </a:solidFill>
                  </a:rPr>
                  <a:t>Finding dense </a:t>
                </a:r>
                <a:r>
                  <a:rPr lang="en-US" sz="1200" dirty="0">
                    <a:solidFill>
                      <a:schemeClr val="bg1"/>
                    </a:solidFill>
                  </a:rPr>
                  <a:t>and </a:t>
                </a:r>
                <a:r>
                  <a:rPr lang="en-US" sz="1200" dirty="0" smtClean="0">
                    <a:solidFill>
                      <a:schemeClr val="bg1"/>
                    </a:solidFill>
                  </a:rPr>
                  <a:t>connected subgraphs </a:t>
                </a:r>
                <a:r>
                  <a:rPr lang="en-US" sz="1200" dirty="0">
                    <a:solidFill>
                      <a:schemeClr val="bg1"/>
                    </a:solidFill>
                  </a:rPr>
                  <a:t>in </a:t>
                </a:r>
                <a:r>
                  <a:rPr lang="en-US" sz="1200" dirty="0" smtClean="0">
                    <a:solidFill>
                      <a:schemeClr val="bg1"/>
                    </a:solidFill>
                  </a:rPr>
                  <a:t>dual networks. ICDE, </a:t>
                </a:r>
                <a:r>
                  <a:rPr lang="en-US" sz="1200" dirty="0">
                    <a:solidFill>
                      <a:schemeClr val="bg1"/>
                    </a:solidFill>
                  </a:rPr>
                  <a:t>2015.</a:t>
                </a:r>
                <a:endParaRPr lang="en-US" sz="1200" dirty="0">
                  <a:solidFill>
                    <a:schemeClr val="bg1"/>
                  </a:solidFill>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131840" y="5685055"/>
                <a:ext cx="6012160" cy="1200329"/>
              </a:xfrm>
              <a:prstGeom prst="rect">
                <a:avLst/>
              </a:prstGeom>
              <a:blipFill rotWithShape="0">
                <a:blip r:embed="rId4"/>
                <a:stretch>
                  <a:fillRect t="-510" b="-3571"/>
                </a:stretch>
              </a:blipFill>
            </p:spPr>
            <p:txBody>
              <a:bodyPr/>
              <a:lstStyle/>
              <a:p>
                <a:r>
                  <a:rPr lang="en-US">
                    <a:noFill/>
                  </a:rPr>
                  <a:t> </a:t>
                </a:r>
              </a:p>
            </p:txBody>
          </p:sp>
        </mc:Fallback>
      </mc:AlternateContent>
      <p:sp>
        <p:nvSpPr>
          <p:cNvPr id="6" name="Rounded Rectangle 5"/>
          <p:cNvSpPr/>
          <p:nvPr/>
        </p:nvSpPr>
        <p:spPr>
          <a:xfrm>
            <a:off x="287524" y="2343150"/>
            <a:ext cx="8561836" cy="783530"/>
          </a:xfrm>
          <a:prstGeom prst="roundRect">
            <a:avLst/>
          </a:prstGeom>
          <a:noFill/>
          <a:ln w="76200">
            <a:solidFill>
              <a:srgbClr val="E7298A"/>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1075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2.59259E-6 L -3.33333E-6 0.11343 " pathEditMode="relative" rAng="0" ptsTypes="AA">
                                      <p:cBhvr>
                                        <p:cTn id="6" dur="1000" fill="hold"/>
                                        <p:tgtEl>
                                          <p:spTgt spid="6"/>
                                        </p:tgtEl>
                                        <p:attrNameLst>
                                          <p:attrName>ppt_x</p:attrName>
                                          <p:attrName>ppt_y</p:attrName>
                                        </p:attrNameLst>
                                      </p:cBhvr>
                                      <p:rCtr x="0" y="5671"/>
                                    </p:animMotion>
                                  </p:childTnLst>
                                </p:cTn>
                              </p:par>
                              <p:par>
                                <p:cTn id="7" presetID="7" presetClass="emph" presetSubtype="2" fill="hold" nodeType="withEffect">
                                  <p:stCondLst>
                                    <p:cond delay="0"/>
                                  </p:stCondLst>
                                  <p:childTnLst>
                                    <p:animClr clrSpc="rgb" dir="cw">
                                      <p:cBhvr>
                                        <p:cTn id="8" dur="1000" fill="hold"/>
                                        <p:tgtEl>
                                          <p:spTgt spid="6"/>
                                        </p:tgtEl>
                                        <p:attrNameLst>
                                          <p:attrName>stroke.color</p:attrName>
                                        </p:attrNameLst>
                                      </p:cBhvr>
                                      <p:to>
                                        <a:srgbClr val="1B9E77"/>
                                      </p:to>
                                    </p:animClr>
                                    <p:set>
                                      <p:cBhvr>
                                        <p:cTn id="9" dur="1000" fill="hold"/>
                                        <p:tgtEl>
                                          <p:spTgt spid="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p:cNvSpPr>
                <a:spLocks noGrp="1"/>
              </p:cNvSpPr>
              <p:nvPr>
                <p:ph type="title"/>
              </p:nvPr>
            </p:nvSpPr>
            <p:spPr>
              <a:xfrm>
                <a:off x="550946" y="596563"/>
                <a:ext cx="6361314" cy="665558"/>
              </a:xfrm>
            </p:spPr>
            <p:txBody>
              <a:bodyPr/>
              <a:lstStyle/>
              <a:p>
                <a:r>
                  <a:rPr lang="en-US" sz="3600" dirty="0" smtClean="0">
                    <a:solidFill>
                      <a:schemeClr val="tx1"/>
                    </a:solidFill>
                    <a:latin typeface="+mj-lt"/>
                    <a:cs typeface="Times New Roman" pitchFamily="18" charset="0"/>
                  </a:rPr>
                  <a:t>Top-</a:t>
                </a:r>
                <a14:m>
                  <m:oMath xmlns:m="http://schemas.openxmlformats.org/officeDocument/2006/math">
                    <m:r>
                      <a:rPr lang="en-US" sz="3600" b="0" i="1" smtClean="0">
                        <a:solidFill>
                          <a:schemeClr val="tx1"/>
                        </a:solidFill>
                        <a:latin typeface="Cambria Math"/>
                        <a:cs typeface="Times New Roman" pitchFamily="18" charset="0"/>
                      </a:rPr>
                      <m:t>𝑘</m:t>
                    </m:r>
                  </m:oMath>
                </a14:m>
                <a:r>
                  <a:rPr lang="en-US" sz="3600" dirty="0" smtClean="0">
                    <a:solidFill>
                      <a:schemeClr val="tx1"/>
                    </a:solidFill>
                    <a:latin typeface="+mj-lt"/>
                    <a:cs typeface="Times New Roman" pitchFamily="18" charset="0"/>
                  </a:rPr>
                  <a:t> Proximity Query </a:t>
                </a:r>
                <a:r>
                  <a:rPr lang="en-US" altLang="zh-CN" sz="3600" dirty="0" smtClean="0">
                    <a:solidFill>
                      <a:schemeClr val="tx1"/>
                    </a:solidFill>
                    <a:latin typeface="+mj-lt"/>
                    <a:cs typeface="Times New Roman" pitchFamily="18" charset="0"/>
                  </a:rPr>
                  <a:t>in Graphs</a:t>
                </a:r>
                <a:endParaRPr lang="en-US" sz="3600" dirty="0">
                  <a:solidFill>
                    <a:schemeClr val="tx1"/>
                  </a:solidFill>
                  <a:latin typeface="+mj-lt"/>
                  <a:cs typeface="Times New Roman" pitchFamily="18" charset="0"/>
                </a:endParaRPr>
              </a:p>
            </p:txBody>
          </p:sp>
        </mc:Choice>
        <mc:Fallback xmlns="">
          <p:sp>
            <p:nvSpPr>
              <p:cNvPr id="4" name="Title 1"/>
              <p:cNvSpPr>
                <a:spLocks noGrp="1" noRot="1" noChangeAspect="1" noMove="1" noResize="1" noEditPoints="1" noAdjustHandles="1" noChangeArrowheads="1" noChangeShapeType="1" noTextEdit="1"/>
              </p:cNvSpPr>
              <p:nvPr>
                <p:ph type="title"/>
              </p:nvPr>
            </p:nvSpPr>
            <p:spPr>
              <a:xfrm>
                <a:off x="550946" y="596563"/>
                <a:ext cx="6361314" cy="665558"/>
              </a:xfrm>
              <a:blipFill rotWithShape="0">
                <a:blip r:embed="rId3"/>
                <a:stretch>
                  <a:fillRect l="-2874" t="-14679" r="-575" b="-31193"/>
                </a:stretch>
              </a:blipFill>
            </p:spPr>
            <p:txBody>
              <a:bodyPr/>
              <a:lstStyle/>
              <a:p>
                <a:r>
                  <a:rPr lang="en-US">
                    <a:noFill/>
                  </a:rPr>
                  <a:t> </a:t>
                </a:r>
              </a:p>
            </p:txBody>
          </p:sp>
        </mc:Fallback>
      </mc:AlternateContent>
      <p:sp>
        <p:nvSpPr>
          <p:cNvPr id="5" name="Title 1"/>
          <p:cNvSpPr txBox="1">
            <a:spLocks/>
          </p:cNvSpPr>
          <p:nvPr/>
        </p:nvSpPr>
        <p:spPr bwMode="auto">
          <a:xfrm>
            <a:off x="321221" y="1655546"/>
            <a:ext cx="7373161" cy="524308"/>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marL="457200" indent="-457200">
              <a:buFont typeface="Wingdings" panose="05000000000000000000" pitchFamily="2" charset="2"/>
              <a:buChar char="Ø"/>
            </a:pPr>
            <a:r>
              <a:rPr lang="en-US" sz="2600" dirty="0" smtClean="0">
                <a:solidFill>
                  <a:schemeClr val="tx1"/>
                </a:solidFill>
                <a:latin typeface="+mj-lt"/>
                <a:cs typeface="Times New Roman" pitchFamily="18" charset="0"/>
              </a:rPr>
              <a:t>Which nodes are most similar to the query node ?</a:t>
            </a:r>
            <a:endParaRPr lang="en-US" sz="2600" dirty="0">
              <a:solidFill>
                <a:schemeClr val="tx1"/>
              </a:solidFill>
              <a:latin typeface="+mj-lt"/>
              <a:cs typeface="Times New Roman" pitchFamily="18" charset="0"/>
            </a:endParaRPr>
          </a:p>
        </p:txBody>
      </p:sp>
      <p:sp>
        <p:nvSpPr>
          <p:cNvPr id="16" name="Oval 15"/>
          <p:cNvSpPr/>
          <p:nvPr/>
        </p:nvSpPr>
        <p:spPr>
          <a:xfrm>
            <a:off x="590361" y="2524972"/>
            <a:ext cx="269140" cy="269140"/>
          </a:xfrm>
          <a:prstGeom prst="ellipse">
            <a:avLst/>
          </a:prstGeom>
          <a:no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1002998" y="3199956"/>
            <a:ext cx="269140" cy="269140"/>
          </a:xfrm>
          <a:prstGeom prst="ellipse">
            <a:avLst/>
          </a:prstGeom>
          <a:no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21221" y="3532764"/>
            <a:ext cx="269140" cy="269140"/>
          </a:xfrm>
          <a:prstGeom prst="ellipse">
            <a:avLst/>
          </a:prstGeom>
          <a:no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922787" y="4250126"/>
            <a:ext cx="269140" cy="269140"/>
          </a:xfrm>
          <a:prstGeom prst="ellipse">
            <a:avLst/>
          </a:prstGeom>
          <a:no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070510" y="3226182"/>
            <a:ext cx="269140" cy="269140"/>
          </a:xfrm>
          <a:prstGeom prst="ellipse">
            <a:avLst/>
          </a:prstGeom>
          <a:no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975312" y="4171468"/>
            <a:ext cx="269140" cy="269140"/>
          </a:xfrm>
          <a:prstGeom prst="ellipse">
            <a:avLst/>
          </a:prstGeom>
          <a:no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121785" y="3319880"/>
            <a:ext cx="269140" cy="269140"/>
          </a:xfrm>
          <a:prstGeom prst="ellipse">
            <a:avLst/>
          </a:prstGeom>
          <a:solidFill>
            <a:srgbClr val="FF0000"/>
          </a:solidFill>
          <a:ln w="38100">
            <a:solidFill>
              <a:srgbClr val="0A28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a:stCxn id="22" idx="2"/>
            <a:endCxn id="20" idx="6"/>
          </p:cNvCxnSpPr>
          <p:nvPr/>
        </p:nvCxnSpPr>
        <p:spPr>
          <a:xfrm flipH="1" flipV="1">
            <a:off x="2339650" y="3360752"/>
            <a:ext cx="782135" cy="93698"/>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22" idx="3"/>
            <a:endCxn id="21" idx="6"/>
          </p:cNvCxnSpPr>
          <p:nvPr/>
        </p:nvCxnSpPr>
        <p:spPr>
          <a:xfrm flipH="1">
            <a:off x="2244452" y="3549605"/>
            <a:ext cx="916748" cy="756433"/>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21" idx="1"/>
            <a:endCxn id="17" idx="5"/>
          </p:cNvCxnSpPr>
          <p:nvPr/>
        </p:nvCxnSpPr>
        <p:spPr>
          <a:xfrm flipH="1" flipV="1">
            <a:off x="1232723" y="3429681"/>
            <a:ext cx="782004" cy="781202"/>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7" idx="6"/>
            <a:endCxn id="20" idx="2"/>
          </p:cNvCxnSpPr>
          <p:nvPr/>
        </p:nvCxnSpPr>
        <p:spPr>
          <a:xfrm>
            <a:off x="1272138" y="3334526"/>
            <a:ext cx="798372" cy="26226"/>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9" idx="6"/>
            <a:endCxn id="21" idx="3"/>
          </p:cNvCxnSpPr>
          <p:nvPr/>
        </p:nvCxnSpPr>
        <p:spPr>
          <a:xfrm>
            <a:off x="1191927" y="4384696"/>
            <a:ext cx="822800" cy="16497"/>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19" idx="0"/>
            <a:endCxn id="17" idx="4"/>
          </p:cNvCxnSpPr>
          <p:nvPr/>
        </p:nvCxnSpPr>
        <p:spPr>
          <a:xfrm flipV="1">
            <a:off x="1057357" y="3469096"/>
            <a:ext cx="80211" cy="781030"/>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18" idx="5"/>
            <a:endCxn id="19" idx="1"/>
          </p:cNvCxnSpPr>
          <p:nvPr/>
        </p:nvCxnSpPr>
        <p:spPr>
          <a:xfrm>
            <a:off x="550946" y="3762489"/>
            <a:ext cx="411256" cy="527052"/>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16" idx="5"/>
            <a:endCxn id="17" idx="1"/>
          </p:cNvCxnSpPr>
          <p:nvPr/>
        </p:nvCxnSpPr>
        <p:spPr>
          <a:xfrm>
            <a:off x="820086" y="2754697"/>
            <a:ext cx="222327" cy="484674"/>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16" idx="3"/>
            <a:endCxn id="18" idx="0"/>
          </p:cNvCxnSpPr>
          <p:nvPr/>
        </p:nvCxnSpPr>
        <p:spPr>
          <a:xfrm flipH="1">
            <a:off x="455791" y="2754697"/>
            <a:ext cx="173985" cy="778067"/>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1916865" y="2521844"/>
            <a:ext cx="269140" cy="269140"/>
          </a:xfrm>
          <a:prstGeom prst="ellipse">
            <a:avLst/>
          </a:prstGeom>
          <a:no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a:stCxn id="22" idx="1"/>
            <a:endCxn id="48" idx="5"/>
          </p:cNvCxnSpPr>
          <p:nvPr/>
        </p:nvCxnSpPr>
        <p:spPr>
          <a:xfrm flipH="1" flipV="1">
            <a:off x="2146590" y="2751569"/>
            <a:ext cx="1014610" cy="607726"/>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48" idx="3"/>
            <a:endCxn id="17" idx="7"/>
          </p:cNvCxnSpPr>
          <p:nvPr/>
        </p:nvCxnSpPr>
        <p:spPr>
          <a:xfrm flipH="1">
            <a:off x="1232723" y="2751569"/>
            <a:ext cx="723557" cy="487802"/>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3802382" y="4014082"/>
            <a:ext cx="269140" cy="269140"/>
          </a:xfrm>
          <a:prstGeom prst="ellipse">
            <a:avLst/>
          </a:prstGeom>
          <a:no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9" name="Straight Connector 108"/>
          <p:cNvCxnSpPr>
            <a:stCxn id="22" idx="5"/>
            <a:endCxn id="107" idx="1"/>
          </p:cNvCxnSpPr>
          <p:nvPr/>
        </p:nvCxnSpPr>
        <p:spPr>
          <a:xfrm>
            <a:off x="3351510" y="3549605"/>
            <a:ext cx="490287" cy="503892"/>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16" idx="6"/>
            <a:endCxn id="48" idx="2"/>
          </p:cNvCxnSpPr>
          <p:nvPr/>
        </p:nvCxnSpPr>
        <p:spPr>
          <a:xfrm flipV="1">
            <a:off x="859501" y="2656414"/>
            <a:ext cx="1057364" cy="3128"/>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sp>
        <p:nvSpPr>
          <p:cNvPr id="119" name="Oval 118"/>
          <p:cNvSpPr/>
          <p:nvPr/>
        </p:nvSpPr>
        <p:spPr>
          <a:xfrm>
            <a:off x="3787542" y="2668666"/>
            <a:ext cx="269140" cy="269140"/>
          </a:xfrm>
          <a:prstGeom prst="ellipse">
            <a:avLst/>
          </a:prstGeom>
          <a:no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0" name="Straight Connector 119"/>
          <p:cNvCxnSpPr>
            <a:stCxn id="119" idx="3"/>
            <a:endCxn id="22" idx="7"/>
          </p:cNvCxnSpPr>
          <p:nvPr/>
        </p:nvCxnSpPr>
        <p:spPr>
          <a:xfrm flipH="1">
            <a:off x="3351510" y="2898391"/>
            <a:ext cx="475447" cy="460904"/>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a:stCxn id="130" idx="4"/>
            <a:endCxn id="107" idx="7"/>
          </p:cNvCxnSpPr>
          <p:nvPr/>
        </p:nvCxnSpPr>
        <p:spPr>
          <a:xfrm flipH="1">
            <a:off x="4032107" y="3564251"/>
            <a:ext cx="282913" cy="489246"/>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sp>
        <p:nvSpPr>
          <p:cNvPr id="130" name="Oval 129"/>
          <p:cNvSpPr/>
          <p:nvPr/>
        </p:nvSpPr>
        <p:spPr>
          <a:xfrm>
            <a:off x="4180450" y="3295111"/>
            <a:ext cx="269140" cy="269140"/>
          </a:xfrm>
          <a:prstGeom prst="ellipse">
            <a:avLst/>
          </a:prstGeom>
          <a:no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a:stCxn id="119" idx="5"/>
            <a:endCxn id="130" idx="0"/>
          </p:cNvCxnSpPr>
          <p:nvPr/>
        </p:nvCxnSpPr>
        <p:spPr>
          <a:xfrm>
            <a:off x="4017267" y="2898391"/>
            <a:ext cx="297753" cy="396720"/>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sp>
        <p:nvSpPr>
          <p:cNvPr id="136" name="Oval 135"/>
          <p:cNvSpPr/>
          <p:nvPr/>
        </p:nvSpPr>
        <p:spPr>
          <a:xfrm>
            <a:off x="3112633" y="2524972"/>
            <a:ext cx="269140" cy="269140"/>
          </a:xfrm>
          <a:prstGeom prst="ellipse">
            <a:avLst/>
          </a:prstGeom>
          <a:no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8" name="Straight Connector 137"/>
          <p:cNvCxnSpPr>
            <a:stCxn id="22" idx="0"/>
            <a:endCxn id="136" idx="4"/>
          </p:cNvCxnSpPr>
          <p:nvPr/>
        </p:nvCxnSpPr>
        <p:spPr>
          <a:xfrm flipH="1" flipV="1">
            <a:off x="3247203" y="2794112"/>
            <a:ext cx="9152" cy="525768"/>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a:stCxn id="22" idx="6"/>
            <a:endCxn id="130" idx="2"/>
          </p:cNvCxnSpPr>
          <p:nvPr/>
        </p:nvCxnSpPr>
        <p:spPr>
          <a:xfrm flipV="1">
            <a:off x="3390925" y="3429681"/>
            <a:ext cx="789525" cy="24769"/>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sp>
        <p:nvSpPr>
          <p:cNvPr id="153" name="Oval 152"/>
          <p:cNvSpPr/>
          <p:nvPr/>
        </p:nvSpPr>
        <p:spPr>
          <a:xfrm>
            <a:off x="4791720" y="3655511"/>
            <a:ext cx="269140" cy="269140"/>
          </a:xfrm>
          <a:prstGeom prst="ellipse">
            <a:avLst/>
          </a:prstGeom>
          <a:no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4438610" y="4250126"/>
            <a:ext cx="269140" cy="269140"/>
          </a:xfrm>
          <a:prstGeom prst="ellipse">
            <a:avLst/>
          </a:prstGeom>
          <a:no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8" name="Straight Connector 157"/>
          <p:cNvCxnSpPr>
            <a:stCxn id="107" idx="5"/>
            <a:endCxn id="156" idx="2"/>
          </p:cNvCxnSpPr>
          <p:nvPr/>
        </p:nvCxnSpPr>
        <p:spPr>
          <a:xfrm>
            <a:off x="4032107" y="4243807"/>
            <a:ext cx="406503" cy="140889"/>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a:stCxn id="156" idx="7"/>
            <a:endCxn id="153" idx="4"/>
          </p:cNvCxnSpPr>
          <p:nvPr/>
        </p:nvCxnSpPr>
        <p:spPr>
          <a:xfrm flipV="1">
            <a:off x="4668335" y="3924651"/>
            <a:ext cx="257955" cy="364890"/>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a:stCxn id="130" idx="6"/>
            <a:endCxn id="153" idx="1"/>
          </p:cNvCxnSpPr>
          <p:nvPr/>
        </p:nvCxnSpPr>
        <p:spPr>
          <a:xfrm>
            <a:off x="4449590" y="3429681"/>
            <a:ext cx="381545" cy="265245"/>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sp>
        <p:nvSpPr>
          <p:cNvPr id="168" name="Oval 167"/>
          <p:cNvSpPr/>
          <p:nvPr/>
        </p:nvSpPr>
        <p:spPr>
          <a:xfrm>
            <a:off x="4716955" y="2686193"/>
            <a:ext cx="269140" cy="269140"/>
          </a:xfrm>
          <a:prstGeom prst="ellipse">
            <a:avLst/>
          </a:prstGeom>
          <a:no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0" name="Straight Connector 169"/>
          <p:cNvCxnSpPr>
            <a:stCxn id="130" idx="7"/>
            <a:endCxn id="168" idx="3"/>
          </p:cNvCxnSpPr>
          <p:nvPr/>
        </p:nvCxnSpPr>
        <p:spPr>
          <a:xfrm flipV="1">
            <a:off x="4410175" y="2915918"/>
            <a:ext cx="346195" cy="418608"/>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3347864" y="5877272"/>
                <a:ext cx="5688632" cy="830997"/>
              </a:xfrm>
              <a:prstGeom prst="rect">
                <a:avLst/>
              </a:prstGeom>
              <a:noFill/>
            </p:spPr>
            <p:txBody>
              <a:bodyPr wrap="square" rtlCol="0">
                <a:spAutoFit/>
              </a:bodyPr>
              <a:lstStyle/>
              <a:p>
                <a:r>
                  <a:rPr lang="en-US" sz="1600" dirty="0" err="1" smtClean="0">
                    <a:solidFill>
                      <a:schemeClr val="bg1"/>
                    </a:solidFill>
                  </a:rPr>
                  <a:t>Yubao</a:t>
                </a:r>
                <a:r>
                  <a:rPr lang="en-US" sz="1600" dirty="0" smtClean="0">
                    <a:solidFill>
                      <a:schemeClr val="bg1"/>
                    </a:solidFill>
                  </a:rPr>
                  <a:t> Wu, </a:t>
                </a:r>
                <a:r>
                  <a:rPr lang="en-US" sz="1600" dirty="0" err="1" smtClean="0">
                    <a:solidFill>
                      <a:schemeClr val="bg1"/>
                    </a:solidFill>
                  </a:rPr>
                  <a:t>Ruoming</a:t>
                </a:r>
                <a:r>
                  <a:rPr lang="en-US" sz="1600" dirty="0" smtClean="0">
                    <a:solidFill>
                      <a:schemeClr val="bg1"/>
                    </a:solidFill>
                  </a:rPr>
                  <a:t> Jin, Xiang Zhang. </a:t>
                </a:r>
                <a:r>
                  <a:rPr lang="en-US" sz="1600" dirty="0">
                    <a:solidFill>
                      <a:schemeClr val="bg1"/>
                    </a:solidFill>
                    <a:cs typeface="Times New Roman" pitchFamily="18" charset="0"/>
                  </a:rPr>
                  <a:t>Fast and </a:t>
                </a:r>
                <a:r>
                  <a:rPr lang="en-US" sz="1600" dirty="0" smtClean="0">
                    <a:solidFill>
                      <a:schemeClr val="bg1"/>
                    </a:solidFill>
                    <a:cs typeface="Times New Roman" pitchFamily="18" charset="0"/>
                  </a:rPr>
                  <a:t>unified local search </a:t>
                </a:r>
                <a:r>
                  <a:rPr lang="en-US" sz="1600" dirty="0">
                    <a:solidFill>
                      <a:schemeClr val="bg1"/>
                    </a:solidFill>
                    <a:cs typeface="Times New Roman" pitchFamily="18" charset="0"/>
                  </a:rPr>
                  <a:t>for </a:t>
                </a:r>
                <a:r>
                  <a:rPr lang="en-US" sz="1600" dirty="0" smtClean="0">
                    <a:solidFill>
                      <a:schemeClr val="bg1"/>
                    </a:solidFill>
                    <a:cs typeface="Times New Roman" pitchFamily="18" charset="0"/>
                  </a:rPr>
                  <a:t>random walk based </a:t>
                </a:r>
                <a14:m>
                  <m:oMath xmlns:m="http://schemas.openxmlformats.org/officeDocument/2006/math">
                    <m:r>
                      <a:rPr lang="en-US" sz="1600" i="1" dirty="0" smtClean="0">
                        <a:solidFill>
                          <a:schemeClr val="bg1"/>
                        </a:solidFill>
                        <a:latin typeface="Cambria Math"/>
                        <a:cs typeface="Times New Roman" pitchFamily="18" charset="0"/>
                      </a:rPr>
                      <m:t>𝑘</m:t>
                    </m:r>
                  </m:oMath>
                </a14:m>
                <a:r>
                  <a:rPr lang="en-US" sz="1600" dirty="0" smtClean="0">
                    <a:solidFill>
                      <a:schemeClr val="bg1"/>
                    </a:solidFill>
                    <a:cs typeface="Times New Roman" pitchFamily="18" charset="0"/>
                  </a:rPr>
                  <a:t>-nearest-neighbor query </a:t>
                </a:r>
                <a:r>
                  <a:rPr lang="en-US" sz="1600" dirty="0">
                    <a:solidFill>
                      <a:schemeClr val="bg1"/>
                    </a:solidFill>
                    <a:cs typeface="Times New Roman" pitchFamily="18" charset="0"/>
                  </a:rPr>
                  <a:t>in </a:t>
                </a:r>
                <a:r>
                  <a:rPr lang="en-US" sz="1600" dirty="0" smtClean="0">
                    <a:solidFill>
                      <a:schemeClr val="bg1"/>
                    </a:solidFill>
                    <a:cs typeface="Times New Roman" pitchFamily="18" charset="0"/>
                  </a:rPr>
                  <a:t>large </a:t>
                </a:r>
                <a:r>
                  <a:rPr lang="en-US" sz="1600" dirty="0">
                    <a:solidFill>
                      <a:schemeClr val="bg1"/>
                    </a:solidFill>
                    <a:cs typeface="Times New Roman" pitchFamily="18" charset="0"/>
                  </a:rPr>
                  <a:t>g</a:t>
                </a:r>
                <a:r>
                  <a:rPr lang="en-US" sz="1600" dirty="0" smtClean="0">
                    <a:solidFill>
                      <a:schemeClr val="bg1"/>
                    </a:solidFill>
                    <a:cs typeface="Times New Roman" pitchFamily="18" charset="0"/>
                  </a:rPr>
                  <a:t>raphs</a:t>
                </a:r>
                <a:r>
                  <a:rPr lang="en-US" sz="1600" dirty="0" smtClean="0">
                    <a:solidFill>
                      <a:schemeClr val="bg1"/>
                    </a:solidFill>
                  </a:rPr>
                  <a:t>. SIGMOD, 2014.</a:t>
                </a:r>
                <a:endParaRPr lang="en-US" sz="1600" dirty="0">
                  <a:solidFill>
                    <a:schemeClr val="bg1"/>
                  </a:solidFill>
                  <a:cs typeface="Times New Roman" pitchFamily="18"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3347864" y="5877272"/>
                <a:ext cx="5688632" cy="830997"/>
              </a:xfrm>
              <a:prstGeom prst="rect">
                <a:avLst/>
              </a:prstGeom>
              <a:blipFill rotWithShape="1">
                <a:blip r:embed="rId4"/>
                <a:stretch>
                  <a:fillRect l="-536" t="-2206" r="-214" b="-8824"/>
                </a:stretch>
              </a:blipFill>
            </p:spPr>
            <p:txBody>
              <a:bodyPr/>
              <a:lstStyle/>
              <a:p>
                <a:r>
                  <a:rPr lang="en-US">
                    <a:noFill/>
                  </a:rPr>
                  <a:t> </a:t>
                </a:r>
              </a:p>
            </p:txBody>
          </p:sp>
        </mc:Fallback>
      </mc:AlternateContent>
      <p:sp>
        <p:nvSpPr>
          <p:cNvPr id="43" name="Title 1"/>
          <p:cNvSpPr txBox="1">
            <a:spLocks/>
          </p:cNvSpPr>
          <p:nvPr/>
        </p:nvSpPr>
        <p:spPr bwMode="auto">
          <a:xfrm>
            <a:off x="2711730" y="3835653"/>
            <a:ext cx="1010419" cy="470385"/>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ctr"/>
            <a:r>
              <a:rPr lang="en-US" sz="2400" dirty="0" smtClean="0">
                <a:solidFill>
                  <a:schemeClr val="tx1"/>
                </a:solidFill>
                <a:latin typeface="+mj-lt"/>
                <a:cs typeface="Times New Roman" pitchFamily="18" charset="0"/>
              </a:rPr>
              <a:t>Query</a:t>
            </a:r>
            <a:endParaRPr lang="en-US" sz="2400" dirty="0">
              <a:solidFill>
                <a:schemeClr val="tx1"/>
              </a:solidFill>
              <a:latin typeface="+mj-lt"/>
              <a:cs typeface="Times New Roman" pitchFamily="18" charset="0"/>
            </a:endParaRPr>
          </a:p>
        </p:txBody>
      </p:sp>
      <p:cxnSp>
        <p:nvCxnSpPr>
          <p:cNvPr id="3" name="Straight Connector 2"/>
          <p:cNvCxnSpPr/>
          <p:nvPr/>
        </p:nvCxnSpPr>
        <p:spPr>
          <a:xfrm flipV="1">
            <a:off x="1369882" y="2869884"/>
            <a:ext cx="675408" cy="381056"/>
          </a:xfrm>
          <a:prstGeom prst="line">
            <a:avLst/>
          </a:prstGeom>
          <a:ln>
            <a:solidFill>
              <a:srgbClr val="CC00CC"/>
            </a:solidFill>
            <a:prstDash val="lgDash"/>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040053" y="2864972"/>
            <a:ext cx="1011077" cy="512912"/>
          </a:xfrm>
          <a:prstGeom prst="line">
            <a:avLst/>
          </a:prstGeom>
          <a:ln>
            <a:solidFill>
              <a:srgbClr val="CC00CC"/>
            </a:solidFill>
            <a:prstDash val="lgDash"/>
            <a:tailEnd type="arrow" w="med" len="lg"/>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369882" y="3391783"/>
            <a:ext cx="827808" cy="229941"/>
          </a:xfrm>
          <a:prstGeom prst="line">
            <a:avLst/>
          </a:prstGeom>
          <a:ln>
            <a:solidFill>
              <a:srgbClr val="CC00CC"/>
            </a:solidFill>
            <a:prstDash val="lgDash"/>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2196879" y="3509964"/>
            <a:ext cx="884731" cy="98197"/>
          </a:xfrm>
          <a:prstGeom prst="line">
            <a:avLst/>
          </a:prstGeom>
          <a:ln>
            <a:solidFill>
              <a:srgbClr val="CC00CC"/>
            </a:solidFill>
            <a:prstDash val="lgDash"/>
            <a:tailEnd type="arrow" w="med" len="lg"/>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340148" y="3415949"/>
            <a:ext cx="847382" cy="632495"/>
          </a:xfrm>
          <a:prstGeom prst="line">
            <a:avLst/>
          </a:prstGeom>
          <a:ln>
            <a:solidFill>
              <a:srgbClr val="CC00CC"/>
            </a:solidFill>
            <a:prstDash val="lgDash"/>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2187044" y="3611564"/>
            <a:ext cx="853926" cy="443662"/>
          </a:xfrm>
          <a:prstGeom prst="line">
            <a:avLst/>
          </a:prstGeom>
          <a:ln>
            <a:solidFill>
              <a:srgbClr val="CC00CC"/>
            </a:solidFill>
            <a:prstDash val="lgDash"/>
            <a:tailEnd type="arrow" w="med" len="lg"/>
          </a:ln>
        </p:spPr>
        <p:style>
          <a:lnRef idx="2">
            <a:schemeClr val="accent1"/>
          </a:lnRef>
          <a:fillRef idx="0">
            <a:schemeClr val="accent1"/>
          </a:fillRef>
          <a:effectRef idx="1">
            <a:schemeClr val="accent1"/>
          </a:effectRef>
          <a:fontRef idx="minor">
            <a:schemeClr val="tx1"/>
          </a:fontRef>
        </p:style>
      </p:cxnSp>
      <p:sp>
        <p:nvSpPr>
          <p:cNvPr id="121" name="Rectangle 120"/>
          <p:cNvSpPr/>
          <p:nvPr/>
        </p:nvSpPr>
        <p:spPr>
          <a:xfrm>
            <a:off x="5299141" y="2528900"/>
            <a:ext cx="3773359" cy="2077492"/>
          </a:xfrm>
          <a:prstGeom prst="rect">
            <a:avLst/>
          </a:prstGeom>
        </p:spPr>
        <p:txBody>
          <a:bodyPr wrap="square">
            <a:spAutoFit/>
          </a:bodyPr>
          <a:lstStyle/>
          <a:p>
            <a:pPr lvl="0" algn="ctr" eaLnBrk="0" hangingPunct="0">
              <a:spcBef>
                <a:spcPts val="200"/>
              </a:spcBef>
            </a:pPr>
            <a:r>
              <a:rPr lang="en-US" sz="2600" dirty="0" smtClean="0">
                <a:latin typeface="+mj-lt"/>
                <a:cs typeface="Times New Roman" pitchFamily="18" charset="0"/>
              </a:rPr>
              <a:t>Random walk based</a:t>
            </a:r>
            <a:r>
              <a:rPr lang="en-US" sz="2600" dirty="0">
                <a:latin typeface="+mj-lt"/>
                <a:cs typeface="Times New Roman" pitchFamily="18" charset="0"/>
              </a:rPr>
              <a:t> </a:t>
            </a:r>
            <a:r>
              <a:rPr lang="en-US" sz="2600" dirty="0" smtClean="0">
                <a:latin typeface="+mj-lt"/>
                <a:cs typeface="Times New Roman" pitchFamily="18" charset="0"/>
              </a:rPr>
              <a:t>proximity measures</a:t>
            </a:r>
          </a:p>
          <a:p>
            <a:pPr marL="396875" lvl="1" indent="-396875" eaLnBrk="0" hangingPunct="0">
              <a:spcBef>
                <a:spcPts val="200"/>
              </a:spcBef>
              <a:buFontTx/>
              <a:buAutoNum type="arabicParenR"/>
            </a:pPr>
            <a:r>
              <a:rPr lang="en-US" sz="2400" dirty="0">
                <a:cs typeface="Times New Roman" pitchFamily="18" charset="0"/>
              </a:rPr>
              <a:t>Random walk with restart</a:t>
            </a:r>
          </a:p>
          <a:p>
            <a:pPr marL="396875" lvl="1" indent="-396875" eaLnBrk="0" hangingPunct="0">
              <a:spcBef>
                <a:spcPts val="200"/>
              </a:spcBef>
              <a:buAutoNum type="arabicParenR"/>
            </a:pPr>
            <a:r>
              <a:rPr lang="en-US" sz="2400" dirty="0" smtClean="0">
                <a:solidFill>
                  <a:schemeClr val="tx1"/>
                </a:solidFill>
                <a:latin typeface="+mj-lt"/>
                <a:cs typeface="Times New Roman" pitchFamily="18" charset="0"/>
              </a:rPr>
              <a:t>Hitting time</a:t>
            </a:r>
          </a:p>
          <a:p>
            <a:pPr marL="396875" lvl="1" indent="-396875" eaLnBrk="0" hangingPunct="0">
              <a:spcBef>
                <a:spcPts val="200"/>
              </a:spcBef>
              <a:buAutoNum type="arabicParenR"/>
            </a:pPr>
            <a:r>
              <a:rPr lang="en-US" sz="2400" dirty="0" smtClean="0">
                <a:solidFill>
                  <a:schemeClr val="tx1"/>
                </a:solidFill>
                <a:latin typeface="+mj-lt"/>
                <a:cs typeface="Times New Roman" pitchFamily="18" charset="0"/>
              </a:rPr>
              <a:t>Commute time</a:t>
            </a:r>
          </a:p>
        </p:txBody>
      </p:sp>
    </p:spTree>
    <p:extLst>
      <p:ext uri="{BB962C8B-B14F-4D97-AF65-F5344CB8AC3E}">
        <p14:creationId xmlns:p14="http://schemas.microsoft.com/office/powerpoint/2010/main" val="146658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50" fill="hold"/>
                                        <p:tgtEl>
                                          <p:spTgt spid="136"/>
                                        </p:tgtEl>
                                        <p:attrNameLst>
                                          <p:attrName>fillcolor</p:attrName>
                                        </p:attrNameLst>
                                      </p:cBhvr>
                                      <p:to>
                                        <a:srgbClr val="00FF00"/>
                                      </p:to>
                                    </p:animClr>
                                    <p:set>
                                      <p:cBhvr>
                                        <p:cTn id="7" dur="150" fill="hold"/>
                                        <p:tgtEl>
                                          <p:spTgt spid="136"/>
                                        </p:tgtEl>
                                        <p:attrNameLst>
                                          <p:attrName>fill.type</p:attrName>
                                        </p:attrNameLst>
                                      </p:cBhvr>
                                      <p:to>
                                        <p:strVal val="solid"/>
                                      </p:to>
                                    </p:set>
                                    <p:set>
                                      <p:cBhvr>
                                        <p:cTn id="8" dur="150" fill="hold"/>
                                        <p:tgtEl>
                                          <p:spTgt spid="136"/>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150" fill="hold"/>
                                        <p:tgtEl>
                                          <p:spTgt spid="17"/>
                                        </p:tgtEl>
                                        <p:attrNameLst>
                                          <p:attrName>fillcolor</p:attrName>
                                        </p:attrNameLst>
                                      </p:cBhvr>
                                      <p:to>
                                        <a:srgbClr val="CC00CC"/>
                                      </p:to>
                                    </p:animClr>
                                    <p:set>
                                      <p:cBhvr>
                                        <p:cTn id="13" dur="150" fill="hold"/>
                                        <p:tgtEl>
                                          <p:spTgt spid="17"/>
                                        </p:tgtEl>
                                        <p:attrNameLst>
                                          <p:attrName>fill.type</p:attrName>
                                        </p:attrNameLst>
                                      </p:cBhvr>
                                      <p:to>
                                        <p:strVal val="solid"/>
                                      </p:to>
                                    </p:set>
                                    <p:set>
                                      <p:cBhvr>
                                        <p:cTn id="14" dur="150" fill="hold"/>
                                        <p:tgtEl>
                                          <p:spTgt spid="17"/>
                                        </p:tgtEl>
                                        <p:attrNameLst>
                                          <p:attrName>fill.on</p:attrName>
                                        </p:attrNameLst>
                                      </p:cBhvr>
                                      <p:to>
                                        <p:strVal val="true"/>
                                      </p:to>
                                    </p:set>
                                  </p:childTnLst>
                                </p:cTn>
                              </p:par>
                            </p:childTnLst>
                          </p:cTn>
                        </p:par>
                        <p:par>
                          <p:cTn id="15" fill="hold">
                            <p:stCondLst>
                              <p:cond delay="150"/>
                            </p:stCondLst>
                            <p:childTnLst>
                              <p:par>
                                <p:cTn id="16" presetID="1"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1061" y="461124"/>
            <a:ext cx="7886076" cy="689886"/>
          </a:xfrm>
        </p:spPr>
        <p:txBody>
          <a:bodyPr/>
          <a:lstStyle/>
          <a:p>
            <a:r>
              <a:rPr lang="en-US" sz="3600" dirty="0" smtClean="0">
                <a:solidFill>
                  <a:schemeClr val="tx1"/>
                </a:solidFill>
                <a:latin typeface="+mj-lt"/>
                <a:cs typeface="Times New Roman" pitchFamily="18" charset="0"/>
              </a:rPr>
              <a:t>Computational Methods for </a:t>
            </a:r>
            <a:r>
              <a:rPr lang="en-US" sz="3600" dirty="0">
                <a:solidFill>
                  <a:schemeClr val="tx1"/>
                </a:solidFill>
                <a:latin typeface="+mj-lt"/>
                <a:cs typeface="Times New Roman" pitchFamily="18" charset="0"/>
              </a:rPr>
              <a:t>Top-𝑘 Query</a:t>
            </a:r>
          </a:p>
        </p:txBody>
      </p:sp>
      <p:graphicFrame>
        <p:nvGraphicFramePr>
          <p:cNvPr id="2" name="Table 1"/>
          <p:cNvGraphicFramePr>
            <a:graphicFrameLocks noGrp="1"/>
          </p:cNvGraphicFramePr>
          <p:nvPr>
            <p:extLst>
              <p:ext uri="{D42A27DB-BD31-4B8C-83A1-F6EECF244321}">
                <p14:modId xmlns:p14="http://schemas.microsoft.com/office/powerpoint/2010/main" val="3536971211"/>
              </p:ext>
            </p:extLst>
          </p:nvPr>
        </p:nvGraphicFramePr>
        <p:xfrm>
          <a:off x="323528" y="1319058"/>
          <a:ext cx="8676964" cy="2775356"/>
        </p:xfrm>
        <a:graphic>
          <a:graphicData uri="http://schemas.openxmlformats.org/drawingml/2006/table">
            <a:tbl>
              <a:tblPr firstRow="1" bandRow="1">
                <a:tableStyleId>{5C22544A-7EE6-4342-B048-85BDC9FD1C3A}</a:tableStyleId>
              </a:tblPr>
              <a:tblGrid>
                <a:gridCol w="2628292"/>
                <a:gridCol w="2232248"/>
                <a:gridCol w="1980220"/>
                <a:gridCol w="1836204"/>
              </a:tblGrid>
              <a:tr h="625678">
                <a:tc>
                  <a:txBody>
                    <a:bodyPr/>
                    <a:lstStyle/>
                    <a:p>
                      <a:pPr algn="ctr"/>
                      <a:r>
                        <a:rPr lang="en-US" sz="2200" dirty="0" smtClean="0">
                          <a:latin typeface="+mj-lt"/>
                          <a:cs typeface="Times New Roman" panose="02020603050405020304" pitchFamily="18" charset="0"/>
                        </a:rPr>
                        <a:t>Methods</a:t>
                      </a:r>
                      <a:endParaRPr lang="en-US" sz="2200" dirty="0">
                        <a:latin typeface="+mj-lt"/>
                        <a:cs typeface="Times New Roman" panose="02020603050405020304" pitchFamily="18" charset="0"/>
                      </a:endParaRPr>
                    </a:p>
                  </a:txBody>
                  <a:tcPr anchor="ctr">
                    <a:lnR w="38100" cap="flat" cmpd="sng" algn="ctr">
                      <a:solidFill>
                        <a:schemeClr val="bg1"/>
                      </a:solidFill>
                      <a:prstDash val="solid"/>
                      <a:round/>
                      <a:headEnd type="none" w="med" len="med"/>
                      <a:tailEnd type="none" w="med" len="med"/>
                    </a:lnR>
                  </a:tcPr>
                </a:tc>
                <a:tc>
                  <a:txBody>
                    <a:bodyPr/>
                    <a:lstStyle/>
                    <a:p>
                      <a:pPr algn="ctr"/>
                      <a:r>
                        <a:rPr lang="en-US" sz="2200" dirty="0" smtClean="0">
                          <a:latin typeface="+mj-lt"/>
                          <a:cs typeface="Times New Roman" panose="02020603050405020304" pitchFamily="18" charset="0"/>
                        </a:rPr>
                        <a:t>Key Idea</a:t>
                      </a:r>
                      <a:endParaRPr lang="en-US" sz="2200" dirty="0">
                        <a:latin typeface="+mj-lt"/>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sz="2200" dirty="0" smtClean="0">
                          <a:latin typeface="+mj-lt"/>
                          <a:cs typeface="Times New Roman" panose="02020603050405020304" pitchFamily="18" charset="0"/>
                        </a:rPr>
                        <a:t>Pre-computation?</a:t>
                      </a:r>
                      <a:endParaRPr lang="en-US" sz="2200" dirty="0">
                        <a:latin typeface="+mj-lt"/>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sz="2200" dirty="0" smtClean="0">
                          <a:latin typeface="+mj-lt"/>
                          <a:cs typeface="Times New Roman" panose="02020603050405020304" pitchFamily="18" charset="0"/>
                        </a:rPr>
                        <a:t>Applicability</a:t>
                      </a:r>
                      <a:endParaRPr lang="en-US" sz="2200" dirty="0">
                        <a:latin typeface="+mj-lt"/>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r>
              <a:tr h="625678">
                <a:tc>
                  <a:txBody>
                    <a:bodyPr/>
                    <a:lstStyle/>
                    <a:p>
                      <a:pPr algn="ctr"/>
                      <a:r>
                        <a:rPr lang="en-US" sz="2200" dirty="0" smtClean="0">
                          <a:latin typeface="+mj-lt"/>
                          <a:cs typeface="Times New Roman" panose="02020603050405020304" pitchFamily="18" charset="0"/>
                        </a:rPr>
                        <a:t>Global iteration (GI)</a:t>
                      </a:r>
                      <a:endParaRPr lang="en-US" sz="2200" dirty="0">
                        <a:latin typeface="+mj-lt"/>
                        <a:cs typeface="Times New Roman" panose="02020603050405020304" pitchFamily="18" charset="0"/>
                      </a:endParaRP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200" dirty="0" smtClean="0">
                          <a:latin typeface="+mj-lt"/>
                          <a:cs typeface="Times New Roman" panose="02020603050405020304" pitchFamily="18" charset="0"/>
                        </a:rPr>
                        <a:t>Power method</a:t>
                      </a:r>
                      <a:endParaRPr lang="en-US" sz="2200" dirty="0">
                        <a:latin typeface="+mj-lt"/>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200" dirty="0" smtClean="0">
                          <a:latin typeface="+mj-lt"/>
                          <a:cs typeface="Times New Roman" panose="02020603050405020304" pitchFamily="18" charset="0"/>
                        </a:rPr>
                        <a:t>No</a:t>
                      </a:r>
                      <a:endParaRPr lang="en-US" sz="2200" dirty="0">
                        <a:latin typeface="+mj-lt"/>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200" dirty="0" smtClean="0">
                          <a:latin typeface="+mj-lt"/>
                          <a:cs typeface="Times New Roman" panose="02020603050405020304" pitchFamily="18" charset="0"/>
                        </a:rPr>
                        <a:t>Wide</a:t>
                      </a:r>
                      <a:endParaRPr lang="en-US" sz="2200" dirty="0">
                        <a:latin typeface="+mj-lt"/>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r>
              <a:tr h="625678">
                <a:tc>
                  <a:txBody>
                    <a:bodyPr/>
                    <a:lstStyle/>
                    <a:p>
                      <a:pPr algn="ctr"/>
                      <a:r>
                        <a:rPr lang="en-US" sz="2200" dirty="0" smtClean="0">
                          <a:latin typeface="+mj-lt"/>
                          <a:cs typeface="Times New Roman" panose="02020603050405020304" pitchFamily="18" charset="0"/>
                        </a:rPr>
                        <a:t>Matrix based method[2]</a:t>
                      </a:r>
                      <a:endParaRPr lang="en-US" sz="2200" dirty="0">
                        <a:latin typeface="+mj-lt"/>
                        <a:cs typeface="Times New Roman" panose="02020603050405020304" pitchFamily="18"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200" dirty="0" smtClean="0">
                          <a:latin typeface="+mj-lt"/>
                          <a:cs typeface="Times New Roman" panose="02020603050405020304" pitchFamily="18" charset="0"/>
                        </a:rPr>
                        <a:t>Matrix decomposition</a:t>
                      </a:r>
                      <a:endParaRPr lang="en-US" sz="2200" dirty="0">
                        <a:latin typeface="+mj-lt"/>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200" dirty="0" smtClean="0">
                          <a:latin typeface="+mj-lt"/>
                          <a:cs typeface="Times New Roman" panose="02020603050405020304" pitchFamily="18" charset="0"/>
                        </a:rPr>
                        <a:t>Yes</a:t>
                      </a:r>
                      <a:endParaRPr lang="en-US" sz="2200" dirty="0">
                        <a:latin typeface="+mj-lt"/>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200" dirty="0" smtClean="0">
                          <a:latin typeface="+mj-lt"/>
                          <a:cs typeface="Times New Roman" panose="02020603050405020304" pitchFamily="18" charset="0"/>
                        </a:rPr>
                        <a:t>RWR</a:t>
                      </a:r>
                      <a:endParaRPr lang="en-US" sz="2200" dirty="0">
                        <a:latin typeface="+mj-lt"/>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r>
              <a:tr h="625678">
                <a:tc>
                  <a:txBody>
                    <a:bodyPr/>
                    <a:lstStyle/>
                    <a:p>
                      <a:pPr algn="ctr"/>
                      <a:r>
                        <a:rPr lang="en-US" sz="2200" dirty="0" smtClean="0">
                          <a:latin typeface="+mj-lt"/>
                          <a:cs typeface="Times New Roman" panose="02020603050405020304" pitchFamily="18" charset="0"/>
                        </a:rPr>
                        <a:t>Graph embedding [3]</a:t>
                      </a:r>
                      <a:endParaRPr lang="en-US" sz="2200" dirty="0">
                        <a:latin typeface="+mj-lt"/>
                        <a:cs typeface="Times New Roman" panose="02020603050405020304" pitchFamily="18"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200" dirty="0" smtClean="0">
                          <a:latin typeface="+mj-lt"/>
                          <a:cs typeface="Times New Roman" panose="02020603050405020304" pitchFamily="18" charset="0"/>
                        </a:rPr>
                        <a:t>Graph embedding</a:t>
                      </a:r>
                      <a:endParaRPr lang="en-US" sz="2200" dirty="0">
                        <a:latin typeface="+mj-lt"/>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200" dirty="0" smtClean="0">
                          <a:latin typeface="+mj-lt"/>
                          <a:cs typeface="Times New Roman" panose="02020603050405020304" pitchFamily="18" charset="0"/>
                        </a:rPr>
                        <a:t>Yes</a:t>
                      </a:r>
                      <a:endParaRPr lang="en-US" sz="2200" dirty="0">
                        <a:latin typeface="+mj-lt"/>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200" kern="1200" dirty="0" smtClean="0">
                          <a:solidFill>
                            <a:schemeClr val="dk1"/>
                          </a:solidFill>
                          <a:latin typeface="+mn-lt"/>
                          <a:ea typeface="+mn-ea"/>
                          <a:cs typeface="Times New Roman" panose="02020603050405020304" pitchFamily="18" charset="0"/>
                        </a:rPr>
                        <a:t>RWR</a:t>
                      </a:r>
                      <a:r>
                        <a:rPr lang="en-US" sz="2200" dirty="0" smtClean="0">
                          <a:latin typeface="+mj-lt"/>
                          <a:cs typeface="Times New Roman" panose="02020603050405020304" pitchFamily="18" charset="0"/>
                        </a:rPr>
                        <a:t> / </a:t>
                      </a:r>
                      <a:r>
                        <a:rPr lang="en-US" sz="2200" kern="1200" dirty="0" smtClean="0">
                          <a:solidFill>
                            <a:schemeClr val="dk1"/>
                          </a:solidFill>
                          <a:latin typeface="+mn-lt"/>
                          <a:ea typeface="+mn-ea"/>
                          <a:cs typeface="Times New Roman" panose="02020603050405020304" pitchFamily="18" charset="0"/>
                        </a:rPr>
                        <a:t>HT </a:t>
                      </a:r>
                      <a:r>
                        <a:rPr lang="en-US" sz="2200" dirty="0" smtClean="0">
                          <a:latin typeface="+mj-lt"/>
                          <a:cs typeface="Times New Roman" panose="02020603050405020304" pitchFamily="18" charset="0"/>
                        </a:rPr>
                        <a:t>/ CT</a:t>
                      </a:r>
                      <a:endParaRPr lang="en-US" sz="2200" dirty="0">
                        <a:latin typeface="+mj-lt"/>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r>
            </a:tbl>
          </a:graphicData>
        </a:graphic>
      </p:graphicFrame>
      <p:sp>
        <p:nvSpPr>
          <p:cNvPr id="12" name="Content Placeholder 2"/>
          <p:cNvSpPr txBox="1">
            <a:spLocks/>
          </p:cNvSpPr>
          <p:nvPr/>
        </p:nvSpPr>
        <p:spPr bwMode="auto">
          <a:xfrm>
            <a:off x="3563888" y="5805264"/>
            <a:ext cx="4788532" cy="9203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r>
              <a:rPr lang="en-US" altLang="zh-CN" sz="1600" dirty="0" smtClean="0">
                <a:solidFill>
                  <a:srgbClr val="FFFFFF"/>
                </a:solidFill>
                <a:latin typeface="+mj-lt"/>
                <a:cs typeface="Times New Roman" pitchFamily="18" charset="0"/>
              </a:rPr>
              <a:t>[</a:t>
            </a:r>
            <a:r>
              <a:rPr lang="en-US" altLang="zh-CN" sz="1600" dirty="0">
                <a:solidFill>
                  <a:srgbClr val="FFFFFF"/>
                </a:solidFill>
                <a:latin typeface="+mj-lt"/>
                <a:cs typeface="Times New Roman" pitchFamily="18" charset="0"/>
              </a:rPr>
              <a:t>1</a:t>
            </a:r>
            <a:r>
              <a:rPr lang="en-US" altLang="zh-CN" sz="1600" dirty="0" smtClean="0">
                <a:solidFill>
                  <a:srgbClr val="FFFFFF"/>
                </a:solidFill>
                <a:latin typeface="+mj-lt"/>
                <a:cs typeface="Times New Roman" pitchFamily="18" charset="0"/>
              </a:rPr>
              <a:t>] Y. Fujiwara, et al. SIGMOD’13</a:t>
            </a:r>
          </a:p>
          <a:p>
            <a:pPr marL="0" indent="0"/>
            <a:r>
              <a:rPr lang="en-US" altLang="zh-CN" sz="1600" dirty="0" smtClean="0">
                <a:solidFill>
                  <a:srgbClr val="FFFFFF"/>
                </a:solidFill>
                <a:latin typeface="+mj-lt"/>
                <a:cs typeface="Times New Roman" pitchFamily="18" charset="0"/>
              </a:rPr>
              <a:t>[2] Tong’ICDM’06; Fujiwara’KDD’12; Fujiwara’VLDB’12</a:t>
            </a:r>
          </a:p>
          <a:p>
            <a:pPr marL="0" indent="0"/>
            <a:r>
              <a:rPr lang="en-US" altLang="zh-CN" sz="1600" dirty="0" smtClean="0">
                <a:solidFill>
                  <a:srgbClr val="FFFFFF"/>
                </a:solidFill>
                <a:latin typeface="+mj-lt"/>
                <a:cs typeface="Times New Roman" pitchFamily="18" charset="0"/>
              </a:rPr>
              <a:t>[3] X. Zhao, et al. VLDB’13</a:t>
            </a:r>
          </a:p>
        </p:txBody>
      </p:sp>
      <p:sp>
        <p:nvSpPr>
          <p:cNvPr id="6" name="Rectangle 5"/>
          <p:cNvSpPr/>
          <p:nvPr/>
        </p:nvSpPr>
        <p:spPr>
          <a:xfrm>
            <a:off x="251520" y="4430511"/>
            <a:ext cx="3992579" cy="1138773"/>
          </a:xfrm>
          <a:prstGeom prst="rect">
            <a:avLst/>
          </a:prstGeom>
        </p:spPr>
        <p:txBody>
          <a:bodyPr wrap="square" lIns="0" rIns="0">
            <a:spAutoFit/>
          </a:bodyPr>
          <a:lstStyle/>
          <a:p>
            <a:pPr marL="57150" eaLnBrk="0" hangingPunct="0">
              <a:spcBef>
                <a:spcPct val="20000"/>
              </a:spcBef>
            </a:pPr>
            <a:r>
              <a:rPr lang="en-US" sz="2000" dirty="0" smtClean="0">
                <a:solidFill>
                  <a:prstClr val="black"/>
                </a:solidFill>
                <a:latin typeface="+mj-lt"/>
                <a:cs typeface="Times New Roman" pitchFamily="18" charset="0"/>
              </a:rPr>
              <a:t>Disadvantages:</a:t>
            </a:r>
          </a:p>
          <a:p>
            <a:pPr marL="571500" indent="-342900" eaLnBrk="0" hangingPunct="0">
              <a:spcBef>
                <a:spcPct val="20000"/>
              </a:spcBef>
              <a:buFont typeface="Arial" panose="020B0604020202020204" pitchFamily="34" charset="0"/>
              <a:buChar char="•"/>
            </a:pPr>
            <a:r>
              <a:rPr lang="en-US" sz="2000" dirty="0" smtClean="0">
                <a:solidFill>
                  <a:prstClr val="black"/>
                </a:solidFill>
                <a:latin typeface="+mj-lt"/>
                <a:cs typeface="Times New Roman" pitchFamily="18" charset="0"/>
              </a:rPr>
              <a:t>Iterating over the entire graph</a:t>
            </a:r>
          </a:p>
          <a:p>
            <a:pPr marL="571500" indent="-342900" eaLnBrk="0" hangingPunct="0">
              <a:spcBef>
                <a:spcPct val="20000"/>
              </a:spcBef>
              <a:buFont typeface="Arial" panose="020B0604020202020204" pitchFamily="34" charset="0"/>
              <a:buChar char="•"/>
            </a:pPr>
            <a:r>
              <a:rPr lang="en-US" altLang="zh-CN" sz="2000" dirty="0" smtClean="0">
                <a:solidFill>
                  <a:prstClr val="black"/>
                </a:solidFill>
                <a:latin typeface="+mj-lt"/>
                <a:cs typeface="Times New Roman" pitchFamily="18" charset="0"/>
              </a:rPr>
              <a:t>Pre-computing step is expensive</a:t>
            </a:r>
            <a:endParaRPr lang="en-US" sz="2000" dirty="0">
              <a:solidFill>
                <a:prstClr val="black"/>
              </a:solidFill>
              <a:latin typeface="+mj-lt"/>
              <a:cs typeface="Times New Roman" pitchFamily="18" charset="0"/>
            </a:endParaRPr>
          </a:p>
        </p:txBody>
      </p:sp>
      <p:sp>
        <p:nvSpPr>
          <p:cNvPr id="7" name="Rectangle 6"/>
          <p:cNvSpPr/>
          <p:nvPr/>
        </p:nvSpPr>
        <p:spPr>
          <a:xfrm>
            <a:off x="4395336" y="4430511"/>
            <a:ext cx="4748664" cy="1138773"/>
          </a:xfrm>
          <a:prstGeom prst="rect">
            <a:avLst/>
          </a:prstGeom>
        </p:spPr>
        <p:txBody>
          <a:bodyPr wrap="square" lIns="0" rIns="0">
            <a:spAutoFit/>
          </a:bodyPr>
          <a:lstStyle/>
          <a:p>
            <a:pPr marL="57150" lvl="0" eaLnBrk="0" hangingPunct="0">
              <a:spcBef>
                <a:spcPct val="20000"/>
              </a:spcBef>
            </a:pPr>
            <a:r>
              <a:rPr lang="en-US" sz="2000" b="1" dirty="0" smtClean="0">
                <a:solidFill>
                  <a:schemeClr val="tx1"/>
                </a:solidFill>
                <a:latin typeface="+mj-lt"/>
                <a:cs typeface="Times New Roman" pitchFamily="18" charset="0"/>
              </a:rPr>
              <a:t>Challenge:</a:t>
            </a:r>
            <a:r>
              <a:rPr lang="en-US" sz="2000" dirty="0" smtClean="0">
                <a:solidFill>
                  <a:schemeClr val="tx1"/>
                </a:solidFill>
                <a:latin typeface="+mj-lt"/>
                <a:cs typeface="Times New Roman" pitchFamily="18" charset="0"/>
              </a:rPr>
              <a:t> A</a:t>
            </a:r>
            <a:r>
              <a:rPr lang="en-US" sz="2000" dirty="0" smtClean="0">
                <a:latin typeface="+mj-lt"/>
                <a:cs typeface="Times New Roman" pitchFamily="18" charset="0"/>
              </a:rPr>
              <a:t>n </a:t>
            </a:r>
            <a:r>
              <a:rPr lang="en-US" sz="2000" dirty="0" smtClean="0">
                <a:cs typeface="Times New Roman" pitchFamily="18" charset="0"/>
              </a:rPr>
              <a:t>efficient </a:t>
            </a:r>
            <a:r>
              <a:rPr lang="en-US" sz="2000" dirty="0">
                <a:cs typeface="Times New Roman" pitchFamily="18" charset="0"/>
              </a:rPr>
              <a:t>local search </a:t>
            </a:r>
            <a:r>
              <a:rPr lang="en-US" sz="2000" dirty="0" smtClean="0">
                <a:cs typeface="Times New Roman" pitchFamily="18" charset="0"/>
              </a:rPr>
              <a:t>method?</a:t>
            </a:r>
            <a:endParaRPr lang="en-US" sz="2000" dirty="0" smtClean="0">
              <a:solidFill>
                <a:schemeClr val="tx1"/>
              </a:solidFill>
              <a:latin typeface="+mj-lt"/>
              <a:cs typeface="Times New Roman" pitchFamily="18" charset="0"/>
            </a:endParaRPr>
          </a:p>
          <a:p>
            <a:pPr marL="579438" indent="-342900" eaLnBrk="0" hangingPunct="0">
              <a:spcBef>
                <a:spcPct val="20000"/>
              </a:spcBef>
              <a:buFont typeface="Arial" panose="020B0604020202020204" pitchFamily="34" charset="0"/>
              <a:buChar char="•"/>
            </a:pPr>
            <a:r>
              <a:rPr lang="en-US" sz="2000" dirty="0" smtClean="0">
                <a:latin typeface="+mj-lt"/>
                <a:cs typeface="Times New Roman" pitchFamily="18" charset="0"/>
              </a:rPr>
              <a:t>Guarantees the exactness</a:t>
            </a:r>
          </a:p>
          <a:p>
            <a:pPr marL="579438" indent="-342900" eaLnBrk="0" hangingPunct="0">
              <a:spcBef>
                <a:spcPct val="20000"/>
              </a:spcBef>
              <a:buFont typeface="Arial" panose="020B0604020202020204" pitchFamily="34" charset="0"/>
              <a:buChar char="•"/>
            </a:pPr>
            <a:r>
              <a:rPr lang="en-US" sz="2000" dirty="0" smtClean="0">
                <a:latin typeface="+mj-lt"/>
                <a:cs typeface="Times New Roman" pitchFamily="18" charset="0"/>
              </a:rPr>
              <a:t>Applies </a:t>
            </a:r>
            <a:r>
              <a:rPr lang="en-US" sz="2000" dirty="0">
                <a:latin typeface="+mj-lt"/>
                <a:cs typeface="Times New Roman" pitchFamily="18" charset="0"/>
              </a:rPr>
              <a:t>to different </a:t>
            </a:r>
            <a:r>
              <a:rPr lang="en-US" sz="2000" dirty="0" smtClean="0">
                <a:latin typeface="+mj-lt"/>
                <a:cs typeface="Times New Roman" pitchFamily="18" charset="0"/>
              </a:rPr>
              <a:t>measures</a:t>
            </a:r>
            <a:endParaRPr lang="en-US" sz="2000" dirty="0">
              <a:latin typeface="+mj-lt"/>
              <a:cs typeface="Times New Roman" pitchFamily="18" charset="0"/>
            </a:endParaRPr>
          </a:p>
        </p:txBody>
      </p:sp>
    </p:spTree>
    <p:extLst>
      <p:ext uri="{BB962C8B-B14F-4D97-AF65-F5344CB8AC3E}">
        <p14:creationId xmlns:p14="http://schemas.microsoft.com/office/powerpoint/2010/main" val="3130481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66344" y="393192"/>
            <a:ext cx="7952023" cy="689886"/>
          </a:xfrm>
        </p:spPr>
        <p:txBody>
          <a:bodyPr/>
          <a:lstStyle/>
          <a:p>
            <a:r>
              <a:rPr lang="en-US" altLang="zh-CN" sz="3600" dirty="0" smtClean="0">
                <a:solidFill>
                  <a:schemeClr val="tx1"/>
                </a:solidFill>
                <a:latin typeface="+mj-lt"/>
                <a:cs typeface="Times New Roman" pitchFamily="18" charset="0"/>
              </a:rPr>
              <a:t>Our Method —— </a:t>
            </a:r>
            <a:r>
              <a:rPr lang="en-US" altLang="zh-CN" sz="3600" dirty="0" err="1" smtClean="0">
                <a:solidFill>
                  <a:schemeClr val="tx1"/>
                </a:solidFill>
                <a:latin typeface="+mj-lt"/>
                <a:cs typeface="Times New Roman" pitchFamily="18" charset="0"/>
              </a:rPr>
              <a:t>FLoS</a:t>
            </a:r>
            <a:r>
              <a:rPr lang="en-US" altLang="zh-CN" sz="3600" dirty="0" smtClean="0">
                <a:solidFill>
                  <a:schemeClr val="tx1"/>
                </a:solidFill>
                <a:latin typeface="+mj-lt"/>
                <a:cs typeface="Times New Roman" pitchFamily="18" charset="0"/>
              </a:rPr>
              <a:t> (Fast Local </a:t>
            </a:r>
            <a:r>
              <a:rPr lang="en-US" altLang="zh-CN" sz="3600" dirty="0">
                <a:solidFill>
                  <a:schemeClr val="tx1"/>
                </a:solidFill>
                <a:latin typeface="+mj-lt"/>
                <a:cs typeface="Times New Roman" pitchFamily="18" charset="0"/>
              </a:rPr>
              <a:t>S</a:t>
            </a:r>
            <a:r>
              <a:rPr lang="en-US" altLang="zh-CN" sz="3600" dirty="0" smtClean="0">
                <a:solidFill>
                  <a:schemeClr val="tx1"/>
                </a:solidFill>
                <a:latin typeface="+mj-lt"/>
                <a:cs typeface="Times New Roman" pitchFamily="18" charset="0"/>
              </a:rPr>
              <a:t>earch)</a:t>
            </a:r>
            <a:endParaRPr lang="en-US" sz="3600" dirty="0">
              <a:solidFill>
                <a:schemeClr val="tx1"/>
              </a:solidFill>
              <a:latin typeface="+mj-lt"/>
              <a:cs typeface="Times New Roman"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537287" y="1880828"/>
                <a:ext cx="8153400" cy="2591479"/>
              </a:xfrm>
              <a:prstGeom prst="rect">
                <a:avLst/>
              </a:prstGeom>
            </p:spPr>
            <p:txBody>
              <a:bodyPr wrap="square">
                <a:spAutoFit/>
              </a:bodyPr>
              <a:lstStyle/>
              <a:p>
                <a:pPr marL="573087" lvl="0" indent="-514350" eaLnBrk="0" hangingPunct="0">
                  <a:spcBef>
                    <a:spcPct val="20000"/>
                  </a:spcBef>
                  <a:buAutoNum type="arabicParenR"/>
                </a:pPr>
                <a:r>
                  <a:rPr lang="en-US" sz="2800" dirty="0" smtClean="0">
                    <a:latin typeface="+mj-lt"/>
                    <a:cs typeface="Times New Roman" pitchFamily="18" charset="0"/>
                  </a:rPr>
                  <a:t>Exact top-</a:t>
                </a:r>
                <a14:m>
                  <m:oMath xmlns:m="http://schemas.openxmlformats.org/officeDocument/2006/math">
                    <m:r>
                      <a:rPr lang="en-US" sz="2800" i="1" dirty="0" smtClean="0">
                        <a:latin typeface="Cambria Math"/>
                        <a:cs typeface="Times New Roman" pitchFamily="18" charset="0"/>
                      </a:rPr>
                      <m:t>𝑘</m:t>
                    </m:r>
                  </m:oMath>
                </a14:m>
                <a:r>
                  <a:rPr lang="en-US" sz="2800" dirty="0" smtClean="0">
                    <a:latin typeface="+mj-lt"/>
                    <a:cs typeface="Times New Roman" pitchFamily="18" charset="0"/>
                  </a:rPr>
                  <a:t> nodes</a:t>
                </a:r>
              </a:p>
              <a:p>
                <a:pPr marL="573087" lvl="0" indent="-514350" eaLnBrk="0" hangingPunct="0">
                  <a:spcBef>
                    <a:spcPct val="20000"/>
                  </a:spcBef>
                  <a:buAutoNum type="arabicParenR"/>
                </a:pPr>
                <a:r>
                  <a:rPr lang="en-US" sz="2800" dirty="0" smtClean="0">
                    <a:solidFill>
                      <a:schemeClr val="tx1"/>
                    </a:solidFill>
                    <a:latin typeface="+mj-lt"/>
                    <a:cs typeface="Times New Roman" pitchFamily="18" charset="0"/>
                  </a:rPr>
                  <a:t>General method (a variety of proximity measures)</a:t>
                </a:r>
              </a:p>
              <a:p>
                <a:pPr marL="573087" lvl="0" indent="-514350" eaLnBrk="0" hangingPunct="0">
                  <a:spcBef>
                    <a:spcPct val="20000"/>
                  </a:spcBef>
                  <a:buAutoNum type="arabicParenR"/>
                </a:pPr>
                <a:r>
                  <a:rPr lang="en-US" sz="2800" dirty="0" smtClean="0">
                    <a:latin typeface="+mj-lt"/>
                    <a:cs typeface="Times New Roman" pitchFamily="18" charset="0"/>
                  </a:rPr>
                  <a:t>Simple local search strategy</a:t>
                </a:r>
              </a:p>
              <a:p>
                <a:pPr marL="1143000" lvl="1" indent="-338138" eaLnBrk="0" hangingPunct="0">
                  <a:spcBef>
                    <a:spcPct val="20000"/>
                  </a:spcBef>
                  <a:buFont typeface="Arial" panose="020B0604020202020204" pitchFamily="34" charset="0"/>
                  <a:buChar char="•"/>
                </a:pPr>
                <a:r>
                  <a:rPr lang="en-US" sz="2800" dirty="0" smtClean="0">
                    <a:latin typeface="+mj-lt"/>
                    <a:cs typeface="Times New Roman" pitchFamily="18" charset="0"/>
                  </a:rPr>
                  <a:t>no pre-processing</a:t>
                </a:r>
              </a:p>
              <a:p>
                <a:pPr marL="1143000" lvl="1" indent="-338138" eaLnBrk="0" hangingPunct="0">
                  <a:spcBef>
                    <a:spcPct val="20000"/>
                  </a:spcBef>
                  <a:buFont typeface="Arial" panose="020B0604020202020204" pitchFamily="34" charset="0"/>
                  <a:buChar char="•"/>
                </a:pPr>
                <a:r>
                  <a:rPr lang="en-US" sz="2800" dirty="0" smtClean="0">
                    <a:latin typeface="+mj-lt"/>
                    <a:cs typeface="Times New Roman" pitchFamily="18" charset="0"/>
                  </a:rPr>
                  <a:t>no global iteration</a:t>
                </a:r>
                <a:endParaRPr lang="en-US" sz="2800" dirty="0">
                  <a:solidFill>
                    <a:schemeClr val="tx1"/>
                  </a:solidFill>
                  <a:latin typeface="+mj-lt"/>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537287" y="1880828"/>
                <a:ext cx="8153400" cy="2591479"/>
              </a:xfrm>
              <a:prstGeom prst="rect">
                <a:avLst/>
              </a:prstGeom>
              <a:blipFill rotWithShape="0">
                <a:blip r:embed="rId3"/>
                <a:stretch>
                  <a:fillRect l="-822" t="-2588" b="-5882"/>
                </a:stretch>
              </a:blipFill>
            </p:spPr>
            <p:txBody>
              <a:bodyPr/>
              <a:lstStyle/>
              <a:p>
                <a:r>
                  <a:rPr lang="en-US">
                    <a:noFill/>
                  </a:rPr>
                  <a:t> </a:t>
                </a:r>
              </a:p>
            </p:txBody>
          </p:sp>
        </mc:Fallback>
      </mc:AlternateContent>
      <p:sp>
        <p:nvSpPr>
          <p:cNvPr id="5" name="Rectangle 4"/>
          <p:cNvSpPr/>
          <p:nvPr/>
        </p:nvSpPr>
        <p:spPr>
          <a:xfrm>
            <a:off x="537287" y="1232756"/>
            <a:ext cx="3530657" cy="523220"/>
          </a:xfrm>
          <a:prstGeom prst="rect">
            <a:avLst/>
          </a:prstGeom>
        </p:spPr>
        <p:txBody>
          <a:bodyPr wrap="square">
            <a:spAutoFit/>
          </a:bodyPr>
          <a:lstStyle/>
          <a:p>
            <a:pPr marL="58737" lvl="0" eaLnBrk="0" hangingPunct="0">
              <a:spcBef>
                <a:spcPct val="20000"/>
              </a:spcBef>
            </a:pPr>
            <a:r>
              <a:rPr lang="en-US" sz="2800" b="1" dirty="0" smtClean="0">
                <a:solidFill>
                  <a:schemeClr val="tx1"/>
                </a:solidFill>
                <a:latin typeface="+mj-lt"/>
                <a:cs typeface="Times New Roman" pitchFamily="18" charset="0"/>
              </a:rPr>
              <a:t>Contributions:</a:t>
            </a:r>
            <a:endParaRPr lang="en-US" sz="2800" b="1" dirty="0">
              <a:solidFill>
                <a:schemeClr val="tx1"/>
              </a:solidFill>
              <a:latin typeface="+mj-lt"/>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3347864" y="5877272"/>
                <a:ext cx="5688632" cy="830997"/>
              </a:xfrm>
              <a:prstGeom prst="rect">
                <a:avLst/>
              </a:prstGeom>
              <a:noFill/>
            </p:spPr>
            <p:txBody>
              <a:bodyPr wrap="square" rtlCol="0">
                <a:spAutoFit/>
              </a:bodyPr>
              <a:lstStyle/>
              <a:p>
                <a:r>
                  <a:rPr lang="en-US" sz="1600" dirty="0" err="1" smtClean="0">
                    <a:solidFill>
                      <a:schemeClr val="bg1"/>
                    </a:solidFill>
                  </a:rPr>
                  <a:t>Yubao</a:t>
                </a:r>
                <a:r>
                  <a:rPr lang="en-US" sz="1600" dirty="0" smtClean="0">
                    <a:solidFill>
                      <a:schemeClr val="bg1"/>
                    </a:solidFill>
                  </a:rPr>
                  <a:t> Wu, </a:t>
                </a:r>
                <a:r>
                  <a:rPr lang="en-US" sz="1600" dirty="0" err="1" smtClean="0">
                    <a:solidFill>
                      <a:schemeClr val="bg1"/>
                    </a:solidFill>
                  </a:rPr>
                  <a:t>Ruoming</a:t>
                </a:r>
                <a:r>
                  <a:rPr lang="en-US" sz="1600" dirty="0" smtClean="0">
                    <a:solidFill>
                      <a:schemeClr val="bg1"/>
                    </a:solidFill>
                  </a:rPr>
                  <a:t> Jin, Xiang Zhang. </a:t>
                </a:r>
                <a:r>
                  <a:rPr lang="en-US" sz="1600" dirty="0">
                    <a:solidFill>
                      <a:schemeClr val="bg1"/>
                    </a:solidFill>
                    <a:cs typeface="Times New Roman" pitchFamily="18" charset="0"/>
                  </a:rPr>
                  <a:t>Fast and </a:t>
                </a:r>
                <a:r>
                  <a:rPr lang="en-US" sz="1600" dirty="0" smtClean="0">
                    <a:solidFill>
                      <a:schemeClr val="bg1"/>
                    </a:solidFill>
                    <a:cs typeface="Times New Roman" pitchFamily="18" charset="0"/>
                  </a:rPr>
                  <a:t>unified local search </a:t>
                </a:r>
                <a:r>
                  <a:rPr lang="en-US" sz="1600" dirty="0">
                    <a:solidFill>
                      <a:schemeClr val="bg1"/>
                    </a:solidFill>
                    <a:cs typeface="Times New Roman" pitchFamily="18" charset="0"/>
                  </a:rPr>
                  <a:t>for </a:t>
                </a:r>
                <a:r>
                  <a:rPr lang="en-US" sz="1600" dirty="0" smtClean="0">
                    <a:solidFill>
                      <a:schemeClr val="bg1"/>
                    </a:solidFill>
                    <a:cs typeface="Times New Roman" pitchFamily="18" charset="0"/>
                  </a:rPr>
                  <a:t>random walk based </a:t>
                </a:r>
                <a14:m>
                  <m:oMath xmlns:m="http://schemas.openxmlformats.org/officeDocument/2006/math">
                    <m:r>
                      <a:rPr lang="en-US" sz="1600" i="1" dirty="0" smtClean="0">
                        <a:solidFill>
                          <a:schemeClr val="bg1"/>
                        </a:solidFill>
                        <a:latin typeface="Cambria Math"/>
                        <a:cs typeface="Times New Roman" pitchFamily="18" charset="0"/>
                      </a:rPr>
                      <m:t>𝑘</m:t>
                    </m:r>
                  </m:oMath>
                </a14:m>
                <a:r>
                  <a:rPr lang="en-US" sz="1600" dirty="0" smtClean="0">
                    <a:solidFill>
                      <a:schemeClr val="bg1"/>
                    </a:solidFill>
                    <a:cs typeface="Times New Roman" pitchFamily="18" charset="0"/>
                  </a:rPr>
                  <a:t>-nearest-neighbor query </a:t>
                </a:r>
                <a:r>
                  <a:rPr lang="en-US" sz="1600" dirty="0">
                    <a:solidFill>
                      <a:schemeClr val="bg1"/>
                    </a:solidFill>
                    <a:cs typeface="Times New Roman" pitchFamily="18" charset="0"/>
                  </a:rPr>
                  <a:t>in </a:t>
                </a:r>
                <a:r>
                  <a:rPr lang="en-US" sz="1600" dirty="0" smtClean="0">
                    <a:solidFill>
                      <a:schemeClr val="bg1"/>
                    </a:solidFill>
                    <a:cs typeface="Times New Roman" pitchFamily="18" charset="0"/>
                  </a:rPr>
                  <a:t>large </a:t>
                </a:r>
                <a:r>
                  <a:rPr lang="en-US" sz="1600" dirty="0">
                    <a:solidFill>
                      <a:schemeClr val="bg1"/>
                    </a:solidFill>
                    <a:cs typeface="Times New Roman" pitchFamily="18" charset="0"/>
                  </a:rPr>
                  <a:t>g</a:t>
                </a:r>
                <a:r>
                  <a:rPr lang="en-US" sz="1600" dirty="0" smtClean="0">
                    <a:solidFill>
                      <a:schemeClr val="bg1"/>
                    </a:solidFill>
                    <a:cs typeface="Times New Roman" pitchFamily="18" charset="0"/>
                  </a:rPr>
                  <a:t>raphs</a:t>
                </a:r>
                <a:r>
                  <a:rPr lang="en-US" sz="1600" dirty="0" smtClean="0">
                    <a:solidFill>
                      <a:schemeClr val="bg1"/>
                    </a:solidFill>
                  </a:rPr>
                  <a:t>. SIGMOD, 2014.</a:t>
                </a:r>
                <a:endParaRPr lang="en-US" sz="1600" dirty="0">
                  <a:solidFill>
                    <a:schemeClr val="bg1"/>
                  </a:solidFill>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347864" y="5877272"/>
                <a:ext cx="5688632" cy="830997"/>
              </a:xfrm>
              <a:prstGeom prst="rect">
                <a:avLst/>
              </a:prstGeom>
              <a:blipFill rotWithShape="1">
                <a:blip r:embed="rId4"/>
                <a:stretch>
                  <a:fillRect l="-536" t="-2206" r="-214" b="-8824"/>
                </a:stretch>
              </a:blipFill>
            </p:spPr>
            <p:txBody>
              <a:bodyPr/>
              <a:lstStyle/>
              <a:p>
                <a:r>
                  <a:rPr lang="en-US">
                    <a:noFill/>
                  </a:rPr>
                  <a:t> </a:t>
                </a:r>
              </a:p>
            </p:txBody>
          </p:sp>
        </mc:Fallback>
      </mc:AlternateContent>
    </p:spTree>
    <p:extLst>
      <p:ext uri="{BB962C8B-B14F-4D97-AF65-F5344CB8AC3E}">
        <p14:creationId xmlns:p14="http://schemas.microsoft.com/office/powerpoint/2010/main" val="8461297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67545" y="188640"/>
            <a:ext cx="4824536" cy="614480"/>
          </a:xfrm>
        </p:spPr>
        <p:txBody>
          <a:bodyPr/>
          <a:lstStyle/>
          <a:p>
            <a:r>
              <a:rPr lang="en-US" sz="3600" dirty="0" smtClean="0">
                <a:solidFill>
                  <a:schemeClr val="tx1"/>
                </a:solidFill>
                <a:latin typeface="+mj-lt"/>
                <a:cs typeface="Times New Roman" pitchFamily="18" charset="0"/>
              </a:rPr>
              <a:t>Graphs are Everywhere</a:t>
            </a:r>
            <a:endParaRPr lang="en-US" sz="3600" dirty="0">
              <a:solidFill>
                <a:schemeClr val="tx1"/>
              </a:solidFill>
              <a:latin typeface="+mj-lt"/>
              <a:cs typeface="Times New Roman" pitchFamily="18" charset="0"/>
            </a:endParaRPr>
          </a:p>
        </p:txBody>
      </p:sp>
      <p:sp>
        <p:nvSpPr>
          <p:cNvPr id="53" name="Rectangle 52"/>
          <p:cNvSpPr/>
          <p:nvPr/>
        </p:nvSpPr>
        <p:spPr>
          <a:xfrm>
            <a:off x="5574430" y="2943222"/>
            <a:ext cx="2631088" cy="400110"/>
          </a:xfrm>
          <a:prstGeom prst="rect">
            <a:avLst/>
          </a:prstGeom>
        </p:spPr>
        <p:txBody>
          <a:bodyPr wrap="square">
            <a:spAutoFit/>
          </a:bodyPr>
          <a:lstStyle/>
          <a:p>
            <a:pPr marL="58737" lvl="0" algn="ctr" eaLnBrk="0" hangingPunct="0">
              <a:spcBef>
                <a:spcPct val="20000"/>
              </a:spcBef>
            </a:pPr>
            <a:r>
              <a:rPr lang="en-US" sz="2000" dirty="0" smtClean="0">
                <a:solidFill>
                  <a:schemeClr val="tx1"/>
                </a:solidFill>
                <a:latin typeface="+mj-lt"/>
                <a:cs typeface="Times New Roman" pitchFamily="18" charset="0"/>
              </a:rPr>
              <a:t>Biological Networks</a:t>
            </a:r>
            <a:endParaRPr lang="en-US" sz="2000" dirty="0">
              <a:solidFill>
                <a:schemeClr val="tx1"/>
              </a:solidFill>
              <a:latin typeface="+mj-lt"/>
              <a:cs typeface="Times New Roman" pitchFamily="18" charset="0"/>
            </a:endParaRPr>
          </a:p>
        </p:txBody>
      </p:sp>
      <p:sp>
        <p:nvSpPr>
          <p:cNvPr id="54" name="Rectangle 53"/>
          <p:cNvSpPr/>
          <p:nvPr/>
        </p:nvSpPr>
        <p:spPr>
          <a:xfrm>
            <a:off x="595129" y="2943222"/>
            <a:ext cx="3378439" cy="400110"/>
          </a:xfrm>
          <a:prstGeom prst="rect">
            <a:avLst/>
          </a:prstGeom>
        </p:spPr>
        <p:txBody>
          <a:bodyPr wrap="square">
            <a:spAutoFit/>
          </a:bodyPr>
          <a:lstStyle/>
          <a:p>
            <a:pPr marL="58737" lvl="0" algn="ctr" eaLnBrk="0" hangingPunct="0">
              <a:spcBef>
                <a:spcPct val="20000"/>
              </a:spcBef>
            </a:pPr>
            <a:r>
              <a:rPr lang="en-US" sz="2000" dirty="0" smtClean="0">
                <a:solidFill>
                  <a:schemeClr val="tx1"/>
                </a:solidFill>
                <a:latin typeface="+mj-lt"/>
                <a:cs typeface="Times New Roman" pitchFamily="18" charset="0"/>
              </a:rPr>
              <a:t>Social Networking Websites</a:t>
            </a:r>
            <a:endParaRPr lang="en-US" sz="2000" dirty="0">
              <a:solidFill>
                <a:schemeClr val="tx1"/>
              </a:solidFill>
              <a:latin typeface="+mj-lt"/>
              <a:cs typeface="Times New Roman" pitchFamily="18" charset="0"/>
            </a:endParaRPr>
          </a:p>
        </p:txBody>
      </p:sp>
      <p:sp>
        <p:nvSpPr>
          <p:cNvPr id="57" name="Rectangle 56"/>
          <p:cNvSpPr/>
          <p:nvPr/>
        </p:nvSpPr>
        <p:spPr>
          <a:xfrm>
            <a:off x="143508" y="5369150"/>
            <a:ext cx="4281680" cy="400110"/>
          </a:xfrm>
          <a:prstGeom prst="rect">
            <a:avLst/>
          </a:prstGeom>
        </p:spPr>
        <p:txBody>
          <a:bodyPr wrap="square">
            <a:spAutoFit/>
          </a:bodyPr>
          <a:lstStyle/>
          <a:p>
            <a:pPr marL="58737" lvl="0" algn="ctr" eaLnBrk="0" hangingPunct="0">
              <a:spcBef>
                <a:spcPct val="20000"/>
              </a:spcBef>
            </a:pPr>
            <a:r>
              <a:rPr lang="en-US" sz="2000" dirty="0">
                <a:latin typeface="+mj-lt"/>
                <a:cs typeface="Times New Roman" pitchFamily="18" charset="0"/>
              </a:rPr>
              <a:t>Research Collaboration Network</a:t>
            </a:r>
          </a:p>
        </p:txBody>
      </p:sp>
      <mc:AlternateContent xmlns:mc="http://schemas.openxmlformats.org/markup-compatibility/2006" xmlns:a14="http://schemas.microsoft.com/office/drawing/2010/main">
        <mc:Choice Requires="a14">
          <p:sp>
            <p:nvSpPr>
              <p:cNvPr id="58" name="Rectangle 57"/>
              <p:cNvSpPr/>
              <p:nvPr/>
            </p:nvSpPr>
            <p:spPr>
              <a:xfrm>
                <a:off x="4846228" y="3639795"/>
                <a:ext cx="4079459" cy="1877437"/>
              </a:xfrm>
              <a:prstGeom prst="rect">
                <a:avLst/>
              </a:prstGeom>
            </p:spPr>
            <p:txBody>
              <a:bodyPr wrap="square">
                <a:spAutoFit/>
              </a:bodyPr>
              <a:lstStyle/>
              <a:p>
                <a:pPr marL="284163" lvl="0" indent="-284163" eaLnBrk="0" hangingPunct="0">
                  <a:spcBef>
                    <a:spcPct val="20000"/>
                  </a:spcBef>
                  <a:buFont typeface="Arial" panose="020B0604020202020204" pitchFamily="34" charset="0"/>
                  <a:buChar char="•"/>
                </a:pPr>
                <a:r>
                  <a:rPr lang="en-US" sz="2000" dirty="0" smtClean="0">
                    <a:solidFill>
                      <a:schemeClr val="tx1"/>
                    </a:solidFill>
                    <a:latin typeface="+mj-lt"/>
                    <a:cs typeface="Times New Roman" pitchFamily="18" charset="0"/>
                  </a:rPr>
                  <a:t>Citation networks</a:t>
                </a:r>
              </a:p>
              <a:p>
                <a:pPr marL="284163" lvl="0" indent="-284163" eaLnBrk="0" hangingPunct="0">
                  <a:spcBef>
                    <a:spcPct val="20000"/>
                  </a:spcBef>
                  <a:buFont typeface="Arial" panose="020B0604020202020204" pitchFamily="34" charset="0"/>
                  <a:buChar char="•"/>
                </a:pPr>
                <a:r>
                  <a:rPr lang="en-US" sz="2000" dirty="0" smtClean="0">
                    <a:latin typeface="+mj-lt"/>
                    <a:cs typeface="Times New Roman" pitchFamily="18" charset="0"/>
                  </a:rPr>
                  <a:t>Product co-purchasing networks</a:t>
                </a:r>
              </a:p>
              <a:p>
                <a:pPr marL="284163" indent="-284163" eaLnBrk="0" hangingPunct="0">
                  <a:spcBef>
                    <a:spcPct val="20000"/>
                  </a:spcBef>
                  <a:buFont typeface="Arial" panose="020B0604020202020204" pitchFamily="34" charset="0"/>
                  <a:buChar char="•"/>
                </a:pPr>
                <a:r>
                  <a:rPr lang="en-US" sz="2000" dirty="0">
                    <a:cs typeface="Times New Roman" pitchFamily="18" charset="0"/>
                  </a:rPr>
                  <a:t>Internet peer-to-peer networks</a:t>
                </a:r>
              </a:p>
              <a:p>
                <a:pPr marL="284163" lvl="0" indent="-284163" eaLnBrk="0" hangingPunct="0">
                  <a:spcBef>
                    <a:spcPct val="20000"/>
                  </a:spcBef>
                  <a:buFont typeface="Arial" panose="020B0604020202020204" pitchFamily="34" charset="0"/>
                  <a:buChar char="•"/>
                </a:pPr>
                <a:r>
                  <a:rPr lang="en-US" sz="2000" dirty="0" smtClean="0">
                    <a:solidFill>
                      <a:schemeClr val="tx1"/>
                    </a:solidFill>
                    <a:latin typeface="+mj-lt"/>
                    <a:cs typeface="Times New Roman" pitchFamily="18" charset="0"/>
                  </a:rPr>
                  <a:t>Road networks</a:t>
                </a:r>
              </a:p>
              <a:p>
                <a:pPr marL="284163" lvl="0" indent="-284163" eaLnBrk="0" hangingPunct="0">
                  <a:spcBef>
                    <a:spcPct val="20000"/>
                  </a:spcBef>
                  <a:buFont typeface="Arial" panose="020B0604020202020204" pitchFamily="34" charset="0"/>
                  <a:buChar char="•"/>
                </a:pPr>
                <a14:m>
                  <m:oMath xmlns:m="http://schemas.openxmlformats.org/officeDocument/2006/math">
                    <m:r>
                      <a:rPr lang="en-US" sz="2000" i="1" smtClean="0">
                        <a:latin typeface="Cambria Math"/>
                        <a:ea typeface="Cambria Math"/>
                        <a:cs typeface="Times New Roman" pitchFamily="18" charset="0"/>
                      </a:rPr>
                      <m:t>⋯⋯</m:t>
                    </m:r>
                  </m:oMath>
                </a14:m>
                <a:endParaRPr lang="en-US" sz="2000" dirty="0" smtClean="0">
                  <a:latin typeface="+mj-lt"/>
                  <a:cs typeface="Times New Roman" pitchFamily="18" charset="0"/>
                </a:endParaRPr>
              </a:p>
            </p:txBody>
          </p:sp>
        </mc:Choice>
        <mc:Fallback xmlns="">
          <p:sp>
            <p:nvSpPr>
              <p:cNvPr id="58" name="Rectangle 57"/>
              <p:cNvSpPr>
                <a:spLocks noRot="1" noChangeAspect="1" noMove="1" noResize="1" noEditPoints="1" noAdjustHandles="1" noChangeArrowheads="1" noChangeShapeType="1" noTextEdit="1"/>
              </p:cNvSpPr>
              <p:nvPr/>
            </p:nvSpPr>
            <p:spPr>
              <a:xfrm>
                <a:off x="4846228" y="3639795"/>
                <a:ext cx="4079459" cy="1877437"/>
              </a:xfrm>
              <a:prstGeom prst="rect">
                <a:avLst/>
              </a:prstGeom>
              <a:blipFill rotWithShape="0">
                <a:blip r:embed="rId3"/>
                <a:stretch>
                  <a:fillRect l="-1345" t="-1623" b="-3896"/>
                </a:stretch>
              </a:blipFill>
            </p:spPr>
            <p:txBody>
              <a:bodyPr/>
              <a:lstStyle/>
              <a:p>
                <a:r>
                  <a:rPr lang="en-US">
                    <a:noFill/>
                  </a:rPr>
                  <a:t> </a:t>
                </a:r>
              </a:p>
            </p:txBody>
          </p:sp>
        </mc:Fallback>
      </mc:AlternateContent>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549" y="3411399"/>
            <a:ext cx="3439598" cy="1997821"/>
          </a:xfrm>
          <a:prstGeom prst="rect">
            <a:avLst/>
          </a:prstGeom>
        </p:spPr>
      </p:pic>
      <p:grpSp>
        <p:nvGrpSpPr>
          <p:cNvPr id="31" name="Group 30"/>
          <p:cNvGrpSpPr/>
          <p:nvPr/>
        </p:nvGrpSpPr>
        <p:grpSpPr>
          <a:xfrm>
            <a:off x="442868" y="1124744"/>
            <a:ext cx="3682961" cy="1718621"/>
            <a:chOff x="492995" y="1124744"/>
            <a:chExt cx="3682961" cy="1718621"/>
          </a:xfrm>
        </p:grpSpPr>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2995" y="1124744"/>
              <a:ext cx="731520" cy="73152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76809" y="1124744"/>
              <a:ext cx="731520" cy="731520"/>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2995" y="2111845"/>
              <a:ext cx="731520" cy="731520"/>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44436" y="1124744"/>
              <a:ext cx="731520" cy="731520"/>
            </a:xfrm>
            <a:prstGeom prst="rect">
              <a:avLst/>
            </a:prstGeom>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60623" y="1124744"/>
              <a:ext cx="731520" cy="731520"/>
            </a:xfrm>
            <a:prstGeom prst="rect">
              <a:avLst/>
            </a:prstGeom>
          </p:spPr>
        </p:pic>
        <p:pic>
          <p:nvPicPr>
            <p:cNvPr id="27" name="Picture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69918" y="2111845"/>
              <a:ext cx="731520" cy="731520"/>
            </a:xfrm>
            <a:prstGeom prst="rect">
              <a:avLst/>
            </a:prstGeom>
          </p:spPr>
        </p:pic>
        <p:pic>
          <p:nvPicPr>
            <p:cNvPr id="28" name="Picture 27"/>
            <p:cNvPicPr>
              <a:picLocks noChangeAspect="1"/>
            </p:cNvPicPr>
            <p:nvPr/>
          </p:nvPicPr>
          <p:blipFill rotWithShape="1">
            <a:blip r:embed="rId11" cstate="print">
              <a:extLst>
                <a:ext uri="{28A0092B-C50C-407E-A947-70E740481C1C}">
                  <a14:useLocalDpi xmlns:a14="http://schemas.microsoft.com/office/drawing/2010/main" val="0"/>
                </a:ext>
              </a:extLst>
            </a:blip>
            <a:srcRect l="4112" t="6619" r="4641" b="4640"/>
            <a:stretch/>
          </p:blipFill>
          <p:spPr>
            <a:xfrm>
              <a:off x="2446841" y="2111845"/>
              <a:ext cx="752192" cy="731520"/>
            </a:xfrm>
            <a:prstGeom prst="rect">
              <a:avLst/>
            </a:prstGeom>
          </p:spPr>
        </p:pic>
        <p:pic>
          <p:nvPicPr>
            <p:cNvPr id="29" name="Picture 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44436" y="2111845"/>
              <a:ext cx="731520" cy="731520"/>
            </a:xfrm>
            <a:prstGeom prst="rect">
              <a:avLst/>
            </a:prstGeom>
          </p:spPr>
        </p:pic>
      </p:grpSp>
      <p:grpSp>
        <p:nvGrpSpPr>
          <p:cNvPr id="32" name="Group 31"/>
          <p:cNvGrpSpPr/>
          <p:nvPr/>
        </p:nvGrpSpPr>
        <p:grpSpPr>
          <a:xfrm>
            <a:off x="4752020" y="872716"/>
            <a:ext cx="4275908" cy="2038148"/>
            <a:chOff x="4752020" y="982368"/>
            <a:chExt cx="4275908" cy="2038148"/>
          </a:xfrm>
        </p:grpSpPr>
        <p:pic>
          <p:nvPicPr>
            <p:cNvPr id="2" name="Picture 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52020" y="993082"/>
              <a:ext cx="2124236" cy="2019520"/>
            </a:xfrm>
            <a:prstGeom prst="rect">
              <a:avLst/>
            </a:prstGeom>
          </p:spPr>
        </p:pic>
        <p:pic>
          <p:nvPicPr>
            <p:cNvPr id="69" name="Picture 68"/>
            <p:cNvPicPr>
              <a:picLocks noChangeAspect="1"/>
            </p:cNvPicPr>
            <p:nvPr/>
          </p:nvPicPr>
          <p:blipFill rotWithShape="1">
            <a:blip r:embed="rId14">
              <a:extLst>
                <a:ext uri="{28A0092B-C50C-407E-A947-70E740481C1C}">
                  <a14:useLocalDpi xmlns:a14="http://schemas.microsoft.com/office/drawing/2010/main" val="0"/>
                </a:ext>
              </a:extLst>
            </a:blip>
            <a:srcRect l="15938" t="26232" r="15214" b="19760"/>
            <a:stretch/>
          </p:blipFill>
          <p:spPr>
            <a:xfrm>
              <a:off x="7020272" y="982368"/>
              <a:ext cx="2007656" cy="2038148"/>
            </a:xfrm>
            <a:prstGeom prst="rect">
              <a:avLst/>
            </a:prstGeom>
          </p:spPr>
        </p:pic>
      </p:grpSp>
    </p:spTree>
    <p:extLst>
      <p:ext uri="{BB962C8B-B14F-4D97-AF65-F5344CB8AC3E}">
        <p14:creationId xmlns:p14="http://schemas.microsoft.com/office/powerpoint/2010/main" val="99074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377024"/>
            <a:ext cx="4286250" cy="331089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8238" y="1367499"/>
            <a:ext cx="4286250" cy="3329940"/>
          </a:xfrm>
          <a:prstGeom prst="rect">
            <a:avLst/>
          </a:prstGeom>
        </p:spPr>
      </p:pic>
      <p:sp>
        <p:nvSpPr>
          <p:cNvPr id="4" name="Title 1"/>
          <p:cNvSpPr>
            <a:spLocks noGrp="1"/>
          </p:cNvSpPr>
          <p:nvPr>
            <p:ph type="title"/>
          </p:nvPr>
        </p:nvSpPr>
        <p:spPr>
          <a:xfrm>
            <a:off x="466344" y="393192"/>
            <a:ext cx="5257784" cy="689886"/>
          </a:xfrm>
        </p:spPr>
        <p:txBody>
          <a:bodyPr/>
          <a:lstStyle/>
          <a:p>
            <a:r>
              <a:rPr lang="en-US" altLang="zh-CN" sz="3200" dirty="0" smtClean="0">
                <a:solidFill>
                  <a:schemeClr val="tx1"/>
                </a:solidFill>
                <a:latin typeface="+mj-lt"/>
                <a:cs typeface="Times New Roman" pitchFamily="18" charset="0"/>
              </a:rPr>
              <a:t>No Local </a:t>
            </a:r>
            <a:r>
              <a:rPr lang="en-US" altLang="zh-CN" sz="3600" dirty="0" smtClean="0">
                <a:solidFill>
                  <a:schemeClr val="tx1"/>
                </a:solidFill>
                <a:latin typeface="+mj-lt"/>
                <a:cs typeface="Times New Roman" pitchFamily="18" charset="0"/>
              </a:rPr>
              <a:t>Maximum</a:t>
            </a:r>
            <a:r>
              <a:rPr lang="en-US" altLang="zh-CN" sz="3200" dirty="0" smtClean="0">
                <a:solidFill>
                  <a:schemeClr val="tx1"/>
                </a:solidFill>
                <a:latin typeface="+mj-lt"/>
                <a:cs typeface="Times New Roman" pitchFamily="18" charset="0"/>
              </a:rPr>
              <a:t> Property</a:t>
            </a:r>
            <a:endParaRPr lang="en-US" sz="3200" dirty="0">
              <a:solidFill>
                <a:schemeClr val="tx1"/>
              </a:solidFill>
              <a:latin typeface="+mj-lt"/>
              <a:cs typeface="Times New Roman" pitchFamily="18" charset="0"/>
            </a:endParaRPr>
          </a:p>
        </p:txBody>
      </p:sp>
      <p:sp>
        <p:nvSpPr>
          <p:cNvPr id="12" name="Rectangle 11"/>
          <p:cNvSpPr/>
          <p:nvPr/>
        </p:nvSpPr>
        <p:spPr>
          <a:xfrm>
            <a:off x="6732240" y="1934660"/>
            <a:ext cx="2411759" cy="492443"/>
          </a:xfrm>
          <a:prstGeom prst="rect">
            <a:avLst/>
          </a:prstGeom>
          <a:solidFill>
            <a:srgbClr val="FFFFFF"/>
          </a:solidFill>
        </p:spPr>
        <p:txBody>
          <a:bodyPr wrap="square">
            <a:spAutoFit/>
          </a:bodyPr>
          <a:lstStyle/>
          <a:p>
            <a:pPr marL="58737" lvl="0" eaLnBrk="0" hangingPunct="0">
              <a:spcBef>
                <a:spcPct val="20000"/>
              </a:spcBef>
            </a:pPr>
            <a:r>
              <a:rPr lang="en-US" sz="2600" dirty="0" smtClean="0">
                <a:solidFill>
                  <a:schemeClr val="tx1"/>
                </a:solidFill>
                <a:latin typeface="+mj-lt"/>
                <a:cs typeface="Times New Roman" pitchFamily="18" charset="0"/>
              </a:rPr>
              <a:t>Local maximum</a:t>
            </a:r>
            <a:endParaRPr lang="en-US" sz="2600" dirty="0">
              <a:solidFill>
                <a:schemeClr val="tx1"/>
              </a:solidFill>
              <a:latin typeface="+mj-lt"/>
              <a:cs typeface="Times New Roman" pitchFamily="18" charset="0"/>
            </a:endParaRPr>
          </a:p>
        </p:txBody>
      </p:sp>
      <p:sp>
        <p:nvSpPr>
          <p:cNvPr id="13" name="Rectangle 12"/>
          <p:cNvSpPr/>
          <p:nvPr/>
        </p:nvSpPr>
        <p:spPr>
          <a:xfrm>
            <a:off x="613334" y="4888121"/>
            <a:ext cx="3418606" cy="523220"/>
          </a:xfrm>
          <a:prstGeom prst="rect">
            <a:avLst/>
          </a:prstGeom>
        </p:spPr>
        <p:txBody>
          <a:bodyPr wrap="square">
            <a:spAutoFit/>
          </a:bodyPr>
          <a:lstStyle/>
          <a:p>
            <a:pPr marL="58737" lvl="0" algn="ctr" eaLnBrk="0" hangingPunct="0">
              <a:spcBef>
                <a:spcPct val="20000"/>
              </a:spcBef>
            </a:pPr>
            <a:r>
              <a:rPr lang="en-US" sz="2800" dirty="0" smtClean="0">
                <a:solidFill>
                  <a:schemeClr val="tx1"/>
                </a:solidFill>
                <a:latin typeface="+mj-lt"/>
                <a:cs typeface="Times New Roman" pitchFamily="18" charset="0"/>
              </a:rPr>
              <a:t>No  local  </a:t>
            </a:r>
            <a:r>
              <a:rPr lang="en-US" sz="2800" dirty="0" smtClean="0">
                <a:latin typeface="+mj-lt"/>
                <a:cs typeface="Times New Roman" pitchFamily="18" charset="0"/>
              </a:rPr>
              <a:t>m</a:t>
            </a:r>
            <a:r>
              <a:rPr lang="en-US" sz="2800" dirty="0" smtClean="0">
                <a:solidFill>
                  <a:schemeClr val="tx1"/>
                </a:solidFill>
                <a:latin typeface="+mj-lt"/>
                <a:cs typeface="Times New Roman" pitchFamily="18" charset="0"/>
              </a:rPr>
              <a:t>aximum</a:t>
            </a:r>
            <a:endParaRPr lang="en-US" sz="2800" dirty="0">
              <a:solidFill>
                <a:schemeClr val="tx1"/>
              </a:solidFill>
              <a:latin typeface="+mj-lt"/>
              <a:cs typeface="Times New Roman" pitchFamily="18" charset="0"/>
            </a:endParaRPr>
          </a:p>
        </p:txBody>
      </p:sp>
      <p:sp>
        <p:nvSpPr>
          <p:cNvPr id="14" name="Rectangle 13"/>
          <p:cNvSpPr/>
          <p:nvPr/>
        </p:nvSpPr>
        <p:spPr>
          <a:xfrm>
            <a:off x="4877690" y="4888121"/>
            <a:ext cx="3887346" cy="523220"/>
          </a:xfrm>
          <a:prstGeom prst="rect">
            <a:avLst/>
          </a:prstGeom>
        </p:spPr>
        <p:txBody>
          <a:bodyPr wrap="square">
            <a:spAutoFit/>
          </a:bodyPr>
          <a:lstStyle/>
          <a:p>
            <a:pPr marL="58737" lvl="0" algn="ctr" eaLnBrk="0" hangingPunct="0">
              <a:spcBef>
                <a:spcPct val="20000"/>
              </a:spcBef>
            </a:pPr>
            <a:r>
              <a:rPr lang="en-US" sz="2800" dirty="0" smtClean="0">
                <a:solidFill>
                  <a:schemeClr val="tx1"/>
                </a:solidFill>
                <a:latin typeface="+mj-lt"/>
                <a:cs typeface="Times New Roman" pitchFamily="18" charset="0"/>
              </a:rPr>
              <a:t>With  local  </a:t>
            </a:r>
            <a:r>
              <a:rPr lang="en-US" sz="2800" dirty="0">
                <a:latin typeface="+mj-lt"/>
                <a:cs typeface="Times New Roman" pitchFamily="18" charset="0"/>
              </a:rPr>
              <a:t>m</a:t>
            </a:r>
            <a:r>
              <a:rPr lang="en-US" sz="2800" dirty="0" smtClean="0">
                <a:solidFill>
                  <a:schemeClr val="tx1"/>
                </a:solidFill>
                <a:latin typeface="+mj-lt"/>
                <a:cs typeface="Times New Roman" pitchFamily="18" charset="0"/>
              </a:rPr>
              <a:t>aximum</a:t>
            </a:r>
            <a:endParaRPr lang="en-US" sz="2800" dirty="0">
              <a:solidFill>
                <a:schemeClr val="tx1"/>
              </a:solidFill>
              <a:latin typeface="+mj-lt"/>
              <a:cs typeface="Times New Roman" pitchFamily="18" charset="0"/>
            </a:endParaRPr>
          </a:p>
        </p:txBody>
      </p:sp>
      <p:cxnSp>
        <p:nvCxnSpPr>
          <p:cNvPr id="17" name="Straight Arrow Connector 16"/>
          <p:cNvCxnSpPr/>
          <p:nvPr/>
        </p:nvCxnSpPr>
        <p:spPr>
          <a:xfrm flipH="1" flipV="1">
            <a:off x="1403648" y="1570746"/>
            <a:ext cx="422455" cy="454098"/>
          </a:xfrm>
          <a:prstGeom prst="straightConnector1">
            <a:avLst/>
          </a:prstGeom>
          <a:ln w="19050">
            <a:prstDash val="dash"/>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5904148" y="1553917"/>
            <a:ext cx="422455" cy="454098"/>
          </a:xfrm>
          <a:prstGeom prst="straightConnector1">
            <a:avLst/>
          </a:prstGeom>
          <a:ln w="19050">
            <a:prstDash val="dash"/>
            <a:tailEnd type="arrow"/>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6281928" y="1950407"/>
            <a:ext cx="91440" cy="91440"/>
          </a:xfrm>
          <a:prstGeom prst="ellipse">
            <a:avLst/>
          </a:prstGeom>
          <a:solidFill>
            <a:srgbClr val="FF0000"/>
          </a:solidFill>
          <a:ln>
            <a:solidFill>
              <a:srgbClr val="FF000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773936" y="1975104"/>
            <a:ext cx="91440" cy="91440"/>
          </a:xfrm>
          <a:prstGeom prst="ellipse">
            <a:avLst/>
          </a:prstGeom>
          <a:solidFill>
            <a:srgbClr val="FF0000"/>
          </a:solidFill>
          <a:ln>
            <a:solidFill>
              <a:srgbClr val="FF000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6556030" y="44624"/>
            <a:ext cx="1328338" cy="400110"/>
          </a:xfrm>
          <a:prstGeom prst="rect">
            <a:avLst/>
          </a:prstGeom>
        </p:spPr>
        <p:txBody>
          <a:bodyPr wrap="square">
            <a:spAutoFit/>
          </a:bodyPr>
          <a:lstStyle/>
          <a:p>
            <a:pPr lvl="0" algn="ctr" eaLnBrk="0" hangingPunct="0">
              <a:spcBef>
                <a:spcPct val="20000"/>
              </a:spcBef>
            </a:pPr>
            <a:r>
              <a:rPr lang="en-US" sz="2000" dirty="0" smtClean="0">
                <a:solidFill>
                  <a:schemeClr val="tx1"/>
                </a:solidFill>
                <a:latin typeface="Times New Roman" pitchFamily="18" charset="0"/>
                <a:cs typeface="Times New Roman" pitchFamily="18" charset="0"/>
              </a:rPr>
              <a:t>Grid graph</a:t>
            </a:r>
            <a:endParaRPr lang="en-US" sz="2000" dirty="0">
              <a:solidFill>
                <a:schemeClr val="tx1"/>
              </a:solidFill>
              <a:latin typeface="Times New Roman" pitchFamily="18" charset="0"/>
              <a:cs typeface="Times New Roman" pitchFamily="18" charset="0"/>
            </a:endParaRPr>
          </a:p>
        </p:txBody>
      </p:sp>
      <p:sp>
        <p:nvSpPr>
          <p:cNvPr id="24" name="Oval 23"/>
          <p:cNvSpPr/>
          <p:nvPr/>
        </p:nvSpPr>
        <p:spPr>
          <a:xfrm>
            <a:off x="2807804" y="3589588"/>
            <a:ext cx="91440" cy="91440"/>
          </a:xfrm>
          <a:prstGeom prst="ellipse">
            <a:avLst/>
          </a:prstGeom>
          <a:solidFill>
            <a:srgbClr val="33CC33"/>
          </a:solidFill>
          <a:ln>
            <a:solidFill>
              <a:srgbClr val="33CC33"/>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t="3519" r="7093" b="4761"/>
          <a:stretch/>
        </p:blipFill>
        <p:spPr>
          <a:xfrm>
            <a:off x="7992380" y="37219"/>
            <a:ext cx="1119934" cy="1123529"/>
          </a:xfrm>
          <a:prstGeom prst="rect">
            <a:avLst/>
          </a:prstGeom>
        </p:spPr>
      </p:pic>
      <p:sp>
        <p:nvSpPr>
          <p:cNvPr id="10" name="Right Brace 9"/>
          <p:cNvSpPr/>
          <p:nvPr/>
        </p:nvSpPr>
        <p:spPr>
          <a:xfrm rot="10800000">
            <a:off x="7751855" y="44624"/>
            <a:ext cx="204521" cy="1081722"/>
          </a:xfrm>
          <a:prstGeom prst="rightBrace">
            <a:avLst>
              <a:gd name="adj1" fmla="val 69300"/>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ectangle 24"/>
          <p:cNvSpPr/>
          <p:nvPr/>
        </p:nvSpPr>
        <p:spPr>
          <a:xfrm>
            <a:off x="7348118" y="400598"/>
            <a:ext cx="464242" cy="400110"/>
          </a:xfrm>
          <a:prstGeom prst="rect">
            <a:avLst/>
          </a:prstGeom>
        </p:spPr>
        <p:txBody>
          <a:bodyPr wrap="square">
            <a:spAutoFit/>
          </a:bodyPr>
          <a:lstStyle/>
          <a:p>
            <a:pPr lvl="0" algn="ctr" eaLnBrk="0" hangingPunct="0">
              <a:spcBef>
                <a:spcPct val="20000"/>
              </a:spcBef>
            </a:pPr>
            <a:r>
              <a:rPr lang="en-US" sz="2000" dirty="0" smtClean="0">
                <a:latin typeface="Times New Roman" pitchFamily="18" charset="0"/>
                <a:cs typeface="Times New Roman" pitchFamily="18" charset="0"/>
              </a:rPr>
              <a:t>2</a:t>
            </a:r>
            <a:r>
              <a:rPr lang="en-US" sz="2000" dirty="0" smtClean="0">
                <a:solidFill>
                  <a:schemeClr val="tx1"/>
                </a:solidFill>
                <a:latin typeface="Times New Roman" pitchFamily="18" charset="0"/>
                <a:cs typeface="Times New Roman" pitchFamily="18" charset="0"/>
              </a:rPr>
              <a:t>0</a:t>
            </a:r>
            <a:endParaRPr lang="en-US" sz="2000" dirty="0">
              <a:solidFill>
                <a:schemeClr val="tx1"/>
              </a:solidFill>
              <a:latin typeface="Times New Roman" pitchFamily="18" charset="0"/>
              <a:cs typeface="Times New Roman" pitchFamily="18" charset="0"/>
            </a:endParaRPr>
          </a:p>
        </p:txBody>
      </p:sp>
      <p:sp>
        <p:nvSpPr>
          <p:cNvPr id="26" name="Right Brace 25"/>
          <p:cNvSpPr/>
          <p:nvPr/>
        </p:nvSpPr>
        <p:spPr>
          <a:xfrm rot="5400000">
            <a:off x="8450086" y="733650"/>
            <a:ext cx="204521" cy="1081722"/>
          </a:xfrm>
          <a:prstGeom prst="rightBrace">
            <a:avLst>
              <a:gd name="adj1" fmla="val 69300"/>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ectangle 26"/>
          <p:cNvSpPr/>
          <p:nvPr/>
        </p:nvSpPr>
        <p:spPr>
          <a:xfrm>
            <a:off x="8316416" y="1304764"/>
            <a:ext cx="464242" cy="400110"/>
          </a:xfrm>
          <a:prstGeom prst="rect">
            <a:avLst/>
          </a:prstGeom>
        </p:spPr>
        <p:txBody>
          <a:bodyPr wrap="square">
            <a:spAutoFit/>
          </a:bodyPr>
          <a:lstStyle/>
          <a:p>
            <a:pPr lvl="0" algn="ctr" eaLnBrk="0" hangingPunct="0">
              <a:spcBef>
                <a:spcPct val="20000"/>
              </a:spcBef>
            </a:pPr>
            <a:r>
              <a:rPr lang="en-US" sz="2000" dirty="0" smtClean="0">
                <a:latin typeface="Times New Roman" pitchFamily="18" charset="0"/>
                <a:cs typeface="Times New Roman" pitchFamily="18" charset="0"/>
              </a:rPr>
              <a:t>2</a:t>
            </a:r>
            <a:r>
              <a:rPr lang="en-US" sz="2000" dirty="0" smtClean="0">
                <a:solidFill>
                  <a:schemeClr val="tx1"/>
                </a:solidFill>
                <a:latin typeface="Times New Roman" pitchFamily="18" charset="0"/>
                <a:cs typeface="Times New Roman" pitchFamily="18" charset="0"/>
              </a:rPr>
              <a:t>0</a:t>
            </a:r>
            <a:endParaRPr lang="en-US" sz="2000" dirty="0">
              <a:solidFill>
                <a:schemeClr val="tx1"/>
              </a:solidFill>
              <a:latin typeface="Times New Roman" pitchFamily="18" charset="0"/>
              <a:cs typeface="Times New Roman" pitchFamily="18" charset="0"/>
            </a:endParaRPr>
          </a:p>
        </p:txBody>
      </p:sp>
      <p:sp>
        <p:nvSpPr>
          <p:cNvPr id="28" name="Oval 27"/>
          <p:cNvSpPr/>
          <p:nvPr/>
        </p:nvSpPr>
        <p:spPr>
          <a:xfrm>
            <a:off x="8244408" y="277220"/>
            <a:ext cx="91440" cy="91440"/>
          </a:xfrm>
          <a:prstGeom prst="ellipse">
            <a:avLst/>
          </a:prstGeom>
          <a:solidFill>
            <a:srgbClr val="FF0000"/>
          </a:solidFill>
          <a:ln>
            <a:solidFill>
              <a:srgbClr val="FF000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7435513" y="2312876"/>
            <a:ext cx="409041" cy="770524"/>
          </a:xfrm>
          <a:prstGeom prst="straightConnector1">
            <a:avLst/>
          </a:prstGeom>
          <a:ln w="19050">
            <a:solidFill>
              <a:srgbClr val="33CC33"/>
            </a:solidFill>
            <a:prstDash val="lgDash"/>
            <a:tailEnd type="arrow"/>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370064" y="3049528"/>
            <a:ext cx="91440" cy="91440"/>
          </a:xfrm>
          <a:prstGeom prst="ellipse">
            <a:avLst/>
          </a:prstGeom>
          <a:solidFill>
            <a:srgbClr val="33CC33"/>
          </a:solidFill>
          <a:ln>
            <a:solidFill>
              <a:srgbClr val="33CC33"/>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8765036" y="800708"/>
            <a:ext cx="91440" cy="91440"/>
          </a:xfrm>
          <a:prstGeom prst="ellipse">
            <a:avLst/>
          </a:prstGeom>
          <a:solidFill>
            <a:srgbClr val="33CC33"/>
          </a:solidFill>
          <a:ln>
            <a:solidFill>
              <a:srgbClr val="33CC33"/>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281469" y="1092252"/>
            <a:ext cx="1162739" cy="523220"/>
          </a:xfrm>
          <a:prstGeom prst="rect">
            <a:avLst/>
          </a:prstGeom>
        </p:spPr>
        <p:txBody>
          <a:bodyPr wrap="square">
            <a:spAutoFit/>
          </a:bodyPr>
          <a:lstStyle/>
          <a:p>
            <a:pPr marL="58737" lvl="0" eaLnBrk="0" hangingPunct="0">
              <a:spcBef>
                <a:spcPct val="20000"/>
              </a:spcBef>
            </a:pPr>
            <a:r>
              <a:rPr lang="en-US" sz="2800" dirty="0" smtClean="0">
                <a:solidFill>
                  <a:schemeClr val="tx1"/>
                </a:solidFill>
                <a:latin typeface="+mj-lt"/>
                <a:cs typeface="Times New Roman" pitchFamily="18" charset="0"/>
              </a:rPr>
              <a:t>Query</a:t>
            </a:r>
            <a:endParaRPr lang="en-US" sz="2800" b="1" dirty="0">
              <a:solidFill>
                <a:schemeClr val="tx1"/>
              </a:solidFill>
              <a:latin typeface="+mj-lt"/>
              <a:cs typeface="Times New Roman" pitchFamily="18" charset="0"/>
            </a:endParaRPr>
          </a:p>
        </p:txBody>
      </p:sp>
      <p:sp>
        <p:nvSpPr>
          <p:cNvPr id="31" name="Rectangle 30"/>
          <p:cNvSpPr/>
          <p:nvPr/>
        </p:nvSpPr>
        <p:spPr>
          <a:xfrm>
            <a:off x="805898" y="1092252"/>
            <a:ext cx="1137810" cy="523220"/>
          </a:xfrm>
          <a:prstGeom prst="rect">
            <a:avLst/>
          </a:prstGeom>
        </p:spPr>
        <p:txBody>
          <a:bodyPr wrap="square">
            <a:spAutoFit/>
          </a:bodyPr>
          <a:lstStyle/>
          <a:p>
            <a:pPr marL="58737" lvl="0" eaLnBrk="0" hangingPunct="0">
              <a:spcBef>
                <a:spcPct val="20000"/>
              </a:spcBef>
            </a:pPr>
            <a:r>
              <a:rPr lang="en-US" sz="2800" dirty="0" smtClean="0">
                <a:solidFill>
                  <a:schemeClr val="tx1"/>
                </a:solidFill>
                <a:latin typeface="+mj-lt"/>
                <a:cs typeface="Times New Roman" pitchFamily="18" charset="0"/>
              </a:rPr>
              <a:t>Query</a:t>
            </a:r>
            <a:endParaRPr lang="en-US" sz="2800" b="1" dirty="0">
              <a:solidFill>
                <a:schemeClr val="tx1"/>
              </a:solidFill>
              <a:latin typeface="+mj-lt"/>
              <a:cs typeface="Times New Roman" pitchFamily="18" charset="0"/>
            </a:endParaRPr>
          </a:p>
        </p:txBody>
      </p:sp>
      <mc:AlternateContent xmlns:mc="http://schemas.openxmlformats.org/markup-compatibility/2006" xmlns:a14="http://schemas.microsoft.com/office/drawing/2010/main">
        <mc:Choice Requires="a14">
          <p:sp>
            <p:nvSpPr>
              <p:cNvPr id="32" name="TextBox 31"/>
              <p:cNvSpPr txBox="1"/>
              <p:nvPr/>
            </p:nvSpPr>
            <p:spPr>
              <a:xfrm>
                <a:off x="3347864" y="5877272"/>
                <a:ext cx="5688632" cy="830997"/>
              </a:xfrm>
              <a:prstGeom prst="rect">
                <a:avLst/>
              </a:prstGeom>
              <a:noFill/>
            </p:spPr>
            <p:txBody>
              <a:bodyPr wrap="square" rtlCol="0">
                <a:spAutoFit/>
              </a:bodyPr>
              <a:lstStyle/>
              <a:p>
                <a:r>
                  <a:rPr lang="en-US" sz="1600" dirty="0" err="1" smtClean="0">
                    <a:solidFill>
                      <a:schemeClr val="bg1"/>
                    </a:solidFill>
                  </a:rPr>
                  <a:t>Yubao</a:t>
                </a:r>
                <a:r>
                  <a:rPr lang="en-US" sz="1600" dirty="0" smtClean="0">
                    <a:solidFill>
                      <a:schemeClr val="bg1"/>
                    </a:solidFill>
                  </a:rPr>
                  <a:t> Wu, </a:t>
                </a:r>
                <a:r>
                  <a:rPr lang="en-US" sz="1600" dirty="0" err="1" smtClean="0">
                    <a:solidFill>
                      <a:schemeClr val="bg1"/>
                    </a:solidFill>
                  </a:rPr>
                  <a:t>Ruoming</a:t>
                </a:r>
                <a:r>
                  <a:rPr lang="en-US" sz="1600" dirty="0" smtClean="0">
                    <a:solidFill>
                      <a:schemeClr val="bg1"/>
                    </a:solidFill>
                  </a:rPr>
                  <a:t> Jin, Xiang Zhang. </a:t>
                </a:r>
                <a:r>
                  <a:rPr lang="en-US" sz="1600" dirty="0">
                    <a:solidFill>
                      <a:schemeClr val="bg1"/>
                    </a:solidFill>
                    <a:cs typeface="Times New Roman" pitchFamily="18" charset="0"/>
                  </a:rPr>
                  <a:t>Fast and </a:t>
                </a:r>
                <a:r>
                  <a:rPr lang="en-US" sz="1600" dirty="0" smtClean="0">
                    <a:solidFill>
                      <a:schemeClr val="bg1"/>
                    </a:solidFill>
                    <a:cs typeface="Times New Roman" pitchFamily="18" charset="0"/>
                  </a:rPr>
                  <a:t>unified local search </a:t>
                </a:r>
                <a:r>
                  <a:rPr lang="en-US" sz="1600" dirty="0">
                    <a:solidFill>
                      <a:schemeClr val="bg1"/>
                    </a:solidFill>
                    <a:cs typeface="Times New Roman" pitchFamily="18" charset="0"/>
                  </a:rPr>
                  <a:t>for </a:t>
                </a:r>
                <a:r>
                  <a:rPr lang="en-US" sz="1600" dirty="0" smtClean="0">
                    <a:solidFill>
                      <a:schemeClr val="bg1"/>
                    </a:solidFill>
                    <a:cs typeface="Times New Roman" pitchFamily="18" charset="0"/>
                  </a:rPr>
                  <a:t>random walk based </a:t>
                </a:r>
                <a14:m>
                  <m:oMath xmlns:m="http://schemas.openxmlformats.org/officeDocument/2006/math">
                    <m:r>
                      <a:rPr lang="en-US" sz="1600" i="1" dirty="0" smtClean="0">
                        <a:solidFill>
                          <a:schemeClr val="bg1"/>
                        </a:solidFill>
                        <a:latin typeface="Cambria Math"/>
                        <a:cs typeface="Times New Roman" pitchFamily="18" charset="0"/>
                      </a:rPr>
                      <m:t>𝑘</m:t>
                    </m:r>
                  </m:oMath>
                </a14:m>
                <a:r>
                  <a:rPr lang="en-US" sz="1600" dirty="0" smtClean="0">
                    <a:solidFill>
                      <a:schemeClr val="bg1"/>
                    </a:solidFill>
                    <a:cs typeface="Times New Roman" pitchFamily="18" charset="0"/>
                  </a:rPr>
                  <a:t>-nearest-neighbor query </a:t>
                </a:r>
                <a:r>
                  <a:rPr lang="en-US" sz="1600" dirty="0">
                    <a:solidFill>
                      <a:schemeClr val="bg1"/>
                    </a:solidFill>
                    <a:cs typeface="Times New Roman" pitchFamily="18" charset="0"/>
                  </a:rPr>
                  <a:t>in </a:t>
                </a:r>
                <a:r>
                  <a:rPr lang="en-US" sz="1600" dirty="0" smtClean="0">
                    <a:solidFill>
                      <a:schemeClr val="bg1"/>
                    </a:solidFill>
                    <a:cs typeface="Times New Roman" pitchFamily="18" charset="0"/>
                  </a:rPr>
                  <a:t>large </a:t>
                </a:r>
                <a:r>
                  <a:rPr lang="en-US" sz="1600" dirty="0">
                    <a:solidFill>
                      <a:schemeClr val="bg1"/>
                    </a:solidFill>
                    <a:cs typeface="Times New Roman" pitchFamily="18" charset="0"/>
                  </a:rPr>
                  <a:t>g</a:t>
                </a:r>
                <a:r>
                  <a:rPr lang="en-US" sz="1600" dirty="0" smtClean="0">
                    <a:solidFill>
                      <a:schemeClr val="bg1"/>
                    </a:solidFill>
                    <a:cs typeface="Times New Roman" pitchFamily="18" charset="0"/>
                  </a:rPr>
                  <a:t>raphs</a:t>
                </a:r>
                <a:r>
                  <a:rPr lang="en-US" sz="1600" dirty="0" smtClean="0">
                    <a:solidFill>
                      <a:schemeClr val="bg1"/>
                    </a:solidFill>
                  </a:rPr>
                  <a:t>. SIGMOD, 2014.</a:t>
                </a:r>
                <a:endParaRPr lang="en-US" sz="1600" dirty="0">
                  <a:solidFill>
                    <a:schemeClr val="bg1"/>
                  </a:solidFill>
                  <a:cs typeface="Times New Roman"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3347864" y="5877272"/>
                <a:ext cx="5688632" cy="830997"/>
              </a:xfrm>
              <a:prstGeom prst="rect">
                <a:avLst/>
              </a:prstGeom>
              <a:blipFill rotWithShape="1">
                <a:blip r:embed="rId6"/>
                <a:stretch>
                  <a:fillRect l="-536" t="-2206" r="-214" b="-8824"/>
                </a:stretch>
              </a:blipFill>
            </p:spPr>
            <p:txBody>
              <a:bodyPr/>
              <a:lstStyle/>
              <a:p>
                <a:r>
                  <a:rPr lang="en-US">
                    <a:noFill/>
                  </a:rPr>
                  <a:t> </a:t>
                </a:r>
              </a:p>
            </p:txBody>
          </p:sp>
        </mc:Fallback>
      </mc:AlternateContent>
    </p:spTree>
    <p:extLst>
      <p:ext uri="{BB962C8B-B14F-4D97-AF65-F5344CB8AC3E}">
        <p14:creationId xmlns:p14="http://schemas.microsoft.com/office/powerpoint/2010/main" val="20249033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75859101"/>
              </p:ext>
            </p:extLst>
          </p:nvPr>
        </p:nvGraphicFramePr>
        <p:xfrm>
          <a:off x="611560" y="1196752"/>
          <a:ext cx="7848872" cy="4023360"/>
        </p:xfrm>
        <a:graphic>
          <a:graphicData uri="http://schemas.openxmlformats.org/drawingml/2006/table">
            <a:tbl>
              <a:tblPr firstRow="1" bandRow="1">
                <a:tableStyleId>{5C22544A-7EE6-4342-B048-85BDC9FD1C3A}</a:tableStyleId>
              </a:tblPr>
              <a:tblGrid>
                <a:gridCol w="1440160"/>
                <a:gridCol w="3960440"/>
                <a:gridCol w="2448272"/>
              </a:tblGrid>
              <a:tr h="326666">
                <a:tc>
                  <a:txBody>
                    <a:bodyPr/>
                    <a:lstStyle/>
                    <a:p>
                      <a:pPr algn="ctr"/>
                      <a:r>
                        <a:rPr lang="en-US" sz="2400" dirty="0" smtClean="0">
                          <a:latin typeface="+mj-lt"/>
                          <a:cs typeface="Times New Roman" pitchFamily="18" charset="0"/>
                        </a:rPr>
                        <a:t>Abbr.</a:t>
                      </a:r>
                      <a:endParaRPr lang="en-US" sz="2400" dirty="0">
                        <a:latin typeface="+mj-lt"/>
                        <a:cs typeface="Times New Roman" pitchFamily="18" charset="0"/>
                      </a:endParaRPr>
                    </a:p>
                  </a:txBody>
                  <a:tcPr anchor="ctr">
                    <a:lnR w="28575" cap="flat" cmpd="sng" algn="ctr">
                      <a:solidFill>
                        <a:schemeClr val="bg1"/>
                      </a:solidFill>
                      <a:prstDash val="solid"/>
                      <a:round/>
                      <a:headEnd type="none" w="med" len="med"/>
                      <a:tailEnd type="none" w="med" len="med"/>
                    </a:lnR>
                  </a:tcPr>
                </a:tc>
                <a:tc>
                  <a:txBody>
                    <a:bodyPr/>
                    <a:lstStyle/>
                    <a:p>
                      <a:pPr algn="ctr"/>
                      <a:r>
                        <a:rPr lang="en-US" sz="2400" dirty="0" smtClean="0">
                          <a:latin typeface="+mj-lt"/>
                          <a:cs typeface="Times New Roman" pitchFamily="18" charset="0"/>
                        </a:rPr>
                        <a:t>Proximity measures</a:t>
                      </a:r>
                      <a:endParaRPr lang="en-US" sz="2400" dirty="0">
                        <a:latin typeface="+mj-lt"/>
                        <a:cs typeface="Times New Roman"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2400" dirty="0" smtClean="0">
                          <a:latin typeface="+mj-lt"/>
                          <a:cs typeface="Times New Roman" pitchFamily="18" charset="0"/>
                        </a:rPr>
                        <a:t>Local maximum ?</a:t>
                      </a:r>
                      <a:endParaRPr lang="en-US" sz="2400" dirty="0">
                        <a:latin typeface="+mj-lt"/>
                        <a:cs typeface="Times New Roman" pitchFamily="18" charset="0"/>
                      </a:endParaRPr>
                    </a:p>
                  </a:txBody>
                  <a:tcPr anchor="ctr">
                    <a:lnL w="28575" cap="flat" cmpd="sng" algn="ctr">
                      <a:solidFill>
                        <a:schemeClr val="bg1"/>
                      </a:solidFill>
                      <a:prstDash val="solid"/>
                      <a:round/>
                      <a:headEnd type="none" w="med" len="med"/>
                      <a:tailEnd type="none" w="med" len="med"/>
                    </a:lnL>
                  </a:tcPr>
                </a:tc>
              </a:tr>
              <a:tr h="370840">
                <a:tc>
                  <a:txBody>
                    <a:bodyPr/>
                    <a:lstStyle/>
                    <a:p>
                      <a:pPr algn="ctr"/>
                      <a:r>
                        <a:rPr lang="en-US" sz="2400" dirty="0" smtClean="0">
                          <a:latin typeface="+mj-lt"/>
                          <a:cs typeface="Times New Roman" pitchFamily="18" charset="0"/>
                        </a:rPr>
                        <a:t>HT</a:t>
                      </a:r>
                      <a:endParaRPr lang="en-US" sz="2400" dirty="0">
                        <a:latin typeface="+mj-lt"/>
                        <a:cs typeface="Times New Roman" pitchFamily="18" charset="0"/>
                      </a:endParaRPr>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2400" dirty="0" smtClean="0">
                          <a:latin typeface="+mj-lt"/>
                          <a:cs typeface="Times New Roman" pitchFamily="18" charset="0"/>
                        </a:rPr>
                        <a:t>Hitting time</a:t>
                      </a:r>
                      <a:endParaRPr lang="en-US" sz="2400" dirty="0">
                        <a:latin typeface="+mj-lt"/>
                        <a:cs typeface="Times New Roman"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2400" dirty="0" smtClean="0">
                          <a:latin typeface="+mj-lt"/>
                          <a:cs typeface="Times New Roman" pitchFamily="18" charset="0"/>
                        </a:rPr>
                        <a:t>No</a:t>
                      </a:r>
                      <a:endParaRPr lang="en-US" sz="2400" dirty="0">
                        <a:latin typeface="+mj-lt"/>
                        <a:cs typeface="Times New Roman" pitchFamily="18" charset="0"/>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tcPr>
                </a:tc>
              </a:tr>
              <a:tr h="370840">
                <a:tc>
                  <a:txBody>
                    <a:bodyPr/>
                    <a:lstStyle/>
                    <a:p>
                      <a:pPr algn="ctr"/>
                      <a:r>
                        <a:rPr lang="en-US" sz="2400" dirty="0" smtClean="0">
                          <a:latin typeface="+mj-lt"/>
                          <a:cs typeface="Times New Roman" pitchFamily="18" charset="0"/>
                        </a:rPr>
                        <a:t>DHT</a:t>
                      </a:r>
                      <a:endParaRPr lang="en-US" sz="2400" dirty="0">
                        <a:latin typeface="+mj-lt"/>
                        <a:cs typeface="Times New Roman" pitchFamily="18" charset="0"/>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400" dirty="0" smtClean="0">
                          <a:latin typeface="+mj-lt"/>
                          <a:cs typeface="Times New Roman" pitchFamily="18" charset="0"/>
                        </a:rPr>
                        <a:t>Discounted hitting time</a:t>
                      </a:r>
                      <a:endParaRPr lang="en-US" sz="2400" dirty="0">
                        <a:latin typeface="+mj-lt"/>
                        <a:cs typeface="Times New Roman"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400" dirty="0" smtClean="0">
                          <a:latin typeface="+mj-lt"/>
                          <a:cs typeface="Times New Roman" pitchFamily="18" charset="0"/>
                        </a:rPr>
                        <a:t>No</a:t>
                      </a:r>
                      <a:endParaRPr lang="en-US" sz="2400" dirty="0">
                        <a:latin typeface="+mj-lt"/>
                        <a:cs typeface="Times New Roman" pitchFamily="18" charset="0"/>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70840">
                <a:tc>
                  <a:txBody>
                    <a:bodyPr/>
                    <a:lstStyle/>
                    <a:p>
                      <a:pPr algn="ctr"/>
                      <a:r>
                        <a:rPr lang="en-US" sz="2400" dirty="0" smtClean="0">
                          <a:latin typeface="+mj-lt"/>
                          <a:cs typeface="Times New Roman" pitchFamily="18" charset="0"/>
                        </a:rPr>
                        <a:t>THT</a:t>
                      </a:r>
                      <a:endParaRPr lang="en-US" sz="2400" dirty="0">
                        <a:latin typeface="+mj-lt"/>
                        <a:cs typeface="Times New Roman" pitchFamily="18" charset="0"/>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400" dirty="0" smtClean="0">
                          <a:latin typeface="+mj-lt"/>
                          <a:cs typeface="Times New Roman" pitchFamily="18" charset="0"/>
                        </a:rPr>
                        <a:t>Truncated hitting time</a:t>
                      </a:r>
                      <a:endParaRPr lang="en-US" sz="2400" dirty="0">
                        <a:latin typeface="+mj-lt"/>
                        <a:cs typeface="Times New Roman"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400" dirty="0" smtClean="0">
                          <a:latin typeface="+mj-lt"/>
                          <a:cs typeface="Times New Roman" pitchFamily="18" charset="0"/>
                        </a:rPr>
                        <a:t>No</a:t>
                      </a:r>
                      <a:endParaRPr lang="en-US" sz="2400" dirty="0">
                        <a:latin typeface="+mj-lt"/>
                        <a:cs typeface="Times New Roman" pitchFamily="18" charset="0"/>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70840">
                <a:tc>
                  <a:txBody>
                    <a:bodyPr/>
                    <a:lstStyle/>
                    <a:p>
                      <a:pPr algn="ctr"/>
                      <a:r>
                        <a:rPr lang="en-US" sz="2400" dirty="0" smtClean="0">
                          <a:latin typeface="+mj-lt"/>
                          <a:cs typeface="Times New Roman" pitchFamily="18" charset="0"/>
                        </a:rPr>
                        <a:t>PHP</a:t>
                      </a:r>
                      <a:endParaRPr lang="en-US" sz="2400" dirty="0">
                        <a:latin typeface="+mj-lt"/>
                        <a:cs typeface="Times New Roman" pitchFamily="18" charset="0"/>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400" dirty="0" smtClean="0">
                          <a:latin typeface="+mj-lt"/>
                          <a:cs typeface="Times New Roman" pitchFamily="18" charset="0"/>
                        </a:rPr>
                        <a:t>Penalized</a:t>
                      </a:r>
                      <a:r>
                        <a:rPr lang="en-US" sz="2400" baseline="0" dirty="0" smtClean="0">
                          <a:latin typeface="+mj-lt"/>
                          <a:cs typeface="Times New Roman" pitchFamily="18" charset="0"/>
                        </a:rPr>
                        <a:t> hitting probability</a:t>
                      </a:r>
                      <a:endParaRPr lang="en-US" sz="2400" dirty="0">
                        <a:latin typeface="+mj-lt"/>
                        <a:cs typeface="Times New Roman"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400" dirty="0" smtClean="0">
                          <a:latin typeface="+mj-lt"/>
                          <a:cs typeface="Times New Roman" pitchFamily="18" charset="0"/>
                        </a:rPr>
                        <a:t>No</a:t>
                      </a:r>
                      <a:endParaRPr lang="en-US" sz="2400" dirty="0">
                        <a:latin typeface="+mj-lt"/>
                        <a:cs typeface="Times New Roman" pitchFamily="18" charset="0"/>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70840">
                <a:tc>
                  <a:txBody>
                    <a:bodyPr/>
                    <a:lstStyle/>
                    <a:p>
                      <a:pPr algn="ctr"/>
                      <a:r>
                        <a:rPr lang="en-US" sz="2400" dirty="0" smtClean="0">
                          <a:latin typeface="+mj-lt"/>
                          <a:cs typeface="Times New Roman" pitchFamily="18" charset="0"/>
                        </a:rPr>
                        <a:t>EI</a:t>
                      </a:r>
                      <a:endParaRPr lang="en-US" sz="2400" dirty="0">
                        <a:latin typeface="+mj-lt"/>
                        <a:cs typeface="Times New Roman" pitchFamily="18" charset="0"/>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400" dirty="0" smtClean="0">
                          <a:latin typeface="+mj-lt"/>
                          <a:cs typeface="Times New Roman" pitchFamily="18" charset="0"/>
                        </a:rPr>
                        <a:t>Effective importance</a:t>
                      </a:r>
                    </a:p>
                    <a:p>
                      <a:pPr algn="ctr"/>
                      <a:r>
                        <a:rPr lang="en-US" sz="2400" dirty="0" smtClean="0">
                          <a:latin typeface="+mj-lt"/>
                          <a:cs typeface="Times New Roman" pitchFamily="18" charset="0"/>
                        </a:rPr>
                        <a:t>(degree normalized RWR)</a:t>
                      </a:r>
                      <a:endParaRPr lang="en-US" sz="2400" dirty="0">
                        <a:latin typeface="+mj-lt"/>
                        <a:cs typeface="Times New Roman"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400" dirty="0" smtClean="0">
                          <a:latin typeface="+mj-lt"/>
                          <a:cs typeface="Times New Roman" pitchFamily="18" charset="0"/>
                        </a:rPr>
                        <a:t>No</a:t>
                      </a:r>
                      <a:endParaRPr lang="en-US" sz="2400" dirty="0">
                        <a:latin typeface="+mj-lt"/>
                        <a:cs typeface="Times New Roman" pitchFamily="18" charset="0"/>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70840">
                <a:tc>
                  <a:txBody>
                    <a:bodyPr/>
                    <a:lstStyle/>
                    <a:p>
                      <a:pPr algn="ctr"/>
                      <a:r>
                        <a:rPr lang="en-US" sz="2400" dirty="0" smtClean="0">
                          <a:latin typeface="+mj-lt"/>
                          <a:cs typeface="Times New Roman" pitchFamily="18" charset="0"/>
                        </a:rPr>
                        <a:t>RWR</a:t>
                      </a:r>
                      <a:endParaRPr lang="en-US" sz="2400" dirty="0">
                        <a:latin typeface="+mj-lt"/>
                        <a:cs typeface="Times New Roman" pitchFamily="18" charset="0"/>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400" dirty="0" smtClean="0">
                          <a:latin typeface="+mj-lt"/>
                          <a:cs typeface="Times New Roman" pitchFamily="18" charset="0"/>
                        </a:rPr>
                        <a:t>Random</a:t>
                      </a:r>
                      <a:r>
                        <a:rPr lang="en-US" sz="2400" baseline="0" dirty="0" smtClean="0">
                          <a:latin typeface="+mj-lt"/>
                          <a:cs typeface="Times New Roman" pitchFamily="18" charset="0"/>
                        </a:rPr>
                        <a:t> walk with restart</a:t>
                      </a:r>
                      <a:endParaRPr lang="en-US" sz="2400" dirty="0">
                        <a:latin typeface="+mj-lt"/>
                        <a:cs typeface="Times New Roman"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400" dirty="0" smtClean="0">
                          <a:latin typeface="+mj-lt"/>
                          <a:cs typeface="Times New Roman" pitchFamily="18" charset="0"/>
                        </a:rPr>
                        <a:t>Yes</a:t>
                      </a:r>
                      <a:endParaRPr lang="en-US" sz="2400" dirty="0">
                        <a:latin typeface="+mj-lt"/>
                        <a:cs typeface="Times New Roman" pitchFamily="18" charset="0"/>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70840">
                <a:tc>
                  <a:txBody>
                    <a:bodyPr/>
                    <a:lstStyle/>
                    <a:p>
                      <a:pPr algn="ctr"/>
                      <a:r>
                        <a:rPr lang="en-US" sz="2400" dirty="0" smtClean="0">
                          <a:latin typeface="+mj-lt"/>
                          <a:cs typeface="Times New Roman" pitchFamily="18" charset="0"/>
                        </a:rPr>
                        <a:t>CT</a:t>
                      </a:r>
                      <a:endParaRPr lang="en-US" sz="2400" dirty="0">
                        <a:latin typeface="+mj-lt"/>
                        <a:cs typeface="Times New Roman" pitchFamily="18" charset="0"/>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2400" dirty="0" smtClean="0">
                          <a:latin typeface="+mj-lt"/>
                          <a:cs typeface="Times New Roman" pitchFamily="18" charset="0"/>
                        </a:rPr>
                        <a:t>Commute time</a:t>
                      </a:r>
                      <a:endParaRPr lang="en-US" sz="2400" dirty="0">
                        <a:latin typeface="+mj-lt"/>
                        <a:cs typeface="Times New Roman"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2400" dirty="0" smtClean="0">
                          <a:latin typeface="+mj-lt"/>
                          <a:cs typeface="Times New Roman" pitchFamily="18" charset="0"/>
                        </a:rPr>
                        <a:t>Yes</a:t>
                      </a:r>
                      <a:endParaRPr lang="en-US" sz="2400" dirty="0">
                        <a:latin typeface="+mj-lt"/>
                        <a:cs typeface="Times New Roman" pitchFamily="18" charset="0"/>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tcPr>
                </a:tc>
              </a:tr>
            </a:tbl>
          </a:graphicData>
        </a:graphic>
      </p:graphicFrame>
      <p:sp>
        <p:nvSpPr>
          <p:cNvPr id="4" name="Title 1"/>
          <p:cNvSpPr>
            <a:spLocks noGrp="1"/>
          </p:cNvSpPr>
          <p:nvPr>
            <p:ph type="title"/>
          </p:nvPr>
        </p:nvSpPr>
        <p:spPr>
          <a:xfrm>
            <a:off x="358332" y="393192"/>
            <a:ext cx="8570152" cy="607277"/>
          </a:xfrm>
        </p:spPr>
        <p:txBody>
          <a:bodyPr/>
          <a:lstStyle/>
          <a:p>
            <a:r>
              <a:rPr lang="en-US" altLang="zh-CN" sz="3600" dirty="0" smtClean="0">
                <a:solidFill>
                  <a:schemeClr val="tx1"/>
                </a:solidFill>
                <a:latin typeface="+mj-lt"/>
                <a:cs typeface="Times New Roman" pitchFamily="18" charset="0"/>
              </a:rPr>
              <a:t>Measures With and Without Local Maximum</a:t>
            </a:r>
            <a:endParaRPr lang="en-US" sz="3600" dirty="0">
              <a:solidFill>
                <a:schemeClr val="tx1"/>
              </a:solidFill>
              <a:latin typeface="+mj-lt"/>
              <a:cs typeface="Times New Roman"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3347864" y="5877272"/>
                <a:ext cx="5688632" cy="830997"/>
              </a:xfrm>
              <a:prstGeom prst="rect">
                <a:avLst/>
              </a:prstGeom>
              <a:noFill/>
            </p:spPr>
            <p:txBody>
              <a:bodyPr wrap="square" rtlCol="0">
                <a:spAutoFit/>
              </a:bodyPr>
              <a:lstStyle/>
              <a:p>
                <a:r>
                  <a:rPr lang="en-US" sz="1600" dirty="0" err="1" smtClean="0">
                    <a:solidFill>
                      <a:schemeClr val="bg1"/>
                    </a:solidFill>
                  </a:rPr>
                  <a:t>Yubao</a:t>
                </a:r>
                <a:r>
                  <a:rPr lang="en-US" sz="1600" dirty="0" smtClean="0">
                    <a:solidFill>
                      <a:schemeClr val="bg1"/>
                    </a:solidFill>
                  </a:rPr>
                  <a:t> Wu, </a:t>
                </a:r>
                <a:r>
                  <a:rPr lang="en-US" sz="1600" dirty="0" err="1" smtClean="0">
                    <a:solidFill>
                      <a:schemeClr val="bg1"/>
                    </a:solidFill>
                  </a:rPr>
                  <a:t>Ruoming</a:t>
                </a:r>
                <a:r>
                  <a:rPr lang="en-US" sz="1600" dirty="0" smtClean="0">
                    <a:solidFill>
                      <a:schemeClr val="bg1"/>
                    </a:solidFill>
                  </a:rPr>
                  <a:t> Jin, Xiang Zhang. </a:t>
                </a:r>
                <a:r>
                  <a:rPr lang="en-US" sz="1600" dirty="0">
                    <a:solidFill>
                      <a:schemeClr val="bg1"/>
                    </a:solidFill>
                    <a:cs typeface="Times New Roman" pitchFamily="18" charset="0"/>
                  </a:rPr>
                  <a:t>Fast and </a:t>
                </a:r>
                <a:r>
                  <a:rPr lang="en-US" sz="1600" dirty="0" smtClean="0">
                    <a:solidFill>
                      <a:schemeClr val="bg1"/>
                    </a:solidFill>
                    <a:cs typeface="Times New Roman" pitchFamily="18" charset="0"/>
                  </a:rPr>
                  <a:t>unified local search </a:t>
                </a:r>
                <a:r>
                  <a:rPr lang="en-US" sz="1600" dirty="0">
                    <a:solidFill>
                      <a:schemeClr val="bg1"/>
                    </a:solidFill>
                    <a:cs typeface="Times New Roman" pitchFamily="18" charset="0"/>
                  </a:rPr>
                  <a:t>for </a:t>
                </a:r>
                <a:r>
                  <a:rPr lang="en-US" sz="1600" dirty="0" smtClean="0">
                    <a:solidFill>
                      <a:schemeClr val="bg1"/>
                    </a:solidFill>
                    <a:cs typeface="Times New Roman" pitchFamily="18" charset="0"/>
                  </a:rPr>
                  <a:t>random walk based </a:t>
                </a:r>
                <a14:m>
                  <m:oMath xmlns:m="http://schemas.openxmlformats.org/officeDocument/2006/math">
                    <m:r>
                      <a:rPr lang="en-US" sz="1600" i="1" dirty="0" smtClean="0">
                        <a:solidFill>
                          <a:schemeClr val="bg1"/>
                        </a:solidFill>
                        <a:latin typeface="Cambria Math"/>
                        <a:cs typeface="Times New Roman" pitchFamily="18" charset="0"/>
                      </a:rPr>
                      <m:t>𝑘</m:t>
                    </m:r>
                  </m:oMath>
                </a14:m>
                <a:r>
                  <a:rPr lang="en-US" sz="1600" dirty="0" smtClean="0">
                    <a:solidFill>
                      <a:schemeClr val="bg1"/>
                    </a:solidFill>
                    <a:cs typeface="Times New Roman" pitchFamily="18" charset="0"/>
                  </a:rPr>
                  <a:t>-nearest-neighbor query </a:t>
                </a:r>
                <a:r>
                  <a:rPr lang="en-US" sz="1600" dirty="0">
                    <a:solidFill>
                      <a:schemeClr val="bg1"/>
                    </a:solidFill>
                    <a:cs typeface="Times New Roman" pitchFamily="18" charset="0"/>
                  </a:rPr>
                  <a:t>in </a:t>
                </a:r>
                <a:r>
                  <a:rPr lang="en-US" sz="1600" dirty="0" smtClean="0">
                    <a:solidFill>
                      <a:schemeClr val="bg1"/>
                    </a:solidFill>
                    <a:cs typeface="Times New Roman" pitchFamily="18" charset="0"/>
                  </a:rPr>
                  <a:t>large </a:t>
                </a:r>
                <a:r>
                  <a:rPr lang="en-US" sz="1600" dirty="0">
                    <a:solidFill>
                      <a:schemeClr val="bg1"/>
                    </a:solidFill>
                    <a:cs typeface="Times New Roman" pitchFamily="18" charset="0"/>
                  </a:rPr>
                  <a:t>g</a:t>
                </a:r>
                <a:r>
                  <a:rPr lang="en-US" sz="1600" dirty="0" smtClean="0">
                    <a:solidFill>
                      <a:schemeClr val="bg1"/>
                    </a:solidFill>
                    <a:cs typeface="Times New Roman" pitchFamily="18" charset="0"/>
                  </a:rPr>
                  <a:t>raphs</a:t>
                </a:r>
                <a:r>
                  <a:rPr lang="en-US" sz="1600" dirty="0" smtClean="0">
                    <a:solidFill>
                      <a:schemeClr val="bg1"/>
                    </a:solidFill>
                  </a:rPr>
                  <a:t>. SIGMOD, 2014.</a:t>
                </a:r>
                <a:endParaRPr lang="en-US" sz="1600" dirty="0">
                  <a:solidFill>
                    <a:schemeClr val="bg1"/>
                  </a:solidFill>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347864" y="5877272"/>
                <a:ext cx="5688632" cy="830997"/>
              </a:xfrm>
              <a:prstGeom prst="rect">
                <a:avLst/>
              </a:prstGeom>
              <a:blipFill rotWithShape="1">
                <a:blip r:embed="rId3"/>
                <a:stretch>
                  <a:fillRect l="-536" t="-2206" r="-214" b="-8824"/>
                </a:stretch>
              </a:blipFill>
            </p:spPr>
            <p:txBody>
              <a:bodyPr/>
              <a:lstStyle/>
              <a:p>
                <a:r>
                  <a:rPr lang="en-US">
                    <a:noFill/>
                  </a:rPr>
                  <a:t> </a:t>
                </a:r>
              </a:p>
            </p:txBody>
          </p:sp>
        </mc:Fallback>
      </mc:AlternateContent>
    </p:spTree>
    <p:extLst>
      <p:ext uri="{BB962C8B-B14F-4D97-AF65-F5344CB8AC3E}">
        <p14:creationId xmlns:p14="http://schemas.microsoft.com/office/powerpoint/2010/main" val="39152394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377024"/>
            <a:ext cx="4286250" cy="331089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8238" y="1367499"/>
            <a:ext cx="4286250" cy="3329940"/>
          </a:xfrm>
          <a:prstGeom prst="rect">
            <a:avLst/>
          </a:prstGeom>
        </p:spPr>
      </p:pic>
      <p:sp>
        <p:nvSpPr>
          <p:cNvPr id="4" name="Title 1"/>
          <p:cNvSpPr>
            <a:spLocks noGrp="1"/>
          </p:cNvSpPr>
          <p:nvPr>
            <p:ph type="title"/>
          </p:nvPr>
        </p:nvSpPr>
        <p:spPr>
          <a:xfrm>
            <a:off x="466344" y="393192"/>
            <a:ext cx="5836081" cy="689886"/>
          </a:xfrm>
        </p:spPr>
        <p:txBody>
          <a:bodyPr/>
          <a:lstStyle/>
          <a:p>
            <a:r>
              <a:rPr lang="en-US" altLang="zh-CN" sz="3600" dirty="0">
                <a:solidFill>
                  <a:schemeClr val="tx1"/>
                </a:solidFill>
                <a:latin typeface="+mj-lt"/>
                <a:cs typeface="Times New Roman" pitchFamily="18" charset="0"/>
              </a:rPr>
              <a:t>Bounding the Unvisited Nodes</a:t>
            </a:r>
            <a:endParaRPr lang="en-US" sz="3600" dirty="0">
              <a:solidFill>
                <a:schemeClr val="tx1"/>
              </a:solidFill>
              <a:latin typeface="+mj-lt"/>
              <a:cs typeface="Times New Roman" pitchFamily="18" charset="0"/>
            </a:endParaRPr>
          </a:p>
        </p:txBody>
      </p:sp>
      <p:sp>
        <p:nvSpPr>
          <p:cNvPr id="12" name="Rectangle 11"/>
          <p:cNvSpPr/>
          <p:nvPr/>
        </p:nvSpPr>
        <p:spPr>
          <a:xfrm>
            <a:off x="6732240" y="1934660"/>
            <a:ext cx="2411759" cy="492443"/>
          </a:xfrm>
          <a:prstGeom prst="rect">
            <a:avLst/>
          </a:prstGeom>
          <a:solidFill>
            <a:srgbClr val="FFFFFF"/>
          </a:solidFill>
        </p:spPr>
        <p:txBody>
          <a:bodyPr wrap="square">
            <a:spAutoFit/>
          </a:bodyPr>
          <a:lstStyle/>
          <a:p>
            <a:pPr marL="58737" lvl="0" eaLnBrk="0" hangingPunct="0">
              <a:spcBef>
                <a:spcPct val="20000"/>
              </a:spcBef>
            </a:pPr>
            <a:r>
              <a:rPr lang="en-US" sz="2600" dirty="0" smtClean="0">
                <a:solidFill>
                  <a:schemeClr val="tx1"/>
                </a:solidFill>
                <a:latin typeface="+mj-lt"/>
                <a:cs typeface="Times New Roman" pitchFamily="18" charset="0"/>
              </a:rPr>
              <a:t>Local maximum</a:t>
            </a:r>
            <a:endParaRPr lang="en-US" sz="2600" dirty="0">
              <a:solidFill>
                <a:schemeClr val="tx1"/>
              </a:solidFill>
              <a:latin typeface="+mj-lt"/>
              <a:cs typeface="Times New Roman" pitchFamily="18" charset="0"/>
            </a:endParaRPr>
          </a:p>
        </p:txBody>
      </p:sp>
      <p:sp>
        <p:nvSpPr>
          <p:cNvPr id="13" name="Rectangle 12"/>
          <p:cNvSpPr/>
          <p:nvPr/>
        </p:nvSpPr>
        <p:spPr>
          <a:xfrm>
            <a:off x="649338" y="4888121"/>
            <a:ext cx="3346598" cy="523220"/>
          </a:xfrm>
          <a:prstGeom prst="rect">
            <a:avLst/>
          </a:prstGeom>
        </p:spPr>
        <p:txBody>
          <a:bodyPr wrap="square">
            <a:spAutoFit/>
          </a:bodyPr>
          <a:lstStyle/>
          <a:p>
            <a:pPr marL="58737" lvl="0" algn="ctr" eaLnBrk="0" hangingPunct="0">
              <a:spcBef>
                <a:spcPct val="20000"/>
              </a:spcBef>
            </a:pPr>
            <a:r>
              <a:rPr lang="en-US" sz="2800" dirty="0" smtClean="0">
                <a:solidFill>
                  <a:schemeClr val="tx1"/>
                </a:solidFill>
                <a:latin typeface="+mj-lt"/>
                <a:cs typeface="Times New Roman" pitchFamily="18" charset="0"/>
              </a:rPr>
              <a:t>No  local  maximum</a:t>
            </a:r>
            <a:endParaRPr lang="en-US" sz="2800" dirty="0">
              <a:solidFill>
                <a:schemeClr val="tx1"/>
              </a:solidFill>
              <a:latin typeface="+mj-lt"/>
              <a:cs typeface="Times New Roman" pitchFamily="18" charset="0"/>
            </a:endParaRPr>
          </a:p>
        </p:txBody>
      </p:sp>
      <p:sp>
        <p:nvSpPr>
          <p:cNvPr id="14" name="Rectangle 13"/>
          <p:cNvSpPr/>
          <p:nvPr/>
        </p:nvSpPr>
        <p:spPr>
          <a:xfrm>
            <a:off x="5094189" y="4888121"/>
            <a:ext cx="3454348" cy="523220"/>
          </a:xfrm>
          <a:prstGeom prst="rect">
            <a:avLst/>
          </a:prstGeom>
        </p:spPr>
        <p:txBody>
          <a:bodyPr wrap="square">
            <a:spAutoFit/>
          </a:bodyPr>
          <a:lstStyle/>
          <a:p>
            <a:pPr marL="58737" lvl="0" algn="ctr" eaLnBrk="0" hangingPunct="0">
              <a:spcBef>
                <a:spcPct val="20000"/>
              </a:spcBef>
            </a:pPr>
            <a:r>
              <a:rPr lang="en-US" sz="2800" dirty="0" smtClean="0">
                <a:solidFill>
                  <a:schemeClr val="tx1"/>
                </a:solidFill>
                <a:latin typeface="+mj-lt"/>
                <a:cs typeface="Times New Roman" pitchFamily="18" charset="0"/>
              </a:rPr>
              <a:t>With  local  maximum</a:t>
            </a:r>
            <a:endParaRPr lang="en-US" sz="2800" dirty="0">
              <a:solidFill>
                <a:schemeClr val="tx1"/>
              </a:solidFill>
              <a:latin typeface="+mj-lt"/>
              <a:cs typeface="Times New Roman" pitchFamily="18" charset="0"/>
            </a:endParaRPr>
          </a:p>
        </p:txBody>
      </p:sp>
      <p:sp>
        <p:nvSpPr>
          <p:cNvPr id="15" name="Rectangle 14"/>
          <p:cNvSpPr/>
          <p:nvPr/>
        </p:nvSpPr>
        <p:spPr>
          <a:xfrm>
            <a:off x="805898" y="1092252"/>
            <a:ext cx="1137810" cy="523220"/>
          </a:xfrm>
          <a:prstGeom prst="rect">
            <a:avLst/>
          </a:prstGeom>
        </p:spPr>
        <p:txBody>
          <a:bodyPr wrap="square">
            <a:spAutoFit/>
          </a:bodyPr>
          <a:lstStyle/>
          <a:p>
            <a:pPr marL="58737" lvl="0" eaLnBrk="0" hangingPunct="0">
              <a:spcBef>
                <a:spcPct val="20000"/>
              </a:spcBef>
            </a:pPr>
            <a:r>
              <a:rPr lang="en-US" sz="2800" dirty="0" smtClean="0">
                <a:solidFill>
                  <a:schemeClr val="tx1"/>
                </a:solidFill>
                <a:latin typeface="+mj-lt"/>
                <a:cs typeface="Times New Roman" pitchFamily="18" charset="0"/>
              </a:rPr>
              <a:t>Query</a:t>
            </a:r>
            <a:endParaRPr lang="en-US" sz="2800" b="1" dirty="0">
              <a:solidFill>
                <a:schemeClr val="tx1"/>
              </a:solidFill>
              <a:latin typeface="+mj-lt"/>
              <a:cs typeface="Times New Roman" pitchFamily="18" charset="0"/>
            </a:endParaRPr>
          </a:p>
        </p:txBody>
      </p:sp>
      <p:cxnSp>
        <p:nvCxnSpPr>
          <p:cNvPr id="17" name="Straight Arrow Connector 16"/>
          <p:cNvCxnSpPr/>
          <p:nvPr/>
        </p:nvCxnSpPr>
        <p:spPr>
          <a:xfrm flipH="1" flipV="1">
            <a:off x="1403648" y="1570746"/>
            <a:ext cx="422455" cy="454098"/>
          </a:xfrm>
          <a:prstGeom prst="straightConnector1">
            <a:avLst/>
          </a:prstGeom>
          <a:ln w="19050">
            <a:prstDash val="dash"/>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281469" y="1092252"/>
            <a:ext cx="1162739" cy="523220"/>
          </a:xfrm>
          <a:prstGeom prst="rect">
            <a:avLst/>
          </a:prstGeom>
        </p:spPr>
        <p:txBody>
          <a:bodyPr wrap="square">
            <a:spAutoFit/>
          </a:bodyPr>
          <a:lstStyle/>
          <a:p>
            <a:pPr marL="58737" lvl="0" eaLnBrk="0" hangingPunct="0">
              <a:spcBef>
                <a:spcPct val="20000"/>
              </a:spcBef>
            </a:pPr>
            <a:r>
              <a:rPr lang="en-US" sz="2800" dirty="0" smtClean="0">
                <a:solidFill>
                  <a:schemeClr val="tx1"/>
                </a:solidFill>
                <a:latin typeface="+mj-lt"/>
                <a:cs typeface="Times New Roman" pitchFamily="18" charset="0"/>
              </a:rPr>
              <a:t>Query</a:t>
            </a:r>
            <a:endParaRPr lang="en-US" sz="2800" b="1" dirty="0">
              <a:solidFill>
                <a:schemeClr val="tx1"/>
              </a:solidFill>
              <a:latin typeface="+mj-lt"/>
              <a:cs typeface="Times New Roman" pitchFamily="18" charset="0"/>
            </a:endParaRPr>
          </a:p>
        </p:txBody>
      </p:sp>
      <p:cxnSp>
        <p:nvCxnSpPr>
          <p:cNvPr id="19" name="Straight Arrow Connector 18"/>
          <p:cNvCxnSpPr/>
          <p:nvPr/>
        </p:nvCxnSpPr>
        <p:spPr>
          <a:xfrm flipH="1" flipV="1">
            <a:off x="5904148" y="1553917"/>
            <a:ext cx="422455" cy="454098"/>
          </a:xfrm>
          <a:prstGeom prst="straightConnector1">
            <a:avLst/>
          </a:prstGeom>
          <a:ln w="19050">
            <a:prstDash val="dash"/>
            <a:tailEnd type="arrow"/>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6281928" y="1950407"/>
            <a:ext cx="91440" cy="91440"/>
          </a:xfrm>
          <a:prstGeom prst="ellipse">
            <a:avLst/>
          </a:prstGeom>
          <a:solidFill>
            <a:srgbClr val="FF0000"/>
          </a:solidFill>
          <a:ln>
            <a:solidFill>
              <a:srgbClr val="FF000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773936" y="1975104"/>
            <a:ext cx="91440" cy="91440"/>
          </a:xfrm>
          <a:prstGeom prst="ellipse">
            <a:avLst/>
          </a:prstGeom>
          <a:solidFill>
            <a:srgbClr val="FF0000"/>
          </a:solidFill>
          <a:ln>
            <a:solidFill>
              <a:srgbClr val="FF000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6556030" y="44624"/>
            <a:ext cx="1328338" cy="400110"/>
          </a:xfrm>
          <a:prstGeom prst="rect">
            <a:avLst/>
          </a:prstGeom>
        </p:spPr>
        <p:txBody>
          <a:bodyPr wrap="square">
            <a:spAutoFit/>
          </a:bodyPr>
          <a:lstStyle/>
          <a:p>
            <a:pPr lvl="0" algn="ctr" eaLnBrk="0" hangingPunct="0">
              <a:spcBef>
                <a:spcPct val="20000"/>
              </a:spcBef>
            </a:pPr>
            <a:r>
              <a:rPr lang="en-US" sz="2000" dirty="0" smtClean="0">
                <a:solidFill>
                  <a:schemeClr val="tx1"/>
                </a:solidFill>
                <a:latin typeface="Times New Roman" pitchFamily="18" charset="0"/>
                <a:cs typeface="Times New Roman" pitchFamily="18" charset="0"/>
              </a:rPr>
              <a:t>Grid graph</a:t>
            </a:r>
            <a:endParaRPr lang="en-US" sz="2000" dirty="0">
              <a:solidFill>
                <a:schemeClr val="tx1"/>
              </a:solidFill>
              <a:latin typeface="Times New Roman" pitchFamily="18" charset="0"/>
              <a:cs typeface="Times New Roman" pitchFamily="18" charset="0"/>
            </a:endParaRPr>
          </a:p>
        </p:txBody>
      </p:sp>
      <p:sp>
        <p:nvSpPr>
          <p:cNvPr id="24" name="Oval 23"/>
          <p:cNvSpPr/>
          <p:nvPr/>
        </p:nvSpPr>
        <p:spPr>
          <a:xfrm>
            <a:off x="2807804" y="3589588"/>
            <a:ext cx="91440" cy="91440"/>
          </a:xfrm>
          <a:prstGeom prst="ellipse">
            <a:avLst/>
          </a:prstGeom>
          <a:solidFill>
            <a:srgbClr val="33CC33"/>
          </a:solidFill>
          <a:ln>
            <a:solidFill>
              <a:srgbClr val="33CC33"/>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t="3519" r="7093" b="4761"/>
          <a:stretch/>
        </p:blipFill>
        <p:spPr>
          <a:xfrm>
            <a:off x="7992380" y="37219"/>
            <a:ext cx="1119934" cy="1123529"/>
          </a:xfrm>
          <a:prstGeom prst="rect">
            <a:avLst/>
          </a:prstGeom>
        </p:spPr>
      </p:pic>
      <p:sp>
        <p:nvSpPr>
          <p:cNvPr id="10" name="Right Brace 9"/>
          <p:cNvSpPr/>
          <p:nvPr/>
        </p:nvSpPr>
        <p:spPr>
          <a:xfrm rot="10800000">
            <a:off x="7751855" y="44624"/>
            <a:ext cx="204521" cy="1081722"/>
          </a:xfrm>
          <a:prstGeom prst="rightBrace">
            <a:avLst>
              <a:gd name="adj1" fmla="val 69300"/>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ectangle 24"/>
          <p:cNvSpPr/>
          <p:nvPr/>
        </p:nvSpPr>
        <p:spPr>
          <a:xfrm>
            <a:off x="7348118" y="400598"/>
            <a:ext cx="464242" cy="400110"/>
          </a:xfrm>
          <a:prstGeom prst="rect">
            <a:avLst/>
          </a:prstGeom>
        </p:spPr>
        <p:txBody>
          <a:bodyPr wrap="square">
            <a:spAutoFit/>
          </a:bodyPr>
          <a:lstStyle/>
          <a:p>
            <a:pPr lvl="0" algn="ctr" eaLnBrk="0" hangingPunct="0">
              <a:spcBef>
                <a:spcPct val="20000"/>
              </a:spcBef>
            </a:pPr>
            <a:r>
              <a:rPr lang="en-US" sz="2000" dirty="0" smtClean="0">
                <a:latin typeface="Times New Roman" pitchFamily="18" charset="0"/>
                <a:cs typeface="Times New Roman" pitchFamily="18" charset="0"/>
              </a:rPr>
              <a:t>2</a:t>
            </a:r>
            <a:r>
              <a:rPr lang="en-US" sz="2000" dirty="0" smtClean="0">
                <a:solidFill>
                  <a:schemeClr val="tx1"/>
                </a:solidFill>
                <a:latin typeface="Times New Roman" pitchFamily="18" charset="0"/>
                <a:cs typeface="Times New Roman" pitchFamily="18" charset="0"/>
              </a:rPr>
              <a:t>0</a:t>
            </a:r>
            <a:endParaRPr lang="en-US" sz="2000" dirty="0">
              <a:solidFill>
                <a:schemeClr val="tx1"/>
              </a:solidFill>
              <a:latin typeface="Times New Roman" pitchFamily="18" charset="0"/>
              <a:cs typeface="Times New Roman" pitchFamily="18" charset="0"/>
            </a:endParaRPr>
          </a:p>
        </p:txBody>
      </p:sp>
      <p:sp>
        <p:nvSpPr>
          <p:cNvPr id="26" name="Right Brace 25"/>
          <p:cNvSpPr/>
          <p:nvPr/>
        </p:nvSpPr>
        <p:spPr>
          <a:xfrm rot="5400000">
            <a:off x="8450086" y="733650"/>
            <a:ext cx="204521" cy="1081722"/>
          </a:xfrm>
          <a:prstGeom prst="rightBrace">
            <a:avLst>
              <a:gd name="adj1" fmla="val 69300"/>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ectangle 26"/>
          <p:cNvSpPr/>
          <p:nvPr/>
        </p:nvSpPr>
        <p:spPr>
          <a:xfrm>
            <a:off x="8316416" y="1304764"/>
            <a:ext cx="464242" cy="400110"/>
          </a:xfrm>
          <a:prstGeom prst="rect">
            <a:avLst/>
          </a:prstGeom>
        </p:spPr>
        <p:txBody>
          <a:bodyPr wrap="square">
            <a:spAutoFit/>
          </a:bodyPr>
          <a:lstStyle/>
          <a:p>
            <a:pPr lvl="0" algn="ctr" eaLnBrk="0" hangingPunct="0">
              <a:spcBef>
                <a:spcPct val="20000"/>
              </a:spcBef>
            </a:pPr>
            <a:r>
              <a:rPr lang="en-US" sz="2000" dirty="0" smtClean="0">
                <a:latin typeface="Times New Roman" pitchFamily="18" charset="0"/>
                <a:cs typeface="Times New Roman" pitchFamily="18" charset="0"/>
              </a:rPr>
              <a:t>2</a:t>
            </a:r>
            <a:r>
              <a:rPr lang="en-US" sz="2000" dirty="0" smtClean="0">
                <a:solidFill>
                  <a:schemeClr val="tx1"/>
                </a:solidFill>
                <a:latin typeface="Times New Roman" pitchFamily="18" charset="0"/>
                <a:cs typeface="Times New Roman" pitchFamily="18" charset="0"/>
              </a:rPr>
              <a:t>0</a:t>
            </a:r>
            <a:endParaRPr lang="en-US" sz="2000" dirty="0">
              <a:solidFill>
                <a:schemeClr val="tx1"/>
              </a:solidFill>
              <a:latin typeface="Times New Roman" pitchFamily="18" charset="0"/>
              <a:cs typeface="Times New Roman" pitchFamily="18" charset="0"/>
            </a:endParaRPr>
          </a:p>
        </p:txBody>
      </p:sp>
      <p:sp>
        <p:nvSpPr>
          <p:cNvPr id="28" name="Oval 27"/>
          <p:cNvSpPr/>
          <p:nvPr/>
        </p:nvSpPr>
        <p:spPr>
          <a:xfrm>
            <a:off x="8244408" y="277220"/>
            <a:ext cx="91440" cy="91440"/>
          </a:xfrm>
          <a:prstGeom prst="ellipse">
            <a:avLst/>
          </a:prstGeom>
          <a:solidFill>
            <a:srgbClr val="FF0000"/>
          </a:solidFill>
          <a:ln>
            <a:solidFill>
              <a:srgbClr val="FF000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7435513" y="2312876"/>
            <a:ext cx="409041" cy="770524"/>
          </a:xfrm>
          <a:prstGeom prst="straightConnector1">
            <a:avLst/>
          </a:prstGeom>
          <a:ln w="19050">
            <a:solidFill>
              <a:srgbClr val="33CC33"/>
            </a:solidFill>
            <a:prstDash val="lgDash"/>
            <a:tailEnd type="arrow"/>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370064" y="3049528"/>
            <a:ext cx="91440" cy="91440"/>
          </a:xfrm>
          <a:prstGeom prst="ellipse">
            <a:avLst/>
          </a:prstGeom>
          <a:solidFill>
            <a:srgbClr val="33CC33"/>
          </a:solidFill>
          <a:ln>
            <a:solidFill>
              <a:srgbClr val="33CC33"/>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reeform 28"/>
          <p:cNvSpPr/>
          <p:nvPr/>
        </p:nvSpPr>
        <p:spPr>
          <a:xfrm>
            <a:off x="1331640" y="3212976"/>
            <a:ext cx="1170318" cy="481781"/>
          </a:xfrm>
          <a:custGeom>
            <a:avLst/>
            <a:gdLst>
              <a:gd name="connsiteX0" fmla="*/ 117987 w 1170318"/>
              <a:gd name="connsiteY0" fmla="*/ 0 h 481781"/>
              <a:gd name="connsiteX1" fmla="*/ 68825 w 1170318"/>
              <a:gd name="connsiteY1" fmla="*/ 29497 h 481781"/>
              <a:gd name="connsiteX2" fmla="*/ 9832 w 1170318"/>
              <a:gd name="connsiteY2" fmla="*/ 68826 h 481781"/>
              <a:gd name="connsiteX3" fmla="*/ 0 w 1170318"/>
              <a:gd name="connsiteY3" fmla="*/ 98323 h 481781"/>
              <a:gd name="connsiteX4" fmla="*/ 19664 w 1170318"/>
              <a:gd name="connsiteY4" fmla="*/ 186813 h 481781"/>
              <a:gd name="connsiteX5" fmla="*/ 39329 w 1170318"/>
              <a:gd name="connsiteY5" fmla="*/ 216310 h 481781"/>
              <a:gd name="connsiteX6" fmla="*/ 78658 w 1170318"/>
              <a:gd name="connsiteY6" fmla="*/ 226142 h 481781"/>
              <a:gd name="connsiteX7" fmla="*/ 108154 w 1170318"/>
              <a:gd name="connsiteY7" fmla="*/ 245807 h 481781"/>
              <a:gd name="connsiteX8" fmla="*/ 167148 w 1170318"/>
              <a:gd name="connsiteY8" fmla="*/ 265471 h 481781"/>
              <a:gd name="connsiteX9" fmla="*/ 334296 w 1170318"/>
              <a:gd name="connsiteY9" fmla="*/ 285136 h 481781"/>
              <a:gd name="connsiteX10" fmla="*/ 452284 w 1170318"/>
              <a:gd name="connsiteY10" fmla="*/ 324465 h 481781"/>
              <a:gd name="connsiteX11" fmla="*/ 481780 w 1170318"/>
              <a:gd name="connsiteY11" fmla="*/ 344129 h 481781"/>
              <a:gd name="connsiteX12" fmla="*/ 511277 w 1170318"/>
              <a:gd name="connsiteY12" fmla="*/ 353961 h 481781"/>
              <a:gd name="connsiteX13" fmla="*/ 688258 w 1170318"/>
              <a:gd name="connsiteY13" fmla="*/ 471949 h 481781"/>
              <a:gd name="connsiteX14" fmla="*/ 737419 w 1170318"/>
              <a:gd name="connsiteY14" fmla="*/ 481781 h 481781"/>
              <a:gd name="connsiteX15" fmla="*/ 973393 w 1170318"/>
              <a:gd name="connsiteY15" fmla="*/ 471949 h 481781"/>
              <a:gd name="connsiteX16" fmla="*/ 1032387 w 1170318"/>
              <a:gd name="connsiteY16" fmla="*/ 452284 h 481781"/>
              <a:gd name="connsiteX17" fmla="*/ 1130709 w 1170318"/>
              <a:gd name="connsiteY17" fmla="*/ 353961 h 481781"/>
              <a:gd name="connsiteX18" fmla="*/ 1150374 w 1170318"/>
              <a:gd name="connsiteY18" fmla="*/ 324465 h 481781"/>
              <a:gd name="connsiteX19" fmla="*/ 1150374 w 1170318"/>
              <a:gd name="connsiteY19" fmla="*/ 235974 h 481781"/>
              <a:gd name="connsiteX20" fmla="*/ 1120877 w 1170318"/>
              <a:gd name="connsiteY20" fmla="*/ 216310 h 481781"/>
              <a:gd name="connsiteX21" fmla="*/ 1101213 w 1170318"/>
              <a:gd name="connsiteY21" fmla="*/ 186813 h 481781"/>
              <a:gd name="connsiteX22" fmla="*/ 1012722 w 1170318"/>
              <a:gd name="connsiteY22" fmla="*/ 147484 h 481781"/>
              <a:gd name="connsiteX23" fmla="*/ 983225 w 1170318"/>
              <a:gd name="connsiteY23" fmla="*/ 137652 h 481781"/>
              <a:gd name="connsiteX24" fmla="*/ 865238 w 1170318"/>
              <a:gd name="connsiteY24" fmla="*/ 78658 h 481781"/>
              <a:gd name="connsiteX25" fmla="*/ 835742 w 1170318"/>
              <a:gd name="connsiteY25" fmla="*/ 68826 h 481781"/>
              <a:gd name="connsiteX26" fmla="*/ 796413 w 1170318"/>
              <a:gd name="connsiteY26" fmla="*/ 58994 h 48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70318" h="481781">
                <a:moveTo>
                  <a:pt x="117987" y="0"/>
                </a:moveTo>
                <a:cubicBezTo>
                  <a:pt x="101600" y="9832"/>
                  <a:pt x="84948" y="19237"/>
                  <a:pt x="68825" y="29497"/>
                </a:cubicBezTo>
                <a:cubicBezTo>
                  <a:pt x="48886" y="42185"/>
                  <a:pt x="9832" y="68826"/>
                  <a:pt x="9832" y="68826"/>
                </a:cubicBezTo>
                <a:cubicBezTo>
                  <a:pt x="6555" y="78658"/>
                  <a:pt x="0" y="87959"/>
                  <a:pt x="0" y="98323"/>
                </a:cubicBezTo>
                <a:cubicBezTo>
                  <a:pt x="0" y="113427"/>
                  <a:pt x="9525" y="166536"/>
                  <a:pt x="19664" y="186813"/>
                </a:cubicBezTo>
                <a:cubicBezTo>
                  <a:pt x="24949" y="197382"/>
                  <a:pt x="29497" y="209755"/>
                  <a:pt x="39329" y="216310"/>
                </a:cubicBezTo>
                <a:cubicBezTo>
                  <a:pt x="50573" y="223806"/>
                  <a:pt x="65548" y="222865"/>
                  <a:pt x="78658" y="226142"/>
                </a:cubicBezTo>
                <a:cubicBezTo>
                  <a:pt x="88490" y="232697"/>
                  <a:pt x="97356" y="241008"/>
                  <a:pt x="108154" y="245807"/>
                </a:cubicBezTo>
                <a:cubicBezTo>
                  <a:pt x="127096" y="254226"/>
                  <a:pt x="147483" y="258916"/>
                  <a:pt x="167148" y="265471"/>
                </a:cubicBezTo>
                <a:cubicBezTo>
                  <a:pt x="240285" y="289849"/>
                  <a:pt x="186307" y="274565"/>
                  <a:pt x="334296" y="285136"/>
                </a:cubicBezTo>
                <a:lnTo>
                  <a:pt x="452284" y="324465"/>
                </a:lnTo>
                <a:cubicBezTo>
                  <a:pt x="463494" y="328202"/>
                  <a:pt x="471211" y="338845"/>
                  <a:pt x="481780" y="344129"/>
                </a:cubicBezTo>
                <a:cubicBezTo>
                  <a:pt x="491050" y="348764"/>
                  <a:pt x="501445" y="350684"/>
                  <a:pt x="511277" y="353961"/>
                </a:cubicBezTo>
                <a:lnTo>
                  <a:pt x="688258" y="471949"/>
                </a:lnTo>
                <a:cubicBezTo>
                  <a:pt x="702163" y="481219"/>
                  <a:pt x="721032" y="478504"/>
                  <a:pt x="737419" y="481781"/>
                </a:cubicBezTo>
                <a:cubicBezTo>
                  <a:pt x="816077" y="478504"/>
                  <a:pt x="895057" y="479783"/>
                  <a:pt x="973393" y="471949"/>
                </a:cubicBezTo>
                <a:cubicBezTo>
                  <a:pt x="994019" y="469886"/>
                  <a:pt x="1032387" y="452284"/>
                  <a:pt x="1032387" y="452284"/>
                </a:cubicBezTo>
                <a:cubicBezTo>
                  <a:pt x="1111046" y="399844"/>
                  <a:pt x="1078269" y="432621"/>
                  <a:pt x="1130709" y="353961"/>
                </a:cubicBezTo>
                <a:lnTo>
                  <a:pt x="1150374" y="324465"/>
                </a:lnTo>
                <a:cubicBezTo>
                  <a:pt x="1166941" y="274761"/>
                  <a:pt x="1185431" y="271031"/>
                  <a:pt x="1150374" y="235974"/>
                </a:cubicBezTo>
                <a:cubicBezTo>
                  <a:pt x="1142018" y="227618"/>
                  <a:pt x="1130709" y="222865"/>
                  <a:pt x="1120877" y="216310"/>
                </a:cubicBezTo>
                <a:cubicBezTo>
                  <a:pt x="1114322" y="206478"/>
                  <a:pt x="1109569" y="195169"/>
                  <a:pt x="1101213" y="186813"/>
                </a:cubicBezTo>
                <a:cubicBezTo>
                  <a:pt x="1077843" y="163443"/>
                  <a:pt x="1041925" y="157218"/>
                  <a:pt x="1012722" y="147484"/>
                </a:cubicBezTo>
                <a:lnTo>
                  <a:pt x="983225" y="137652"/>
                </a:lnTo>
                <a:cubicBezTo>
                  <a:pt x="906985" y="86825"/>
                  <a:pt x="946652" y="105796"/>
                  <a:pt x="865238" y="78658"/>
                </a:cubicBezTo>
                <a:lnTo>
                  <a:pt x="835742" y="68826"/>
                </a:lnTo>
                <a:cubicBezTo>
                  <a:pt x="803136" y="57958"/>
                  <a:pt x="816609" y="58994"/>
                  <a:pt x="796413" y="58994"/>
                </a:cubicBezTo>
              </a:path>
            </a:pathLst>
          </a:custGeom>
          <a:noFill/>
          <a:ln w="19050">
            <a:solidFill>
              <a:srgbClr val="FF00FF"/>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29"/>
          <p:cNvSpPr/>
          <p:nvPr/>
        </p:nvSpPr>
        <p:spPr>
          <a:xfrm>
            <a:off x="5849954" y="3176972"/>
            <a:ext cx="1170318" cy="481781"/>
          </a:xfrm>
          <a:custGeom>
            <a:avLst/>
            <a:gdLst>
              <a:gd name="connsiteX0" fmla="*/ 117987 w 1170318"/>
              <a:gd name="connsiteY0" fmla="*/ 0 h 481781"/>
              <a:gd name="connsiteX1" fmla="*/ 68825 w 1170318"/>
              <a:gd name="connsiteY1" fmla="*/ 29497 h 481781"/>
              <a:gd name="connsiteX2" fmla="*/ 9832 w 1170318"/>
              <a:gd name="connsiteY2" fmla="*/ 68826 h 481781"/>
              <a:gd name="connsiteX3" fmla="*/ 0 w 1170318"/>
              <a:gd name="connsiteY3" fmla="*/ 98323 h 481781"/>
              <a:gd name="connsiteX4" fmla="*/ 19664 w 1170318"/>
              <a:gd name="connsiteY4" fmla="*/ 186813 h 481781"/>
              <a:gd name="connsiteX5" fmla="*/ 39329 w 1170318"/>
              <a:gd name="connsiteY5" fmla="*/ 216310 h 481781"/>
              <a:gd name="connsiteX6" fmla="*/ 78658 w 1170318"/>
              <a:gd name="connsiteY6" fmla="*/ 226142 h 481781"/>
              <a:gd name="connsiteX7" fmla="*/ 108154 w 1170318"/>
              <a:gd name="connsiteY7" fmla="*/ 245807 h 481781"/>
              <a:gd name="connsiteX8" fmla="*/ 167148 w 1170318"/>
              <a:gd name="connsiteY8" fmla="*/ 265471 h 481781"/>
              <a:gd name="connsiteX9" fmla="*/ 334296 w 1170318"/>
              <a:gd name="connsiteY9" fmla="*/ 285136 h 481781"/>
              <a:gd name="connsiteX10" fmla="*/ 452284 w 1170318"/>
              <a:gd name="connsiteY10" fmla="*/ 324465 h 481781"/>
              <a:gd name="connsiteX11" fmla="*/ 481780 w 1170318"/>
              <a:gd name="connsiteY11" fmla="*/ 344129 h 481781"/>
              <a:gd name="connsiteX12" fmla="*/ 511277 w 1170318"/>
              <a:gd name="connsiteY12" fmla="*/ 353961 h 481781"/>
              <a:gd name="connsiteX13" fmla="*/ 688258 w 1170318"/>
              <a:gd name="connsiteY13" fmla="*/ 471949 h 481781"/>
              <a:gd name="connsiteX14" fmla="*/ 737419 w 1170318"/>
              <a:gd name="connsiteY14" fmla="*/ 481781 h 481781"/>
              <a:gd name="connsiteX15" fmla="*/ 973393 w 1170318"/>
              <a:gd name="connsiteY15" fmla="*/ 471949 h 481781"/>
              <a:gd name="connsiteX16" fmla="*/ 1032387 w 1170318"/>
              <a:gd name="connsiteY16" fmla="*/ 452284 h 481781"/>
              <a:gd name="connsiteX17" fmla="*/ 1130709 w 1170318"/>
              <a:gd name="connsiteY17" fmla="*/ 353961 h 481781"/>
              <a:gd name="connsiteX18" fmla="*/ 1150374 w 1170318"/>
              <a:gd name="connsiteY18" fmla="*/ 324465 h 481781"/>
              <a:gd name="connsiteX19" fmla="*/ 1150374 w 1170318"/>
              <a:gd name="connsiteY19" fmla="*/ 235974 h 481781"/>
              <a:gd name="connsiteX20" fmla="*/ 1120877 w 1170318"/>
              <a:gd name="connsiteY20" fmla="*/ 216310 h 481781"/>
              <a:gd name="connsiteX21" fmla="*/ 1101213 w 1170318"/>
              <a:gd name="connsiteY21" fmla="*/ 186813 h 481781"/>
              <a:gd name="connsiteX22" fmla="*/ 1012722 w 1170318"/>
              <a:gd name="connsiteY22" fmla="*/ 147484 h 481781"/>
              <a:gd name="connsiteX23" fmla="*/ 983225 w 1170318"/>
              <a:gd name="connsiteY23" fmla="*/ 137652 h 481781"/>
              <a:gd name="connsiteX24" fmla="*/ 865238 w 1170318"/>
              <a:gd name="connsiteY24" fmla="*/ 78658 h 481781"/>
              <a:gd name="connsiteX25" fmla="*/ 835742 w 1170318"/>
              <a:gd name="connsiteY25" fmla="*/ 68826 h 481781"/>
              <a:gd name="connsiteX26" fmla="*/ 796413 w 1170318"/>
              <a:gd name="connsiteY26" fmla="*/ 58994 h 48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70318" h="481781">
                <a:moveTo>
                  <a:pt x="117987" y="0"/>
                </a:moveTo>
                <a:cubicBezTo>
                  <a:pt x="101600" y="9832"/>
                  <a:pt x="84948" y="19237"/>
                  <a:pt x="68825" y="29497"/>
                </a:cubicBezTo>
                <a:cubicBezTo>
                  <a:pt x="48886" y="42185"/>
                  <a:pt x="9832" y="68826"/>
                  <a:pt x="9832" y="68826"/>
                </a:cubicBezTo>
                <a:cubicBezTo>
                  <a:pt x="6555" y="78658"/>
                  <a:pt x="0" y="87959"/>
                  <a:pt x="0" y="98323"/>
                </a:cubicBezTo>
                <a:cubicBezTo>
                  <a:pt x="0" y="113427"/>
                  <a:pt x="9525" y="166536"/>
                  <a:pt x="19664" y="186813"/>
                </a:cubicBezTo>
                <a:cubicBezTo>
                  <a:pt x="24949" y="197382"/>
                  <a:pt x="29497" y="209755"/>
                  <a:pt x="39329" y="216310"/>
                </a:cubicBezTo>
                <a:cubicBezTo>
                  <a:pt x="50573" y="223806"/>
                  <a:pt x="65548" y="222865"/>
                  <a:pt x="78658" y="226142"/>
                </a:cubicBezTo>
                <a:cubicBezTo>
                  <a:pt x="88490" y="232697"/>
                  <a:pt x="97356" y="241008"/>
                  <a:pt x="108154" y="245807"/>
                </a:cubicBezTo>
                <a:cubicBezTo>
                  <a:pt x="127096" y="254226"/>
                  <a:pt x="147483" y="258916"/>
                  <a:pt x="167148" y="265471"/>
                </a:cubicBezTo>
                <a:cubicBezTo>
                  <a:pt x="240285" y="289849"/>
                  <a:pt x="186307" y="274565"/>
                  <a:pt x="334296" y="285136"/>
                </a:cubicBezTo>
                <a:lnTo>
                  <a:pt x="452284" y="324465"/>
                </a:lnTo>
                <a:cubicBezTo>
                  <a:pt x="463494" y="328202"/>
                  <a:pt x="471211" y="338845"/>
                  <a:pt x="481780" y="344129"/>
                </a:cubicBezTo>
                <a:cubicBezTo>
                  <a:pt x="491050" y="348764"/>
                  <a:pt x="501445" y="350684"/>
                  <a:pt x="511277" y="353961"/>
                </a:cubicBezTo>
                <a:lnTo>
                  <a:pt x="688258" y="471949"/>
                </a:lnTo>
                <a:cubicBezTo>
                  <a:pt x="702163" y="481219"/>
                  <a:pt x="721032" y="478504"/>
                  <a:pt x="737419" y="481781"/>
                </a:cubicBezTo>
                <a:cubicBezTo>
                  <a:pt x="816077" y="478504"/>
                  <a:pt x="895057" y="479783"/>
                  <a:pt x="973393" y="471949"/>
                </a:cubicBezTo>
                <a:cubicBezTo>
                  <a:pt x="994019" y="469886"/>
                  <a:pt x="1032387" y="452284"/>
                  <a:pt x="1032387" y="452284"/>
                </a:cubicBezTo>
                <a:cubicBezTo>
                  <a:pt x="1111046" y="399844"/>
                  <a:pt x="1078269" y="432621"/>
                  <a:pt x="1130709" y="353961"/>
                </a:cubicBezTo>
                <a:lnTo>
                  <a:pt x="1150374" y="324465"/>
                </a:lnTo>
                <a:cubicBezTo>
                  <a:pt x="1166941" y="274761"/>
                  <a:pt x="1185431" y="271031"/>
                  <a:pt x="1150374" y="235974"/>
                </a:cubicBezTo>
                <a:cubicBezTo>
                  <a:pt x="1142018" y="227618"/>
                  <a:pt x="1130709" y="222865"/>
                  <a:pt x="1120877" y="216310"/>
                </a:cubicBezTo>
                <a:cubicBezTo>
                  <a:pt x="1114322" y="206478"/>
                  <a:pt x="1109569" y="195169"/>
                  <a:pt x="1101213" y="186813"/>
                </a:cubicBezTo>
                <a:cubicBezTo>
                  <a:pt x="1077843" y="163443"/>
                  <a:pt x="1041925" y="157218"/>
                  <a:pt x="1012722" y="147484"/>
                </a:cubicBezTo>
                <a:lnTo>
                  <a:pt x="983225" y="137652"/>
                </a:lnTo>
                <a:cubicBezTo>
                  <a:pt x="906985" y="86825"/>
                  <a:pt x="946652" y="105796"/>
                  <a:pt x="865238" y="78658"/>
                </a:cubicBezTo>
                <a:lnTo>
                  <a:pt x="835742" y="68826"/>
                </a:lnTo>
                <a:cubicBezTo>
                  <a:pt x="803136" y="57958"/>
                  <a:pt x="816609" y="58994"/>
                  <a:pt x="796413" y="58994"/>
                </a:cubicBezTo>
              </a:path>
            </a:pathLst>
          </a:custGeom>
          <a:noFill/>
          <a:ln w="19050">
            <a:solidFill>
              <a:srgbClr val="FF00FF"/>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8765036" y="800708"/>
            <a:ext cx="91440" cy="91440"/>
          </a:xfrm>
          <a:prstGeom prst="ellipse">
            <a:avLst/>
          </a:prstGeom>
          <a:solidFill>
            <a:srgbClr val="33CC33"/>
          </a:solidFill>
          <a:ln>
            <a:solidFill>
              <a:srgbClr val="33CC33"/>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19572" y="3501008"/>
            <a:ext cx="1205773" cy="400110"/>
          </a:xfrm>
          <a:prstGeom prst="rect">
            <a:avLst/>
          </a:prstGeom>
        </p:spPr>
        <p:txBody>
          <a:bodyPr wrap="square">
            <a:spAutoFit/>
          </a:bodyPr>
          <a:lstStyle/>
          <a:p>
            <a:pPr marL="1588" lvl="0" algn="ctr" eaLnBrk="0" hangingPunct="0">
              <a:spcBef>
                <a:spcPct val="20000"/>
              </a:spcBef>
            </a:pPr>
            <a:r>
              <a:rPr lang="en-US" sz="2000" dirty="0" smtClean="0">
                <a:solidFill>
                  <a:srgbClr val="FF00FF"/>
                </a:solidFill>
                <a:latin typeface="+mj-lt"/>
                <a:cs typeface="Times New Roman" pitchFamily="18" charset="0"/>
              </a:rPr>
              <a:t>Boundary</a:t>
            </a:r>
            <a:endParaRPr lang="en-US" sz="2000" dirty="0">
              <a:solidFill>
                <a:srgbClr val="FF00FF"/>
              </a:solidFill>
              <a:latin typeface="+mj-lt"/>
              <a:cs typeface="Times New Roman" pitchFamily="18" charset="0"/>
            </a:endParaRPr>
          </a:p>
        </p:txBody>
      </p:sp>
      <p:sp>
        <p:nvSpPr>
          <p:cNvPr id="34" name="Rectangle 33"/>
          <p:cNvSpPr/>
          <p:nvPr/>
        </p:nvSpPr>
        <p:spPr>
          <a:xfrm>
            <a:off x="1763688" y="2564904"/>
            <a:ext cx="907503" cy="400110"/>
          </a:xfrm>
          <a:prstGeom prst="rect">
            <a:avLst/>
          </a:prstGeom>
        </p:spPr>
        <p:txBody>
          <a:bodyPr wrap="square">
            <a:spAutoFit/>
          </a:bodyPr>
          <a:lstStyle/>
          <a:p>
            <a:pPr marL="1588" lvl="0" eaLnBrk="0" hangingPunct="0">
              <a:spcBef>
                <a:spcPct val="20000"/>
              </a:spcBef>
            </a:pPr>
            <a:r>
              <a:rPr lang="en-US" sz="2000" dirty="0" smtClean="0">
                <a:solidFill>
                  <a:schemeClr val="tx1"/>
                </a:solidFill>
                <a:latin typeface="+mj-lt"/>
                <a:cs typeface="Times New Roman" pitchFamily="18" charset="0"/>
              </a:rPr>
              <a:t>Visited</a:t>
            </a:r>
            <a:endParaRPr lang="en-US" sz="2000" dirty="0">
              <a:solidFill>
                <a:schemeClr val="tx1"/>
              </a:solidFill>
              <a:latin typeface="+mj-lt"/>
              <a:cs typeface="Times New Roman" pitchFamily="18" charset="0"/>
            </a:endParaRPr>
          </a:p>
        </p:txBody>
      </p:sp>
      <p:sp>
        <p:nvSpPr>
          <p:cNvPr id="37" name="Rectangle 36"/>
          <p:cNvSpPr/>
          <p:nvPr/>
        </p:nvSpPr>
        <p:spPr>
          <a:xfrm>
            <a:off x="3023828" y="2996952"/>
            <a:ext cx="1205773" cy="400110"/>
          </a:xfrm>
          <a:prstGeom prst="rect">
            <a:avLst/>
          </a:prstGeom>
        </p:spPr>
        <p:txBody>
          <a:bodyPr wrap="square">
            <a:spAutoFit/>
          </a:bodyPr>
          <a:lstStyle/>
          <a:p>
            <a:pPr marL="1588" lvl="0" algn="ctr" eaLnBrk="0" hangingPunct="0">
              <a:spcBef>
                <a:spcPct val="20000"/>
              </a:spcBef>
            </a:pPr>
            <a:r>
              <a:rPr lang="en-US" sz="2000" dirty="0" smtClean="0">
                <a:solidFill>
                  <a:schemeClr val="tx1"/>
                </a:solidFill>
                <a:latin typeface="+mj-lt"/>
                <a:cs typeface="Times New Roman" pitchFamily="18" charset="0"/>
              </a:rPr>
              <a:t>Unvisited</a:t>
            </a:r>
            <a:endParaRPr lang="en-US" sz="2000" dirty="0">
              <a:solidFill>
                <a:schemeClr val="tx1"/>
              </a:solidFill>
              <a:latin typeface="+mj-lt"/>
              <a:cs typeface="Times New Roman" pitchFamily="18" charset="0"/>
            </a:endParaRPr>
          </a:p>
        </p:txBody>
      </p:sp>
      <p:sp>
        <p:nvSpPr>
          <p:cNvPr id="42" name="Rectangle 41"/>
          <p:cNvSpPr/>
          <p:nvPr/>
        </p:nvSpPr>
        <p:spPr>
          <a:xfrm>
            <a:off x="5310443" y="3496942"/>
            <a:ext cx="1205773" cy="400110"/>
          </a:xfrm>
          <a:prstGeom prst="rect">
            <a:avLst/>
          </a:prstGeom>
        </p:spPr>
        <p:txBody>
          <a:bodyPr wrap="square">
            <a:spAutoFit/>
          </a:bodyPr>
          <a:lstStyle/>
          <a:p>
            <a:pPr marL="1588" lvl="0" algn="ctr" eaLnBrk="0" hangingPunct="0">
              <a:spcBef>
                <a:spcPct val="20000"/>
              </a:spcBef>
            </a:pPr>
            <a:r>
              <a:rPr lang="en-US" sz="2000" dirty="0" smtClean="0">
                <a:solidFill>
                  <a:srgbClr val="FF00FF"/>
                </a:solidFill>
                <a:latin typeface="+mj-lt"/>
                <a:cs typeface="Times New Roman" pitchFamily="18" charset="0"/>
              </a:rPr>
              <a:t>Boundary</a:t>
            </a:r>
            <a:endParaRPr lang="en-US" sz="2000" dirty="0">
              <a:solidFill>
                <a:srgbClr val="FF00FF"/>
              </a:solidFill>
              <a:latin typeface="+mj-lt"/>
              <a:cs typeface="Times New Roman" pitchFamily="18" charset="0"/>
            </a:endParaRPr>
          </a:p>
        </p:txBody>
      </p:sp>
      <mc:AlternateContent xmlns:mc="http://schemas.openxmlformats.org/markup-compatibility/2006" xmlns:a14="http://schemas.microsoft.com/office/drawing/2010/main">
        <mc:Choice Requires="a14">
          <p:sp>
            <p:nvSpPr>
              <p:cNvPr id="32" name="TextBox 31"/>
              <p:cNvSpPr txBox="1"/>
              <p:nvPr/>
            </p:nvSpPr>
            <p:spPr>
              <a:xfrm>
                <a:off x="3347864" y="5877272"/>
                <a:ext cx="5688632" cy="830997"/>
              </a:xfrm>
              <a:prstGeom prst="rect">
                <a:avLst/>
              </a:prstGeom>
              <a:noFill/>
            </p:spPr>
            <p:txBody>
              <a:bodyPr wrap="square" rtlCol="0">
                <a:spAutoFit/>
              </a:bodyPr>
              <a:lstStyle/>
              <a:p>
                <a:r>
                  <a:rPr lang="en-US" sz="1600" dirty="0" err="1" smtClean="0">
                    <a:solidFill>
                      <a:schemeClr val="bg1"/>
                    </a:solidFill>
                  </a:rPr>
                  <a:t>Yubao</a:t>
                </a:r>
                <a:r>
                  <a:rPr lang="en-US" sz="1600" dirty="0" smtClean="0">
                    <a:solidFill>
                      <a:schemeClr val="bg1"/>
                    </a:solidFill>
                  </a:rPr>
                  <a:t> Wu, </a:t>
                </a:r>
                <a:r>
                  <a:rPr lang="en-US" sz="1600" dirty="0" err="1" smtClean="0">
                    <a:solidFill>
                      <a:schemeClr val="bg1"/>
                    </a:solidFill>
                  </a:rPr>
                  <a:t>Ruoming</a:t>
                </a:r>
                <a:r>
                  <a:rPr lang="en-US" sz="1600" dirty="0" smtClean="0">
                    <a:solidFill>
                      <a:schemeClr val="bg1"/>
                    </a:solidFill>
                  </a:rPr>
                  <a:t> Jin, Xiang Zhang. </a:t>
                </a:r>
                <a:r>
                  <a:rPr lang="en-US" sz="1600" dirty="0">
                    <a:solidFill>
                      <a:schemeClr val="bg1"/>
                    </a:solidFill>
                    <a:cs typeface="Times New Roman" pitchFamily="18" charset="0"/>
                  </a:rPr>
                  <a:t>Fast and </a:t>
                </a:r>
                <a:r>
                  <a:rPr lang="en-US" sz="1600" dirty="0" smtClean="0">
                    <a:solidFill>
                      <a:schemeClr val="bg1"/>
                    </a:solidFill>
                    <a:cs typeface="Times New Roman" pitchFamily="18" charset="0"/>
                  </a:rPr>
                  <a:t>unified local search </a:t>
                </a:r>
                <a:r>
                  <a:rPr lang="en-US" sz="1600" dirty="0">
                    <a:solidFill>
                      <a:schemeClr val="bg1"/>
                    </a:solidFill>
                    <a:cs typeface="Times New Roman" pitchFamily="18" charset="0"/>
                  </a:rPr>
                  <a:t>for </a:t>
                </a:r>
                <a:r>
                  <a:rPr lang="en-US" sz="1600" dirty="0" smtClean="0">
                    <a:solidFill>
                      <a:schemeClr val="bg1"/>
                    </a:solidFill>
                    <a:cs typeface="Times New Roman" pitchFamily="18" charset="0"/>
                  </a:rPr>
                  <a:t>random walk based </a:t>
                </a:r>
                <a14:m>
                  <m:oMath xmlns:m="http://schemas.openxmlformats.org/officeDocument/2006/math">
                    <m:r>
                      <a:rPr lang="en-US" sz="1600" i="1" dirty="0" smtClean="0">
                        <a:solidFill>
                          <a:schemeClr val="bg1"/>
                        </a:solidFill>
                        <a:latin typeface="Cambria Math"/>
                        <a:cs typeface="Times New Roman" pitchFamily="18" charset="0"/>
                      </a:rPr>
                      <m:t>𝑘</m:t>
                    </m:r>
                  </m:oMath>
                </a14:m>
                <a:r>
                  <a:rPr lang="en-US" sz="1600" dirty="0" smtClean="0">
                    <a:solidFill>
                      <a:schemeClr val="bg1"/>
                    </a:solidFill>
                    <a:cs typeface="Times New Roman" pitchFamily="18" charset="0"/>
                  </a:rPr>
                  <a:t>-nearest-neighbor query </a:t>
                </a:r>
                <a:r>
                  <a:rPr lang="en-US" sz="1600" dirty="0">
                    <a:solidFill>
                      <a:schemeClr val="bg1"/>
                    </a:solidFill>
                    <a:cs typeface="Times New Roman" pitchFamily="18" charset="0"/>
                  </a:rPr>
                  <a:t>in </a:t>
                </a:r>
                <a:r>
                  <a:rPr lang="en-US" sz="1600" dirty="0" smtClean="0">
                    <a:solidFill>
                      <a:schemeClr val="bg1"/>
                    </a:solidFill>
                    <a:cs typeface="Times New Roman" pitchFamily="18" charset="0"/>
                  </a:rPr>
                  <a:t>large </a:t>
                </a:r>
                <a:r>
                  <a:rPr lang="en-US" sz="1600" dirty="0">
                    <a:solidFill>
                      <a:schemeClr val="bg1"/>
                    </a:solidFill>
                    <a:cs typeface="Times New Roman" pitchFamily="18" charset="0"/>
                  </a:rPr>
                  <a:t>g</a:t>
                </a:r>
                <a:r>
                  <a:rPr lang="en-US" sz="1600" dirty="0" smtClean="0">
                    <a:solidFill>
                      <a:schemeClr val="bg1"/>
                    </a:solidFill>
                    <a:cs typeface="Times New Roman" pitchFamily="18" charset="0"/>
                  </a:rPr>
                  <a:t>raphs</a:t>
                </a:r>
                <a:r>
                  <a:rPr lang="en-US" sz="1600" dirty="0" smtClean="0">
                    <a:solidFill>
                      <a:schemeClr val="bg1"/>
                    </a:solidFill>
                  </a:rPr>
                  <a:t>. SIGMOD, 2014.</a:t>
                </a:r>
                <a:endParaRPr lang="en-US" sz="1600" dirty="0">
                  <a:solidFill>
                    <a:schemeClr val="bg1"/>
                  </a:solidFill>
                  <a:cs typeface="Times New Roman"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3347864" y="5877272"/>
                <a:ext cx="5688632" cy="830997"/>
              </a:xfrm>
              <a:prstGeom prst="rect">
                <a:avLst/>
              </a:prstGeom>
              <a:blipFill rotWithShape="1">
                <a:blip r:embed="rId6"/>
                <a:stretch>
                  <a:fillRect l="-536" t="-2206" r="-214" b="-8824"/>
                </a:stretch>
              </a:blipFill>
            </p:spPr>
            <p:txBody>
              <a:bodyPr/>
              <a:lstStyle/>
              <a:p>
                <a:r>
                  <a:rPr lang="en-US">
                    <a:noFill/>
                  </a:rPr>
                  <a:t> </a:t>
                </a:r>
              </a:p>
            </p:txBody>
          </p:sp>
        </mc:Fallback>
      </mc:AlternateContent>
    </p:spTree>
    <p:extLst>
      <p:ext uri="{BB962C8B-B14F-4D97-AF65-F5344CB8AC3E}">
        <p14:creationId xmlns:p14="http://schemas.microsoft.com/office/powerpoint/2010/main" val="32467854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6" name="Straight Connector 125"/>
          <p:cNvCxnSpPr/>
          <p:nvPr/>
        </p:nvCxnSpPr>
        <p:spPr>
          <a:xfrm>
            <a:off x="5122872" y="1387057"/>
            <a:ext cx="0" cy="432048"/>
          </a:xfrm>
          <a:prstGeom prst="line">
            <a:avLst/>
          </a:prstGeom>
          <a:ln w="38100"/>
        </p:spPr>
        <p:style>
          <a:lnRef idx="1">
            <a:schemeClr val="dk1"/>
          </a:lnRef>
          <a:fillRef idx="0">
            <a:schemeClr val="dk1"/>
          </a:fillRef>
          <a:effectRef idx="0">
            <a:schemeClr val="dk1"/>
          </a:effectRef>
          <a:fontRef idx="minor">
            <a:schemeClr val="tx1"/>
          </a:fontRef>
        </p:style>
      </p:cxnSp>
      <p:cxnSp>
        <p:nvCxnSpPr>
          <p:cNvPr id="130" name="Straight Connector 129"/>
          <p:cNvCxnSpPr/>
          <p:nvPr/>
        </p:nvCxnSpPr>
        <p:spPr>
          <a:xfrm>
            <a:off x="4463988" y="2708920"/>
            <a:ext cx="0" cy="432048"/>
          </a:xfrm>
          <a:prstGeom prst="line">
            <a:avLst/>
          </a:prstGeom>
          <a:ln w="38100"/>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a:off x="6850174" y="3061994"/>
            <a:ext cx="0" cy="432048"/>
          </a:xfrm>
          <a:prstGeom prst="line">
            <a:avLst/>
          </a:prstGeom>
          <a:ln w="38100"/>
        </p:spPr>
        <p:style>
          <a:lnRef idx="1">
            <a:schemeClr val="dk1"/>
          </a:lnRef>
          <a:fillRef idx="0">
            <a:schemeClr val="dk1"/>
          </a:fillRef>
          <a:effectRef idx="0">
            <a:schemeClr val="dk1"/>
          </a:effectRef>
          <a:fontRef idx="minor">
            <a:schemeClr val="tx1"/>
          </a:fontRef>
        </p:style>
      </p:cxnSp>
      <p:cxnSp>
        <p:nvCxnSpPr>
          <p:cNvPr id="136" name="Straight Connector 135"/>
          <p:cNvCxnSpPr/>
          <p:nvPr/>
        </p:nvCxnSpPr>
        <p:spPr>
          <a:xfrm>
            <a:off x="5730918" y="4447046"/>
            <a:ext cx="0" cy="432048"/>
          </a:xfrm>
          <a:prstGeom prst="line">
            <a:avLst/>
          </a:prstGeom>
          <a:ln w="38100"/>
        </p:spPr>
        <p:style>
          <a:lnRef idx="1">
            <a:schemeClr val="dk1"/>
          </a:lnRef>
          <a:fillRef idx="0">
            <a:schemeClr val="dk1"/>
          </a:fillRef>
          <a:effectRef idx="0">
            <a:schemeClr val="dk1"/>
          </a:effectRef>
          <a:fontRef idx="minor">
            <a:schemeClr val="tx1"/>
          </a:fontRef>
        </p:style>
      </p:cxnSp>
      <p:sp>
        <p:nvSpPr>
          <p:cNvPr id="4" name="Title 1"/>
          <p:cNvSpPr>
            <a:spLocks noGrp="1"/>
          </p:cNvSpPr>
          <p:nvPr>
            <p:ph type="title"/>
          </p:nvPr>
        </p:nvSpPr>
        <p:spPr>
          <a:xfrm>
            <a:off x="287524" y="393192"/>
            <a:ext cx="5509812" cy="614480"/>
          </a:xfrm>
        </p:spPr>
        <p:txBody>
          <a:bodyPr/>
          <a:lstStyle/>
          <a:p>
            <a:r>
              <a:rPr lang="en-US" altLang="zh-CN" sz="3600" dirty="0" smtClean="0">
                <a:solidFill>
                  <a:schemeClr val="tx1"/>
                </a:solidFill>
                <a:latin typeface="+mj-lt"/>
                <a:cs typeface="Times New Roman" pitchFamily="18" charset="0"/>
              </a:rPr>
              <a:t>Bounding the Visited Nodes</a:t>
            </a:r>
            <a:endParaRPr lang="en-US" sz="3600" dirty="0">
              <a:solidFill>
                <a:schemeClr val="tx1"/>
              </a:solidFill>
              <a:latin typeface="+mj-lt"/>
              <a:cs typeface="Times New Roman" pitchFamily="18" charset="0"/>
            </a:endParaRPr>
          </a:p>
        </p:txBody>
      </p:sp>
      <p:sp>
        <p:nvSpPr>
          <p:cNvPr id="67" name="Title 1"/>
          <p:cNvSpPr txBox="1">
            <a:spLocks/>
          </p:cNvSpPr>
          <p:nvPr/>
        </p:nvSpPr>
        <p:spPr bwMode="auto">
          <a:xfrm>
            <a:off x="155445" y="2803490"/>
            <a:ext cx="904222" cy="445490"/>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200" b="0" dirty="0" smtClean="0">
                <a:solidFill>
                  <a:schemeClr val="tx1"/>
                </a:solidFill>
                <a:latin typeface="+mj-lt"/>
                <a:cs typeface="Times New Roman" pitchFamily="18" charset="0"/>
              </a:rPr>
              <a:t>Query</a:t>
            </a:r>
            <a:endParaRPr lang="en-US" sz="2200" dirty="0">
              <a:solidFill>
                <a:schemeClr val="tx1"/>
              </a:solidFill>
              <a:latin typeface="+mj-lt"/>
              <a:cs typeface="Times New Roman" pitchFamily="18" charset="0"/>
            </a:endParaRPr>
          </a:p>
        </p:txBody>
      </p:sp>
      <p:sp>
        <p:nvSpPr>
          <p:cNvPr id="68" name="Oval 67"/>
          <p:cNvSpPr/>
          <p:nvPr/>
        </p:nvSpPr>
        <p:spPr>
          <a:xfrm>
            <a:off x="4990468" y="1855109"/>
            <a:ext cx="269140" cy="269140"/>
          </a:xfrm>
          <a:prstGeom prst="ellipse">
            <a:avLst/>
          </a:prstGeom>
          <a:noFill/>
          <a:ln w="38100">
            <a:solidFill>
              <a:srgbClr val="0A28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4418238" y="3214354"/>
            <a:ext cx="269140" cy="269140"/>
          </a:xfrm>
          <a:prstGeom prst="ellipse">
            <a:avLst/>
          </a:prstGeom>
          <a:noFill/>
          <a:ln w="38100">
            <a:solidFill>
              <a:srgbClr val="0A28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6715604" y="3539234"/>
            <a:ext cx="269140" cy="269140"/>
          </a:xfrm>
          <a:prstGeom prst="ellipse">
            <a:avLst/>
          </a:prstGeom>
          <a:noFill/>
          <a:ln w="38100">
            <a:solidFill>
              <a:srgbClr val="0A28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5493189" y="4924895"/>
            <a:ext cx="269140" cy="269140"/>
          </a:xfrm>
          <a:prstGeom prst="ellipse">
            <a:avLst/>
          </a:prstGeom>
          <a:noFill/>
          <a:ln w="38100">
            <a:solidFill>
              <a:srgbClr val="0A28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2419069" y="3214354"/>
            <a:ext cx="269140" cy="269140"/>
          </a:xfrm>
          <a:prstGeom prst="ellipse">
            <a:avLst/>
          </a:prstGeom>
          <a:solidFill>
            <a:srgbClr val="FF66FF"/>
          </a:solidFill>
          <a:ln w="38100">
            <a:solidFill>
              <a:srgbClr val="0A28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2707894" y="4560212"/>
            <a:ext cx="269140" cy="269140"/>
          </a:xfrm>
          <a:prstGeom prst="ellipse">
            <a:avLst/>
          </a:prstGeom>
          <a:solidFill>
            <a:srgbClr val="FF66FF"/>
          </a:solidFill>
          <a:ln w="38100">
            <a:solidFill>
              <a:srgbClr val="0A28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607556" y="3278018"/>
            <a:ext cx="269140" cy="269140"/>
          </a:xfrm>
          <a:prstGeom prst="ellipse">
            <a:avLst/>
          </a:prstGeom>
          <a:solidFill>
            <a:srgbClr val="FF0000"/>
          </a:solidFill>
          <a:ln w="38100">
            <a:solidFill>
              <a:srgbClr val="0A28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p:cNvCxnSpPr>
            <a:stCxn id="74" idx="6"/>
            <a:endCxn id="72" idx="2"/>
          </p:cNvCxnSpPr>
          <p:nvPr/>
        </p:nvCxnSpPr>
        <p:spPr>
          <a:xfrm flipV="1">
            <a:off x="876696" y="3348924"/>
            <a:ext cx="1542373" cy="63664"/>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a:stCxn id="74" idx="5"/>
            <a:endCxn id="73" idx="2"/>
          </p:cNvCxnSpPr>
          <p:nvPr/>
        </p:nvCxnSpPr>
        <p:spPr>
          <a:xfrm>
            <a:off x="837281" y="3507743"/>
            <a:ext cx="1870613" cy="1187039"/>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73" idx="7"/>
            <a:endCxn id="69" idx="3"/>
          </p:cNvCxnSpPr>
          <p:nvPr/>
        </p:nvCxnSpPr>
        <p:spPr>
          <a:xfrm flipV="1">
            <a:off x="2937619" y="3444079"/>
            <a:ext cx="1520034" cy="1155548"/>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69" idx="2"/>
            <a:endCxn id="72" idx="6"/>
          </p:cNvCxnSpPr>
          <p:nvPr/>
        </p:nvCxnSpPr>
        <p:spPr>
          <a:xfrm flipH="1">
            <a:off x="2688209" y="3348924"/>
            <a:ext cx="1730029" cy="0"/>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71" idx="2"/>
            <a:endCxn id="73" idx="5"/>
          </p:cNvCxnSpPr>
          <p:nvPr/>
        </p:nvCxnSpPr>
        <p:spPr>
          <a:xfrm flipH="1" flipV="1">
            <a:off x="2937619" y="4789937"/>
            <a:ext cx="2555570" cy="269528"/>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71" idx="0"/>
            <a:endCxn id="69" idx="4"/>
          </p:cNvCxnSpPr>
          <p:nvPr/>
        </p:nvCxnSpPr>
        <p:spPr>
          <a:xfrm flipH="1" flipV="1">
            <a:off x="4552808" y="3483494"/>
            <a:ext cx="1074951" cy="1441401"/>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70" idx="3"/>
            <a:endCxn id="71" idx="6"/>
          </p:cNvCxnSpPr>
          <p:nvPr/>
        </p:nvCxnSpPr>
        <p:spPr>
          <a:xfrm flipH="1">
            <a:off x="5762329" y="3768959"/>
            <a:ext cx="992690" cy="1290506"/>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a:stCxn id="68" idx="4"/>
            <a:endCxn id="69" idx="0"/>
          </p:cNvCxnSpPr>
          <p:nvPr/>
        </p:nvCxnSpPr>
        <p:spPr>
          <a:xfrm flipH="1">
            <a:off x="4552808" y="2124249"/>
            <a:ext cx="572230" cy="1090105"/>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70" idx="2"/>
            <a:endCxn id="69" idx="6"/>
          </p:cNvCxnSpPr>
          <p:nvPr/>
        </p:nvCxnSpPr>
        <p:spPr>
          <a:xfrm flipH="1" flipV="1">
            <a:off x="4687378" y="3348924"/>
            <a:ext cx="2028226" cy="324880"/>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sp>
        <p:nvSpPr>
          <p:cNvPr id="84" name="Oval 83"/>
          <p:cNvSpPr/>
          <p:nvPr/>
        </p:nvSpPr>
        <p:spPr>
          <a:xfrm>
            <a:off x="2345450" y="2084349"/>
            <a:ext cx="269140" cy="269140"/>
          </a:xfrm>
          <a:prstGeom prst="ellipse">
            <a:avLst/>
          </a:prstGeom>
          <a:solidFill>
            <a:srgbClr val="FF66FF"/>
          </a:solidFill>
          <a:ln w="38100">
            <a:solidFill>
              <a:srgbClr val="0A28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p:cNvCxnSpPr>
            <a:stCxn id="74" idx="7"/>
            <a:endCxn id="84" idx="2"/>
          </p:cNvCxnSpPr>
          <p:nvPr/>
        </p:nvCxnSpPr>
        <p:spPr>
          <a:xfrm flipV="1">
            <a:off x="837281" y="2218919"/>
            <a:ext cx="1508169" cy="1098514"/>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68" idx="5"/>
            <a:endCxn id="70" idx="1"/>
          </p:cNvCxnSpPr>
          <p:nvPr/>
        </p:nvCxnSpPr>
        <p:spPr>
          <a:xfrm>
            <a:off x="5220193" y="2084834"/>
            <a:ext cx="1534826" cy="1493815"/>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68" idx="2"/>
            <a:endCxn id="84" idx="6"/>
          </p:cNvCxnSpPr>
          <p:nvPr/>
        </p:nvCxnSpPr>
        <p:spPr>
          <a:xfrm flipH="1">
            <a:off x="2614590" y="1989679"/>
            <a:ext cx="2375878" cy="229240"/>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70" idx="7"/>
          </p:cNvCxnSpPr>
          <p:nvPr/>
        </p:nvCxnSpPr>
        <p:spPr>
          <a:xfrm flipV="1">
            <a:off x="6945329" y="3026235"/>
            <a:ext cx="458269" cy="552414"/>
          </a:xfrm>
          <a:prstGeom prst="line">
            <a:avLst/>
          </a:prstGeom>
          <a:ln w="38100">
            <a:solidFill>
              <a:srgbClr val="0A304E"/>
            </a:solidFill>
            <a:prstDash val="dash"/>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70" idx="5"/>
          </p:cNvCxnSpPr>
          <p:nvPr/>
        </p:nvCxnSpPr>
        <p:spPr>
          <a:xfrm>
            <a:off x="6945329" y="3768959"/>
            <a:ext cx="578999" cy="460935"/>
          </a:xfrm>
          <a:prstGeom prst="line">
            <a:avLst/>
          </a:prstGeom>
          <a:ln w="38100">
            <a:solidFill>
              <a:srgbClr val="0A304E"/>
            </a:solidFill>
            <a:prstDash val="dash"/>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2842464" y="4013870"/>
            <a:ext cx="0" cy="432048"/>
          </a:xfrm>
          <a:prstGeom prst="line">
            <a:avLst/>
          </a:prstGeom>
          <a:ln w="38100"/>
        </p:spPr>
        <p:style>
          <a:lnRef idx="1">
            <a:schemeClr val="dk1"/>
          </a:lnRef>
          <a:fillRef idx="0">
            <a:schemeClr val="dk1"/>
          </a:fillRef>
          <a:effectRef idx="0">
            <a:schemeClr val="dk1"/>
          </a:effectRef>
          <a:fontRef idx="minor">
            <a:schemeClr val="tx1"/>
          </a:fontRef>
        </p:style>
      </p:cxnSp>
      <p:cxnSp>
        <p:nvCxnSpPr>
          <p:cNvPr id="110" name="Straight Connector 109"/>
          <p:cNvCxnSpPr/>
          <p:nvPr/>
        </p:nvCxnSpPr>
        <p:spPr>
          <a:xfrm>
            <a:off x="2734452" y="4447046"/>
            <a:ext cx="216024" cy="0"/>
          </a:xfrm>
          <a:prstGeom prst="line">
            <a:avLst/>
          </a:prstGeom>
          <a:ln w="38100">
            <a:solidFill>
              <a:srgbClr val="00FF00"/>
            </a:solidFill>
          </a:ln>
        </p:spPr>
        <p:style>
          <a:lnRef idx="1">
            <a:schemeClr val="dk1"/>
          </a:lnRef>
          <a:fillRef idx="0">
            <a:schemeClr val="dk1"/>
          </a:fillRef>
          <a:effectRef idx="0">
            <a:schemeClr val="dk1"/>
          </a:effectRef>
          <a:fontRef idx="minor">
            <a:schemeClr val="tx1"/>
          </a:fontRef>
        </p:style>
      </p:cxnSp>
      <p:cxnSp>
        <p:nvCxnSpPr>
          <p:cNvPr id="112" name="Straight Connector 111"/>
          <p:cNvCxnSpPr/>
          <p:nvPr/>
        </p:nvCxnSpPr>
        <p:spPr>
          <a:xfrm>
            <a:off x="2553639" y="2669301"/>
            <a:ext cx="0" cy="432048"/>
          </a:xfrm>
          <a:prstGeom prst="line">
            <a:avLst/>
          </a:prstGeom>
          <a:ln w="38100"/>
        </p:spPr>
        <p:style>
          <a:lnRef idx="1">
            <a:schemeClr val="dk1"/>
          </a:lnRef>
          <a:fillRef idx="0">
            <a:schemeClr val="dk1"/>
          </a:fillRef>
          <a:effectRef idx="0">
            <a:schemeClr val="dk1"/>
          </a:effectRef>
          <a:fontRef idx="minor">
            <a:schemeClr val="tx1"/>
          </a:fontRef>
        </p:style>
      </p:cxnSp>
      <p:cxnSp>
        <p:nvCxnSpPr>
          <p:cNvPr id="113" name="Straight Connector 112"/>
          <p:cNvCxnSpPr/>
          <p:nvPr/>
        </p:nvCxnSpPr>
        <p:spPr>
          <a:xfrm>
            <a:off x="2445627" y="3102477"/>
            <a:ext cx="216024" cy="0"/>
          </a:xfrm>
          <a:prstGeom prst="line">
            <a:avLst/>
          </a:prstGeom>
          <a:ln w="38100">
            <a:solidFill>
              <a:srgbClr val="00FF00"/>
            </a:solidFill>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a:off x="2553639" y="1557631"/>
            <a:ext cx="0" cy="432048"/>
          </a:xfrm>
          <a:prstGeom prst="line">
            <a:avLst/>
          </a:prstGeom>
          <a:ln w="38100"/>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a:off x="2445627" y="1990807"/>
            <a:ext cx="216024" cy="0"/>
          </a:xfrm>
          <a:prstGeom prst="line">
            <a:avLst/>
          </a:prstGeom>
          <a:ln w="38100">
            <a:solidFill>
              <a:srgbClr val="00FF00"/>
            </a:solidFill>
          </a:ln>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a:xfrm>
            <a:off x="2445627" y="1848739"/>
            <a:ext cx="216024"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18" name="Straight Connector 117"/>
          <p:cNvCxnSpPr/>
          <p:nvPr/>
        </p:nvCxnSpPr>
        <p:spPr>
          <a:xfrm>
            <a:off x="2445627" y="2885325"/>
            <a:ext cx="216024"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19" name="Straight Connector 118"/>
          <p:cNvCxnSpPr/>
          <p:nvPr/>
        </p:nvCxnSpPr>
        <p:spPr>
          <a:xfrm>
            <a:off x="2734452" y="4185084"/>
            <a:ext cx="216024"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68" name="Arc 167"/>
          <p:cNvSpPr/>
          <p:nvPr/>
        </p:nvSpPr>
        <p:spPr>
          <a:xfrm>
            <a:off x="-1048498" y="980728"/>
            <a:ext cx="5061272" cy="5061272"/>
          </a:xfrm>
          <a:prstGeom prst="arc">
            <a:avLst>
              <a:gd name="adj1" fmla="val 18146864"/>
              <a:gd name="adj2" fmla="val 2750034"/>
            </a:avLst>
          </a:prstGeom>
          <a:noFill/>
          <a:ln w="38100">
            <a:solidFill>
              <a:srgbClr val="FF66FF"/>
            </a:solidFill>
            <a:prstDash val="lg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5" name="Straight Connector 124"/>
          <p:cNvCxnSpPr/>
          <p:nvPr/>
        </p:nvCxnSpPr>
        <p:spPr>
          <a:xfrm>
            <a:off x="5020206" y="1387057"/>
            <a:ext cx="205333" cy="0"/>
          </a:xfrm>
          <a:prstGeom prst="line">
            <a:avLst/>
          </a:prstGeom>
          <a:ln w="38100">
            <a:solidFill>
              <a:srgbClr val="0066FF"/>
            </a:solidFill>
          </a:ln>
        </p:spPr>
        <p:style>
          <a:lnRef idx="1">
            <a:schemeClr val="dk1"/>
          </a:lnRef>
          <a:fillRef idx="0">
            <a:schemeClr val="dk1"/>
          </a:fillRef>
          <a:effectRef idx="0">
            <a:schemeClr val="dk1"/>
          </a:effectRef>
          <a:fontRef idx="minor">
            <a:schemeClr val="tx1"/>
          </a:fontRef>
        </p:style>
      </p:cxnSp>
      <p:cxnSp>
        <p:nvCxnSpPr>
          <p:cNvPr id="129" name="Straight Connector 128"/>
          <p:cNvCxnSpPr/>
          <p:nvPr/>
        </p:nvCxnSpPr>
        <p:spPr>
          <a:xfrm>
            <a:off x="4355976" y="2708920"/>
            <a:ext cx="216024" cy="0"/>
          </a:xfrm>
          <a:prstGeom prst="line">
            <a:avLst/>
          </a:prstGeom>
          <a:ln w="38100">
            <a:solidFill>
              <a:srgbClr val="0066FF"/>
            </a:solidFill>
          </a:ln>
        </p:spPr>
        <p:style>
          <a:lnRef idx="1">
            <a:schemeClr val="dk1"/>
          </a:lnRef>
          <a:fillRef idx="0">
            <a:schemeClr val="dk1"/>
          </a:fillRef>
          <a:effectRef idx="0">
            <a:schemeClr val="dk1"/>
          </a:effectRef>
          <a:fontRef idx="minor">
            <a:schemeClr val="tx1"/>
          </a:fontRef>
        </p:style>
      </p:cxnSp>
      <p:cxnSp>
        <p:nvCxnSpPr>
          <p:cNvPr id="131" name="Straight Connector 130"/>
          <p:cNvCxnSpPr/>
          <p:nvPr/>
        </p:nvCxnSpPr>
        <p:spPr>
          <a:xfrm>
            <a:off x="4355976" y="2838127"/>
            <a:ext cx="216024"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32" name="Straight Connector 131"/>
          <p:cNvCxnSpPr/>
          <p:nvPr/>
        </p:nvCxnSpPr>
        <p:spPr>
          <a:xfrm>
            <a:off x="6742162" y="3061994"/>
            <a:ext cx="216024" cy="0"/>
          </a:xfrm>
          <a:prstGeom prst="line">
            <a:avLst/>
          </a:prstGeom>
          <a:ln w="38100">
            <a:solidFill>
              <a:srgbClr val="0066FF"/>
            </a:solidFill>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2734452" y="4013870"/>
            <a:ext cx="216024" cy="0"/>
          </a:xfrm>
          <a:prstGeom prst="line">
            <a:avLst/>
          </a:prstGeom>
          <a:ln w="38100">
            <a:solidFill>
              <a:srgbClr val="0066FF"/>
            </a:solidFill>
          </a:ln>
        </p:spPr>
        <p:style>
          <a:lnRef idx="1">
            <a:schemeClr val="dk1"/>
          </a:lnRef>
          <a:fillRef idx="0">
            <a:schemeClr val="dk1"/>
          </a:fillRef>
          <a:effectRef idx="0">
            <a:schemeClr val="dk1"/>
          </a:effectRef>
          <a:fontRef idx="minor">
            <a:schemeClr val="tx1"/>
          </a:fontRef>
        </p:style>
      </p:cxnSp>
      <p:cxnSp>
        <p:nvCxnSpPr>
          <p:cNvPr id="111" name="Straight Connector 110"/>
          <p:cNvCxnSpPr/>
          <p:nvPr/>
        </p:nvCxnSpPr>
        <p:spPr>
          <a:xfrm>
            <a:off x="2445627" y="2669301"/>
            <a:ext cx="216024" cy="0"/>
          </a:xfrm>
          <a:prstGeom prst="line">
            <a:avLst/>
          </a:prstGeom>
          <a:ln w="38100">
            <a:solidFill>
              <a:srgbClr val="0066FF"/>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a:off x="2445627" y="1557631"/>
            <a:ext cx="216024" cy="0"/>
          </a:xfrm>
          <a:prstGeom prst="line">
            <a:avLst/>
          </a:prstGeom>
          <a:ln w="38100">
            <a:solidFill>
              <a:srgbClr val="0066FF"/>
            </a:solidFill>
          </a:ln>
        </p:spPr>
        <p:style>
          <a:lnRef idx="1">
            <a:schemeClr val="dk1"/>
          </a:lnRef>
          <a:fillRef idx="0">
            <a:schemeClr val="dk1"/>
          </a:fillRef>
          <a:effectRef idx="0">
            <a:schemeClr val="dk1"/>
          </a:effectRef>
          <a:fontRef idx="minor">
            <a:schemeClr val="tx1"/>
          </a:fontRef>
        </p:style>
      </p:cxnSp>
      <p:cxnSp>
        <p:nvCxnSpPr>
          <p:cNvPr id="144" name="Straight Connector 143"/>
          <p:cNvCxnSpPr/>
          <p:nvPr/>
        </p:nvCxnSpPr>
        <p:spPr>
          <a:xfrm>
            <a:off x="5622906" y="4447046"/>
            <a:ext cx="216024" cy="0"/>
          </a:xfrm>
          <a:prstGeom prst="line">
            <a:avLst/>
          </a:prstGeom>
          <a:ln w="38100">
            <a:solidFill>
              <a:srgbClr val="0066FF"/>
            </a:solidFill>
          </a:ln>
        </p:spPr>
        <p:style>
          <a:lnRef idx="1">
            <a:schemeClr val="dk1"/>
          </a:lnRef>
          <a:fillRef idx="0">
            <a:schemeClr val="dk1"/>
          </a:fillRef>
          <a:effectRef idx="0">
            <a:schemeClr val="dk1"/>
          </a:effectRef>
          <a:fontRef idx="minor">
            <a:schemeClr val="tx1"/>
          </a:fontRef>
        </p:style>
      </p:cxnSp>
      <p:cxnSp>
        <p:nvCxnSpPr>
          <p:cNvPr id="146" name="Straight Connector 145"/>
          <p:cNvCxnSpPr/>
          <p:nvPr/>
        </p:nvCxnSpPr>
        <p:spPr>
          <a:xfrm>
            <a:off x="5014860" y="1711093"/>
            <a:ext cx="216024"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47" name="Straight Connector 146"/>
          <p:cNvCxnSpPr/>
          <p:nvPr/>
        </p:nvCxnSpPr>
        <p:spPr>
          <a:xfrm>
            <a:off x="6742162" y="3439285"/>
            <a:ext cx="216024"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48" name="Straight Connector 147"/>
          <p:cNvCxnSpPr/>
          <p:nvPr/>
        </p:nvCxnSpPr>
        <p:spPr>
          <a:xfrm>
            <a:off x="5622906" y="4735429"/>
            <a:ext cx="216024"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60" name="Oval 59"/>
          <p:cNvSpPr/>
          <p:nvPr/>
        </p:nvSpPr>
        <p:spPr>
          <a:xfrm>
            <a:off x="1187624" y="5194035"/>
            <a:ext cx="269140" cy="269140"/>
          </a:xfrm>
          <a:prstGeom prst="ellipse">
            <a:avLst/>
          </a:prstGeom>
          <a:solidFill>
            <a:srgbClr val="FF66FF"/>
          </a:solidFill>
          <a:ln w="38100">
            <a:solidFill>
              <a:srgbClr val="0A28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521006" y="5128550"/>
            <a:ext cx="1616769" cy="400110"/>
          </a:xfrm>
          <a:prstGeom prst="rect">
            <a:avLst/>
          </a:prstGeom>
          <a:noFill/>
        </p:spPr>
        <p:txBody>
          <a:bodyPr wrap="square" rtlCol="0">
            <a:spAutoFit/>
          </a:bodyPr>
          <a:lstStyle/>
          <a:p>
            <a:r>
              <a:rPr lang="en-US" sz="2000" dirty="0" smtClean="0"/>
              <a:t>Visited node</a:t>
            </a:r>
            <a:endParaRPr lang="en-US" sz="2000" dirty="0"/>
          </a:p>
        </p:txBody>
      </p:sp>
      <p:sp>
        <p:nvSpPr>
          <p:cNvPr id="62" name="Oval 61"/>
          <p:cNvSpPr/>
          <p:nvPr/>
        </p:nvSpPr>
        <p:spPr>
          <a:xfrm>
            <a:off x="6372776" y="5194035"/>
            <a:ext cx="269140" cy="269140"/>
          </a:xfrm>
          <a:prstGeom prst="ellipse">
            <a:avLst/>
          </a:prstGeom>
          <a:noFill/>
          <a:ln w="38100">
            <a:solidFill>
              <a:srgbClr val="0A28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6706158" y="5128550"/>
            <a:ext cx="2006302" cy="400110"/>
          </a:xfrm>
          <a:prstGeom prst="rect">
            <a:avLst/>
          </a:prstGeom>
          <a:noFill/>
        </p:spPr>
        <p:txBody>
          <a:bodyPr wrap="square" rtlCol="0">
            <a:spAutoFit/>
          </a:bodyPr>
          <a:lstStyle/>
          <a:p>
            <a:r>
              <a:rPr lang="en-US" sz="2000" dirty="0" smtClean="0"/>
              <a:t>Unvisited node</a:t>
            </a:r>
            <a:endParaRPr lang="en-US" sz="2000" dirty="0"/>
          </a:p>
        </p:txBody>
      </p:sp>
      <p:cxnSp>
        <p:nvCxnSpPr>
          <p:cNvPr id="3" name="Straight Connector 2"/>
          <p:cNvCxnSpPr>
            <a:stCxn id="84" idx="5"/>
            <a:endCxn id="69" idx="1"/>
          </p:cNvCxnSpPr>
          <p:nvPr/>
        </p:nvCxnSpPr>
        <p:spPr>
          <a:xfrm>
            <a:off x="2575175" y="2314074"/>
            <a:ext cx="1882478" cy="939695"/>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3347864" y="5877272"/>
                <a:ext cx="5688632" cy="830997"/>
              </a:xfrm>
              <a:prstGeom prst="rect">
                <a:avLst/>
              </a:prstGeom>
              <a:noFill/>
            </p:spPr>
            <p:txBody>
              <a:bodyPr wrap="square" rtlCol="0">
                <a:spAutoFit/>
              </a:bodyPr>
              <a:lstStyle/>
              <a:p>
                <a:r>
                  <a:rPr lang="en-US" sz="1600" dirty="0" err="1" smtClean="0">
                    <a:solidFill>
                      <a:schemeClr val="bg1"/>
                    </a:solidFill>
                  </a:rPr>
                  <a:t>Yubao</a:t>
                </a:r>
                <a:r>
                  <a:rPr lang="en-US" sz="1600" dirty="0" smtClean="0">
                    <a:solidFill>
                      <a:schemeClr val="bg1"/>
                    </a:solidFill>
                  </a:rPr>
                  <a:t> Wu, </a:t>
                </a:r>
                <a:r>
                  <a:rPr lang="en-US" sz="1600" dirty="0" err="1" smtClean="0">
                    <a:solidFill>
                      <a:schemeClr val="bg1"/>
                    </a:solidFill>
                  </a:rPr>
                  <a:t>Ruoming</a:t>
                </a:r>
                <a:r>
                  <a:rPr lang="en-US" sz="1600" dirty="0" smtClean="0">
                    <a:solidFill>
                      <a:schemeClr val="bg1"/>
                    </a:solidFill>
                  </a:rPr>
                  <a:t> Jin, Xiang Zhang. </a:t>
                </a:r>
                <a:r>
                  <a:rPr lang="en-US" sz="1600" dirty="0">
                    <a:solidFill>
                      <a:schemeClr val="bg1"/>
                    </a:solidFill>
                    <a:cs typeface="Times New Roman" pitchFamily="18" charset="0"/>
                  </a:rPr>
                  <a:t>Fast and </a:t>
                </a:r>
                <a:r>
                  <a:rPr lang="en-US" sz="1600" dirty="0" smtClean="0">
                    <a:solidFill>
                      <a:schemeClr val="bg1"/>
                    </a:solidFill>
                    <a:cs typeface="Times New Roman" pitchFamily="18" charset="0"/>
                  </a:rPr>
                  <a:t>unified local search </a:t>
                </a:r>
                <a:r>
                  <a:rPr lang="en-US" sz="1600" dirty="0">
                    <a:solidFill>
                      <a:schemeClr val="bg1"/>
                    </a:solidFill>
                    <a:cs typeface="Times New Roman" pitchFamily="18" charset="0"/>
                  </a:rPr>
                  <a:t>for </a:t>
                </a:r>
                <a:r>
                  <a:rPr lang="en-US" sz="1600" dirty="0" smtClean="0">
                    <a:solidFill>
                      <a:schemeClr val="bg1"/>
                    </a:solidFill>
                    <a:cs typeface="Times New Roman" pitchFamily="18" charset="0"/>
                  </a:rPr>
                  <a:t>random walk based </a:t>
                </a:r>
                <a14:m>
                  <m:oMath xmlns:m="http://schemas.openxmlformats.org/officeDocument/2006/math">
                    <m:r>
                      <a:rPr lang="en-US" sz="1600" i="1" dirty="0" smtClean="0">
                        <a:solidFill>
                          <a:schemeClr val="bg1"/>
                        </a:solidFill>
                        <a:latin typeface="Cambria Math"/>
                        <a:cs typeface="Times New Roman" pitchFamily="18" charset="0"/>
                      </a:rPr>
                      <m:t>𝑘</m:t>
                    </m:r>
                  </m:oMath>
                </a14:m>
                <a:r>
                  <a:rPr lang="en-US" sz="1600" dirty="0" smtClean="0">
                    <a:solidFill>
                      <a:schemeClr val="bg1"/>
                    </a:solidFill>
                    <a:cs typeface="Times New Roman" pitchFamily="18" charset="0"/>
                  </a:rPr>
                  <a:t>-nearest-neighbor query </a:t>
                </a:r>
                <a:r>
                  <a:rPr lang="en-US" sz="1600" dirty="0">
                    <a:solidFill>
                      <a:schemeClr val="bg1"/>
                    </a:solidFill>
                    <a:cs typeface="Times New Roman" pitchFamily="18" charset="0"/>
                  </a:rPr>
                  <a:t>in </a:t>
                </a:r>
                <a:r>
                  <a:rPr lang="en-US" sz="1600" dirty="0" smtClean="0">
                    <a:solidFill>
                      <a:schemeClr val="bg1"/>
                    </a:solidFill>
                    <a:cs typeface="Times New Roman" pitchFamily="18" charset="0"/>
                  </a:rPr>
                  <a:t>large </a:t>
                </a:r>
                <a:r>
                  <a:rPr lang="en-US" sz="1600" dirty="0">
                    <a:solidFill>
                      <a:schemeClr val="bg1"/>
                    </a:solidFill>
                    <a:cs typeface="Times New Roman" pitchFamily="18" charset="0"/>
                  </a:rPr>
                  <a:t>g</a:t>
                </a:r>
                <a:r>
                  <a:rPr lang="en-US" sz="1600" dirty="0" smtClean="0">
                    <a:solidFill>
                      <a:schemeClr val="bg1"/>
                    </a:solidFill>
                    <a:cs typeface="Times New Roman" pitchFamily="18" charset="0"/>
                  </a:rPr>
                  <a:t>raphs</a:t>
                </a:r>
                <a:r>
                  <a:rPr lang="en-US" sz="1600" dirty="0" smtClean="0">
                    <a:solidFill>
                      <a:schemeClr val="bg1"/>
                    </a:solidFill>
                  </a:rPr>
                  <a:t>. SIGMOD, 2014.</a:t>
                </a:r>
                <a:endParaRPr lang="en-US" sz="1600" dirty="0">
                  <a:solidFill>
                    <a:schemeClr val="bg1"/>
                  </a:solidFill>
                  <a:cs typeface="Times New Roman" pitchFamily="18" charset="0"/>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3347864" y="5877272"/>
                <a:ext cx="5688632" cy="830997"/>
              </a:xfrm>
              <a:prstGeom prst="rect">
                <a:avLst/>
              </a:prstGeom>
              <a:blipFill rotWithShape="1">
                <a:blip r:embed="rId3"/>
                <a:stretch>
                  <a:fillRect l="-536" t="-2206" r="-214" b="-8824"/>
                </a:stretch>
              </a:blipFill>
            </p:spPr>
            <p:txBody>
              <a:bodyPr/>
              <a:lstStyle/>
              <a:p>
                <a:r>
                  <a:rPr lang="en-US">
                    <a:noFill/>
                  </a:rPr>
                  <a:t> </a:t>
                </a:r>
              </a:p>
            </p:txBody>
          </p:sp>
        </mc:Fallback>
      </mc:AlternateContent>
      <p:cxnSp>
        <p:nvCxnSpPr>
          <p:cNvPr id="88" name="Straight Connector 87"/>
          <p:cNvCxnSpPr/>
          <p:nvPr/>
        </p:nvCxnSpPr>
        <p:spPr>
          <a:xfrm>
            <a:off x="5259608" y="1998286"/>
            <a:ext cx="999066" cy="134570"/>
          </a:xfrm>
          <a:prstGeom prst="line">
            <a:avLst/>
          </a:prstGeom>
          <a:ln w="38100">
            <a:solidFill>
              <a:srgbClr val="0A304E"/>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480212" y="1112345"/>
            <a:ext cx="0" cy="872359"/>
          </a:xfrm>
          <a:prstGeom prst="line">
            <a:avLst/>
          </a:prstGeom>
          <a:ln w="38100"/>
        </p:spPr>
        <p:style>
          <a:lnRef idx="1">
            <a:schemeClr val="dk1"/>
          </a:lnRef>
          <a:fillRef idx="0">
            <a:schemeClr val="dk1"/>
          </a:fillRef>
          <a:effectRef idx="0">
            <a:schemeClr val="dk1"/>
          </a:effectRef>
          <a:fontRef idx="minor">
            <a:schemeClr val="tx1"/>
          </a:fontRef>
        </p:style>
      </p:cxnSp>
      <p:cxnSp>
        <p:nvCxnSpPr>
          <p:cNvPr id="89" name="Straight Connector 88"/>
          <p:cNvCxnSpPr/>
          <p:nvPr/>
        </p:nvCxnSpPr>
        <p:spPr>
          <a:xfrm>
            <a:off x="6377546" y="1100410"/>
            <a:ext cx="205333" cy="0"/>
          </a:xfrm>
          <a:prstGeom prst="line">
            <a:avLst/>
          </a:prstGeom>
          <a:ln w="38100">
            <a:solidFill>
              <a:srgbClr val="0066FF"/>
            </a:solidFill>
          </a:ln>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a:xfrm>
            <a:off x="6372200" y="1546658"/>
            <a:ext cx="216024"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91" name="Straight Connector 90"/>
          <p:cNvCxnSpPr/>
          <p:nvPr/>
        </p:nvCxnSpPr>
        <p:spPr>
          <a:xfrm>
            <a:off x="6372200" y="1992906"/>
            <a:ext cx="216024" cy="0"/>
          </a:xfrm>
          <a:prstGeom prst="line">
            <a:avLst/>
          </a:prstGeom>
          <a:ln w="38100">
            <a:solidFill>
              <a:srgbClr val="00FF00"/>
            </a:solidFill>
          </a:ln>
        </p:spPr>
        <p:style>
          <a:lnRef idx="1">
            <a:schemeClr val="dk1"/>
          </a:lnRef>
          <a:fillRef idx="0">
            <a:schemeClr val="dk1"/>
          </a:fillRef>
          <a:effectRef idx="0">
            <a:schemeClr val="dk1"/>
          </a:effectRef>
          <a:fontRef idx="minor">
            <a:schemeClr val="tx1"/>
          </a:fontRef>
        </p:style>
      </p:cxnSp>
      <p:sp>
        <p:nvSpPr>
          <p:cNvPr id="92" name="TextBox 91"/>
          <p:cNvSpPr txBox="1"/>
          <p:nvPr/>
        </p:nvSpPr>
        <p:spPr>
          <a:xfrm>
            <a:off x="6595214" y="908720"/>
            <a:ext cx="1616769" cy="400110"/>
          </a:xfrm>
          <a:prstGeom prst="rect">
            <a:avLst/>
          </a:prstGeom>
          <a:noFill/>
        </p:spPr>
        <p:txBody>
          <a:bodyPr wrap="square" rtlCol="0">
            <a:spAutoFit/>
          </a:bodyPr>
          <a:lstStyle/>
          <a:p>
            <a:r>
              <a:rPr lang="en-US" sz="2000" dirty="0" smtClean="0"/>
              <a:t>Upper </a:t>
            </a:r>
            <a:r>
              <a:rPr lang="en-US" sz="2000" dirty="0"/>
              <a:t> </a:t>
            </a:r>
            <a:r>
              <a:rPr lang="en-US" sz="2000" dirty="0" smtClean="0"/>
              <a:t>bound</a:t>
            </a:r>
            <a:endParaRPr lang="en-US" sz="2000" dirty="0"/>
          </a:p>
        </p:txBody>
      </p:sp>
      <p:sp>
        <p:nvSpPr>
          <p:cNvPr id="93" name="TextBox 92"/>
          <p:cNvSpPr txBox="1"/>
          <p:nvPr/>
        </p:nvSpPr>
        <p:spPr>
          <a:xfrm>
            <a:off x="6595214" y="1342801"/>
            <a:ext cx="2545884" cy="400110"/>
          </a:xfrm>
          <a:prstGeom prst="rect">
            <a:avLst/>
          </a:prstGeom>
          <a:noFill/>
        </p:spPr>
        <p:txBody>
          <a:bodyPr wrap="square" rtlCol="0">
            <a:spAutoFit/>
          </a:bodyPr>
          <a:lstStyle/>
          <a:p>
            <a:r>
              <a:rPr lang="en-US" sz="2000" dirty="0" smtClean="0"/>
              <a:t>Exact </a:t>
            </a:r>
            <a:r>
              <a:rPr lang="en-US" sz="2000" dirty="0"/>
              <a:t> </a:t>
            </a:r>
            <a:r>
              <a:rPr lang="en-US" sz="2000" dirty="0" smtClean="0"/>
              <a:t>proximity  value</a:t>
            </a:r>
            <a:endParaRPr lang="en-US" sz="2000" dirty="0"/>
          </a:p>
        </p:txBody>
      </p:sp>
      <p:sp>
        <p:nvSpPr>
          <p:cNvPr id="94" name="TextBox 93"/>
          <p:cNvSpPr txBox="1"/>
          <p:nvPr/>
        </p:nvSpPr>
        <p:spPr>
          <a:xfrm>
            <a:off x="6595214" y="1776882"/>
            <a:ext cx="1616769" cy="400110"/>
          </a:xfrm>
          <a:prstGeom prst="rect">
            <a:avLst/>
          </a:prstGeom>
          <a:noFill/>
        </p:spPr>
        <p:txBody>
          <a:bodyPr wrap="square" rtlCol="0">
            <a:spAutoFit/>
          </a:bodyPr>
          <a:lstStyle/>
          <a:p>
            <a:r>
              <a:rPr lang="en-US" sz="2000" dirty="0" smtClean="0"/>
              <a:t>Lower  bound</a:t>
            </a:r>
            <a:endParaRPr lang="en-US" sz="2000" dirty="0"/>
          </a:p>
        </p:txBody>
      </p:sp>
    </p:spTree>
    <p:extLst>
      <p:ext uri="{BB962C8B-B14F-4D97-AF65-F5344CB8AC3E}">
        <p14:creationId xmlns:p14="http://schemas.microsoft.com/office/powerpoint/2010/main" val="26869065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6" name="Straight Connector 125"/>
          <p:cNvCxnSpPr/>
          <p:nvPr/>
        </p:nvCxnSpPr>
        <p:spPr>
          <a:xfrm>
            <a:off x="5122872" y="1592796"/>
            <a:ext cx="0" cy="226309"/>
          </a:xfrm>
          <a:prstGeom prst="line">
            <a:avLst/>
          </a:prstGeom>
          <a:ln w="38100"/>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a:off x="6850174" y="3284984"/>
            <a:ext cx="0" cy="209058"/>
          </a:xfrm>
          <a:prstGeom prst="line">
            <a:avLst/>
          </a:prstGeom>
          <a:ln w="38100"/>
        </p:spPr>
        <p:style>
          <a:lnRef idx="1">
            <a:schemeClr val="dk1"/>
          </a:lnRef>
          <a:fillRef idx="0">
            <a:schemeClr val="dk1"/>
          </a:fillRef>
          <a:effectRef idx="0">
            <a:schemeClr val="dk1"/>
          </a:effectRef>
          <a:fontRef idx="minor">
            <a:schemeClr val="tx1"/>
          </a:fontRef>
        </p:style>
      </p:cxnSp>
      <p:cxnSp>
        <p:nvCxnSpPr>
          <p:cNvPr id="136" name="Straight Connector 135"/>
          <p:cNvCxnSpPr/>
          <p:nvPr/>
        </p:nvCxnSpPr>
        <p:spPr>
          <a:xfrm>
            <a:off x="5730918" y="4617132"/>
            <a:ext cx="0" cy="261962"/>
          </a:xfrm>
          <a:prstGeom prst="line">
            <a:avLst/>
          </a:prstGeom>
          <a:ln w="38100"/>
        </p:spPr>
        <p:style>
          <a:lnRef idx="1">
            <a:schemeClr val="dk1"/>
          </a:lnRef>
          <a:fillRef idx="0">
            <a:schemeClr val="dk1"/>
          </a:fillRef>
          <a:effectRef idx="0">
            <a:schemeClr val="dk1"/>
          </a:effectRef>
          <a:fontRef idx="minor">
            <a:schemeClr val="tx1"/>
          </a:fontRef>
        </p:style>
      </p:cxnSp>
      <p:sp>
        <p:nvSpPr>
          <p:cNvPr id="4" name="Title 1"/>
          <p:cNvSpPr>
            <a:spLocks noGrp="1"/>
          </p:cNvSpPr>
          <p:nvPr>
            <p:ph type="title"/>
          </p:nvPr>
        </p:nvSpPr>
        <p:spPr>
          <a:xfrm>
            <a:off x="287524" y="393192"/>
            <a:ext cx="8748972" cy="614480"/>
          </a:xfrm>
        </p:spPr>
        <p:txBody>
          <a:bodyPr/>
          <a:lstStyle/>
          <a:p>
            <a:r>
              <a:rPr lang="en-US" altLang="zh-CN" sz="3600" dirty="0" smtClean="0">
                <a:solidFill>
                  <a:schemeClr val="tx1"/>
                </a:solidFill>
                <a:latin typeface="+mj-lt"/>
                <a:cs typeface="Times New Roman" pitchFamily="18" charset="0"/>
              </a:rPr>
              <a:t>Bounding the Visited Nodes——Monotonicity</a:t>
            </a:r>
            <a:endParaRPr lang="en-US" sz="3600" dirty="0">
              <a:solidFill>
                <a:schemeClr val="tx1"/>
              </a:solidFill>
              <a:latin typeface="+mj-lt"/>
              <a:cs typeface="Times New Roman" pitchFamily="18" charset="0"/>
            </a:endParaRPr>
          </a:p>
        </p:txBody>
      </p:sp>
      <p:sp>
        <p:nvSpPr>
          <p:cNvPr id="68" name="Oval 67"/>
          <p:cNvSpPr/>
          <p:nvPr/>
        </p:nvSpPr>
        <p:spPr>
          <a:xfrm>
            <a:off x="4990468" y="1855109"/>
            <a:ext cx="269140" cy="269140"/>
          </a:xfrm>
          <a:prstGeom prst="ellipse">
            <a:avLst/>
          </a:prstGeom>
          <a:noFill/>
          <a:ln w="38100">
            <a:solidFill>
              <a:srgbClr val="0A28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4418238" y="3214354"/>
            <a:ext cx="269140" cy="269140"/>
          </a:xfrm>
          <a:prstGeom prst="ellipse">
            <a:avLst/>
          </a:prstGeom>
          <a:solidFill>
            <a:srgbClr val="FF66FF"/>
          </a:solidFill>
          <a:ln w="38100">
            <a:solidFill>
              <a:srgbClr val="0A28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6715604" y="3539234"/>
            <a:ext cx="269140" cy="269140"/>
          </a:xfrm>
          <a:prstGeom prst="ellipse">
            <a:avLst/>
          </a:prstGeom>
          <a:noFill/>
          <a:ln w="38100">
            <a:solidFill>
              <a:srgbClr val="0A28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5493189" y="4924895"/>
            <a:ext cx="269140" cy="269140"/>
          </a:xfrm>
          <a:prstGeom prst="ellipse">
            <a:avLst/>
          </a:prstGeom>
          <a:noFill/>
          <a:ln w="38100">
            <a:solidFill>
              <a:srgbClr val="0A28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2419069" y="3214354"/>
            <a:ext cx="269140" cy="269140"/>
          </a:xfrm>
          <a:prstGeom prst="ellipse">
            <a:avLst/>
          </a:prstGeom>
          <a:solidFill>
            <a:srgbClr val="FF66FF"/>
          </a:solidFill>
          <a:ln w="38100">
            <a:solidFill>
              <a:srgbClr val="0A28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2707894" y="4560212"/>
            <a:ext cx="269140" cy="269140"/>
          </a:xfrm>
          <a:prstGeom prst="ellipse">
            <a:avLst/>
          </a:prstGeom>
          <a:solidFill>
            <a:srgbClr val="FF66FF"/>
          </a:solidFill>
          <a:ln w="38100">
            <a:solidFill>
              <a:srgbClr val="0A28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607556" y="3278018"/>
            <a:ext cx="269140" cy="269140"/>
          </a:xfrm>
          <a:prstGeom prst="ellipse">
            <a:avLst/>
          </a:prstGeom>
          <a:solidFill>
            <a:srgbClr val="FF0000"/>
          </a:solidFill>
          <a:ln w="38100">
            <a:solidFill>
              <a:srgbClr val="0A28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p:cNvCxnSpPr>
            <a:stCxn id="74" idx="6"/>
            <a:endCxn id="72" idx="2"/>
          </p:cNvCxnSpPr>
          <p:nvPr/>
        </p:nvCxnSpPr>
        <p:spPr>
          <a:xfrm flipV="1">
            <a:off x="876696" y="3348924"/>
            <a:ext cx="1542373" cy="63664"/>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a:stCxn id="74" idx="5"/>
            <a:endCxn id="73" idx="2"/>
          </p:cNvCxnSpPr>
          <p:nvPr/>
        </p:nvCxnSpPr>
        <p:spPr>
          <a:xfrm>
            <a:off x="837281" y="3507743"/>
            <a:ext cx="1870613" cy="1187039"/>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73" idx="7"/>
            <a:endCxn id="69" idx="3"/>
          </p:cNvCxnSpPr>
          <p:nvPr/>
        </p:nvCxnSpPr>
        <p:spPr>
          <a:xfrm flipV="1">
            <a:off x="2937619" y="3444079"/>
            <a:ext cx="1520034" cy="1155548"/>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69" idx="2"/>
            <a:endCxn id="72" idx="6"/>
          </p:cNvCxnSpPr>
          <p:nvPr/>
        </p:nvCxnSpPr>
        <p:spPr>
          <a:xfrm flipH="1">
            <a:off x="2688209" y="3348924"/>
            <a:ext cx="1730029" cy="0"/>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71" idx="2"/>
            <a:endCxn id="73" idx="5"/>
          </p:cNvCxnSpPr>
          <p:nvPr/>
        </p:nvCxnSpPr>
        <p:spPr>
          <a:xfrm flipH="1" flipV="1">
            <a:off x="2937619" y="4789937"/>
            <a:ext cx="2555570" cy="269528"/>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71" idx="0"/>
            <a:endCxn id="69" idx="4"/>
          </p:cNvCxnSpPr>
          <p:nvPr/>
        </p:nvCxnSpPr>
        <p:spPr>
          <a:xfrm flipH="1" flipV="1">
            <a:off x="4552808" y="3483494"/>
            <a:ext cx="1074951" cy="1441401"/>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70" idx="3"/>
            <a:endCxn id="71" idx="6"/>
          </p:cNvCxnSpPr>
          <p:nvPr/>
        </p:nvCxnSpPr>
        <p:spPr>
          <a:xfrm flipH="1">
            <a:off x="5762329" y="3768959"/>
            <a:ext cx="992690" cy="1290506"/>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a:stCxn id="68" idx="4"/>
            <a:endCxn id="69" idx="0"/>
          </p:cNvCxnSpPr>
          <p:nvPr/>
        </p:nvCxnSpPr>
        <p:spPr>
          <a:xfrm flipH="1">
            <a:off x="4552808" y="2124249"/>
            <a:ext cx="572230" cy="1090105"/>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70" idx="2"/>
            <a:endCxn id="69" idx="6"/>
          </p:cNvCxnSpPr>
          <p:nvPr/>
        </p:nvCxnSpPr>
        <p:spPr>
          <a:xfrm flipH="1" flipV="1">
            <a:off x="4687378" y="3348924"/>
            <a:ext cx="2028226" cy="324880"/>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sp>
        <p:nvSpPr>
          <p:cNvPr id="84" name="Oval 83"/>
          <p:cNvSpPr/>
          <p:nvPr/>
        </p:nvSpPr>
        <p:spPr>
          <a:xfrm>
            <a:off x="2345450" y="2084349"/>
            <a:ext cx="269140" cy="269140"/>
          </a:xfrm>
          <a:prstGeom prst="ellipse">
            <a:avLst/>
          </a:prstGeom>
          <a:solidFill>
            <a:srgbClr val="FF66FF"/>
          </a:solidFill>
          <a:ln w="38100">
            <a:solidFill>
              <a:srgbClr val="0A28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p:cNvCxnSpPr>
            <a:stCxn id="74" idx="7"/>
            <a:endCxn id="84" idx="2"/>
          </p:cNvCxnSpPr>
          <p:nvPr/>
        </p:nvCxnSpPr>
        <p:spPr>
          <a:xfrm flipV="1">
            <a:off x="837281" y="2218919"/>
            <a:ext cx="1508169" cy="1098514"/>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68" idx="5"/>
            <a:endCxn id="70" idx="1"/>
          </p:cNvCxnSpPr>
          <p:nvPr/>
        </p:nvCxnSpPr>
        <p:spPr>
          <a:xfrm>
            <a:off x="5220193" y="2084834"/>
            <a:ext cx="1534826" cy="1493815"/>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68" idx="2"/>
            <a:endCxn id="84" idx="6"/>
          </p:cNvCxnSpPr>
          <p:nvPr/>
        </p:nvCxnSpPr>
        <p:spPr>
          <a:xfrm flipH="1">
            <a:off x="2614590" y="1989679"/>
            <a:ext cx="2375878" cy="229240"/>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2842464" y="4085878"/>
            <a:ext cx="0" cy="207218"/>
          </a:xfrm>
          <a:prstGeom prst="line">
            <a:avLst/>
          </a:prstGeom>
          <a:ln w="38100"/>
        </p:spPr>
        <p:style>
          <a:lnRef idx="1">
            <a:schemeClr val="dk1"/>
          </a:lnRef>
          <a:fillRef idx="0">
            <a:schemeClr val="dk1"/>
          </a:fillRef>
          <a:effectRef idx="0">
            <a:schemeClr val="dk1"/>
          </a:effectRef>
          <a:fontRef idx="minor">
            <a:schemeClr val="tx1"/>
          </a:fontRef>
        </p:style>
      </p:cxnSp>
      <p:cxnSp>
        <p:nvCxnSpPr>
          <p:cNvPr id="110" name="Straight Connector 109"/>
          <p:cNvCxnSpPr/>
          <p:nvPr/>
        </p:nvCxnSpPr>
        <p:spPr>
          <a:xfrm>
            <a:off x="2734452" y="4293096"/>
            <a:ext cx="216024" cy="0"/>
          </a:xfrm>
          <a:prstGeom prst="line">
            <a:avLst/>
          </a:prstGeom>
          <a:ln w="38100">
            <a:solidFill>
              <a:srgbClr val="00FF00"/>
            </a:solidFill>
          </a:ln>
        </p:spPr>
        <p:style>
          <a:lnRef idx="1">
            <a:schemeClr val="dk1"/>
          </a:lnRef>
          <a:fillRef idx="0">
            <a:schemeClr val="dk1"/>
          </a:fillRef>
          <a:effectRef idx="0">
            <a:schemeClr val="dk1"/>
          </a:effectRef>
          <a:fontRef idx="minor">
            <a:schemeClr val="tx1"/>
          </a:fontRef>
        </p:style>
      </p:cxnSp>
      <p:cxnSp>
        <p:nvCxnSpPr>
          <p:cNvPr id="112" name="Straight Connector 111"/>
          <p:cNvCxnSpPr/>
          <p:nvPr/>
        </p:nvCxnSpPr>
        <p:spPr>
          <a:xfrm>
            <a:off x="2553639" y="2816932"/>
            <a:ext cx="0" cy="144016"/>
          </a:xfrm>
          <a:prstGeom prst="line">
            <a:avLst/>
          </a:prstGeom>
          <a:ln w="38100"/>
        </p:spPr>
        <p:style>
          <a:lnRef idx="1">
            <a:schemeClr val="dk1"/>
          </a:lnRef>
          <a:fillRef idx="0">
            <a:schemeClr val="dk1"/>
          </a:fillRef>
          <a:effectRef idx="0">
            <a:schemeClr val="dk1"/>
          </a:effectRef>
          <a:fontRef idx="minor">
            <a:schemeClr val="tx1"/>
          </a:fontRef>
        </p:style>
      </p:cxnSp>
      <p:cxnSp>
        <p:nvCxnSpPr>
          <p:cNvPr id="113" name="Straight Connector 112"/>
          <p:cNvCxnSpPr/>
          <p:nvPr/>
        </p:nvCxnSpPr>
        <p:spPr>
          <a:xfrm>
            <a:off x="2445627" y="2960948"/>
            <a:ext cx="216024" cy="0"/>
          </a:xfrm>
          <a:prstGeom prst="line">
            <a:avLst/>
          </a:prstGeom>
          <a:ln w="38100">
            <a:solidFill>
              <a:srgbClr val="00FF00"/>
            </a:solidFill>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a:off x="2553639" y="1734970"/>
            <a:ext cx="0" cy="181862"/>
          </a:xfrm>
          <a:prstGeom prst="line">
            <a:avLst/>
          </a:prstGeom>
          <a:ln w="38100"/>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a:off x="2445627" y="1916832"/>
            <a:ext cx="216024" cy="0"/>
          </a:xfrm>
          <a:prstGeom prst="line">
            <a:avLst/>
          </a:prstGeom>
          <a:ln w="38100">
            <a:solidFill>
              <a:srgbClr val="00FF00"/>
            </a:solidFill>
          </a:ln>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a:xfrm>
            <a:off x="2445627" y="1848739"/>
            <a:ext cx="216024"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18" name="Straight Connector 117"/>
          <p:cNvCxnSpPr/>
          <p:nvPr/>
        </p:nvCxnSpPr>
        <p:spPr>
          <a:xfrm>
            <a:off x="2445627" y="2885325"/>
            <a:ext cx="216024"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68" name="Arc 167"/>
          <p:cNvSpPr/>
          <p:nvPr/>
        </p:nvSpPr>
        <p:spPr>
          <a:xfrm>
            <a:off x="-1048499" y="980728"/>
            <a:ext cx="6268691" cy="5061272"/>
          </a:xfrm>
          <a:prstGeom prst="arc">
            <a:avLst>
              <a:gd name="adj1" fmla="val 18146864"/>
              <a:gd name="adj2" fmla="val 2750034"/>
            </a:avLst>
          </a:prstGeom>
          <a:noFill/>
          <a:ln w="38100">
            <a:solidFill>
              <a:srgbClr val="FF66FF"/>
            </a:solidFill>
            <a:prstDash val="lg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5" name="Straight Connector 124"/>
          <p:cNvCxnSpPr/>
          <p:nvPr/>
        </p:nvCxnSpPr>
        <p:spPr>
          <a:xfrm>
            <a:off x="5020206" y="1592796"/>
            <a:ext cx="205333" cy="0"/>
          </a:xfrm>
          <a:prstGeom prst="line">
            <a:avLst/>
          </a:prstGeom>
          <a:ln w="38100">
            <a:solidFill>
              <a:srgbClr val="0066FF"/>
            </a:solidFill>
          </a:ln>
        </p:spPr>
        <p:style>
          <a:lnRef idx="1">
            <a:schemeClr val="dk1"/>
          </a:lnRef>
          <a:fillRef idx="0">
            <a:schemeClr val="dk1"/>
          </a:fillRef>
          <a:effectRef idx="0">
            <a:schemeClr val="dk1"/>
          </a:effectRef>
          <a:fontRef idx="minor">
            <a:schemeClr val="tx1"/>
          </a:fontRef>
        </p:style>
      </p:cxnSp>
      <p:cxnSp>
        <p:nvCxnSpPr>
          <p:cNvPr id="132" name="Straight Connector 131"/>
          <p:cNvCxnSpPr/>
          <p:nvPr/>
        </p:nvCxnSpPr>
        <p:spPr>
          <a:xfrm>
            <a:off x="6742162" y="3284984"/>
            <a:ext cx="216024" cy="0"/>
          </a:xfrm>
          <a:prstGeom prst="line">
            <a:avLst/>
          </a:prstGeom>
          <a:ln w="38100">
            <a:solidFill>
              <a:srgbClr val="0066FF"/>
            </a:solidFill>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2734452" y="4077072"/>
            <a:ext cx="216024" cy="0"/>
          </a:xfrm>
          <a:prstGeom prst="line">
            <a:avLst/>
          </a:prstGeom>
          <a:ln w="38100">
            <a:solidFill>
              <a:srgbClr val="0066FF"/>
            </a:solidFill>
          </a:ln>
        </p:spPr>
        <p:style>
          <a:lnRef idx="1">
            <a:schemeClr val="dk1"/>
          </a:lnRef>
          <a:fillRef idx="0">
            <a:schemeClr val="dk1"/>
          </a:fillRef>
          <a:effectRef idx="0">
            <a:schemeClr val="dk1"/>
          </a:effectRef>
          <a:fontRef idx="minor">
            <a:schemeClr val="tx1"/>
          </a:fontRef>
        </p:style>
      </p:cxnSp>
      <p:cxnSp>
        <p:nvCxnSpPr>
          <p:cNvPr id="111" name="Straight Connector 110"/>
          <p:cNvCxnSpPr/>
          <p:nvPr/>
        </p:nvCxnSpPr>
        <p:spPr>
          <a:xfrm>
            <a:off x="2445627" y="2816932"/>
            <a:ext cx="216024" cy="0"/>
          </a:xfrm>
          <a:prstGeom prst="line">
            <a:avLst/>
          </a:prstGeom>
          <a:ln w="38100">
            <a:solidFill>
              <a:srgbClr val="0066FF"/>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a:off x="2445627" y="1736812"/>
            <a:ext cx="216024" cy="0"/>
          </a:xfrm>
          <a:prstGeom prst="line">
            <a:avLst/>
          </a:prstGeom>
          <a:ln w="38100">
            <a:solidFill>
              <a:srgbClr val="0066FF"/>
            </a:solidFill>
          </a:ln>
        </p:spPr>
        <p:style>
          <a:lnRef idx="1">
            <a:schemeClr val="dk1"/>
          </a:lnRef>
          <a:fillRef idx="0">
            <a:schemeClr val="dk1"/>
          </a:fillRef>
          <a:effectRef idx="0">
            <a:schemeClr val="dk1"/>
          </a:effectRef>
          <a:fontRef idx="minor">
            <a:schemeClr val="tx1"/>
          </a:fontRef>
        </p:style>
      </p:cxnSp>
      <p:cxnSp>
        <p:nvCxnSpPr>
          <p:cNvPr id="144" name="Straight Connector 143"/>
          <p:cNvCxnSpPr/>
          <p:nvPr/>
        </p:nvCxnSpPr>
        <p:spPr>
          <a:xfrm>
            <a:off x="5622906" y="4617132"/>
            <a:ext cx="216024" cy="0"/>
          </a:xfrm>
          <a:prstGeom prst="line">
            <a:avLst/>
          </a:prstGeom>
          <a:ln w="38100">
            <a:solidFill>
              <a:srgbClr val="0066FF"/>
            </a:solidFill>
          </a:ln>
        </p:spPr>
        <p:style>
          <a:lnRef idx="1">
            <a:schemeClr val="dk1"/>
          </a:lnRef>
          <a:fillRef idx="0">
            <a:schemeClr val="dk1"/>
          </a:fillRef>
          <a:effectRef idx="0">
            <a:schemeClr val="dk1"/>
          </a:effectRef>
          <a:fontRef idx="minor">
            <a:schemeClr val="tx1"/>
          </a:fontRef>
        </p:style>
      </p:cxnSp>
      <p:cxnSp>
        <p:nvCxnSpPr>
          <p:cNvPr id="146" name="Straight Connector 145"/>
          <p:cNvCxnSpPr/>
          <p:nvPr/>
        </p:nvCxnSpPr>
        <p:spPr>
          <a:xfrm>
            <a:off x="5014860" y="1711093"/>
            <a:ext cx="216024"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47" name="Straight Connector 146"/>
          <p:cNvCxnSpPr/>
          <p:nvPr/>
        </p:nvCxnSpPr>
        <p:spPr>
          <a:xfrm>
            <a:off x="6742162" y="3439285"/>
            <a:ext cx="216024"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48" name="Straight Connector 147"/>
          <p:cNvCxnSpPr/>
          <p:nvPr/>
        </p:nvCxnSpPr>
        <p:spPr>
          <a:xfrm>
            <a:off x="5622906" y="4735429"/>
            <a:ext cx="216024"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a:off x="2734452" y="4185084"/>
            <a:ext cx="216024"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89" name="Straight Connector 88"/>
          <p:cNvCxnSpPr/>
          <p:nvPr/>
        </p:nvCxnSpPr>
        <p:spPr>
          <a:xfrm>
            <a:off x="4462931" y="2746329"/>
            <a:ext cx="0" cy="210207"/>
          </a:xfrm>
          <a:prstGeom prst="line">
            <a:avLst/>
          </a:prstGeom>
          <a:ln w="38100"/>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a:xfrm>
            <a:off x="4354919" y="2744924"/>
            <a:ext cx="216024" cy="0"/>
          </a:xfrm>
          <a:prstGeom prst="line">
            <a:avLst/>
          </a:prstGeom>
          <a:ln w="38100">
            <a:solidFill>
              <a:srgbClr val="0066FF"/>
            </a:solidFill>
          </a:ln>
        </p:spPr>
        <p:style>
          <a:lnRef idx="1">
            <a:schemeClr val="dk1"/>
          </a:lnRef>
          <a:fillRef idx="0">
            <a:schemeClr val="dk1"/>
          </a:fillRef>
          <a:effectRef idx="0">
            <a:schemeClr val="dk1"/>
          </a:effectRef>
          <a:fontRef idx="minor">
            <a:schemeClr val="tx1"/>
          </a:fontRef>
        </p:style>
      </p:cxnSp>
      <p:cxnSp>
        <p:nvCxnSpPr>
          <p:cNvPr id="92" name="Straight Connector 91"/>
          <p:cNvCxnSpPr/>
          <p:nvPr/>
        </p:nvCxnSpPr>
        <p:spPr>
          <a:xfrm>
            <a:off x="4355976" y="2953567"/>
            <a:ext cx="216024" cy="0"/>
          </a:xfrm>
          <a:prstGeom prst="line">
            <a:avLst/>
          </a:prstGeom>
          <a:ln w="38100">
            <a:solidFill>
              <a:srgbClr val="00FF00"/>
            </a:solidFill>
          </a:ln>
        </p:spPr>
        <p:style>
          <a:lnRef idx="1">
            <a:schemeClr val="dk1"/>
          </a:lnRef>
          <a:fillRef idx="0">
            <a:schemeClr val="dk1"/>
          </a:fillRef>
          <a:effectRef idx="0">
            <a:schemeClr val="dk1"/>
          </a:effectRef>
          <a:fontRef idx="minor">
            <a:schemeClr val="tx1"/>
          </a:fontRef>
        </p:style>
      </p:cxnSp>
      <p:sp>
        <p:nvSpPr>
          <p:cNvPr id="61" name="Title 1"/>
          <p:cNvSpPr txBox="1">
            <a:spLocks/>
          </p:cNvSpPr>
          <p:nvPr/>
        </p:nvSpPr>
        <p:spPr bwMode="auto">
          <a:xfrm>
            <a:off x="155445" y="2803490"/>
            <a:ext cx="904222" cy="445490"/>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200" b="0" dirty="0" smtClean="0">
                <a:solidFill>
                  <a:schemeClr val="tx1"/>
                </a:solidFill>
                <a:latin typeface="+mj-lt"/>
                <a:cs typeface="Times New Roman" pitchFamily="18" charset="0"/>
              </a:rPr>
              <a:t>Query</a:t>
            </a:r>
            <a:endParaRPr lang="en-US" sz="2200" dirty="0">
              <a:solidFill>
                <a:schemeClr val="tx1"/>
              </a:solidFill>
              <a:latin typeface="+mj-lt"/>
              <a:cs typeface="Times New Roman" pitchFamily="18" charset="0"/>
            </a:endParaRPr>
          </a:p>
        </p:txBody>
      </p:sp>
      <p:cxnSp>
        <p:nvCxnSpPr>
          <p:cNvPr id="62" name="Straight Connector 61"/>
          <p:cNvCxnSpPr/>
          <p:nvPr/>
        </p:nvCxnSpPr>
        <p:spPr>
          <a:xfrm>
            <a:off x="6480212" y="1112345"/>
            <a:ext cx="0" cy="872359"/>
          </a:xfrm>
          <a:prstGeom prst="line">
            <a:avLst/>
          </a:prstGeom>
          <a:ln w="38100"/>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a:off x="6377546" y="1100410"/>
            <a:ext cx="205333" cy="0"/>
          </a:xfrm>
          <a:prstGeom prst="line">
            <a:avLst/>
          </a:prstGeom>
          <a:ln w="38100">
            <a:solidFill>
              <a:srgbClr val="0066FF"/>
            </a:solidFill>
          </a:ln>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a:off x="6372200" y="1546658"/>
            <a:ext cx="216024"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6372200" y="1992906"/>
            <a:ext cx="216024" cy="0"/>
          </a:xfrm>
          <a:prstGeom prst="line">
            <a:avLst/>
          </a:prstGeom>
          <a:ln w="38100">
            <a:solidFill>
              <a:srgbClr val="00FF00"/>
            </a:solidFill>
          </a:ln>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6595214" y="908720"/>
            <a:ext cx="1616769" cy="400110"/>
          </a:xfrm>
          <a:prstGeom prst="rect">
            <a:avLst/>
          </a:prstGeom>
          <a:noFill/>
        </p:spPr>
        <p:txBody>
          <a:bodyPr wrap="square" rtlCol="0">
            <a:spAutoFit/>
          </a:bodyPr>
          <a:lstStyle/>
          <a:p>
            <a:r>
              <a:rPr lang="en-US" sz="2000" dirty="0" smtClean="0"/>
              <a:t>Upper </a:t>
            </a:r>
            <a:r>
              <a:rPr lang="en-US" sz="2000" dirty="0"/>
              <a:t> </a:t>
            </a:r>
            <a:r>
              <a:rPr lang="en-US" sz="2000" dirty="0" smtClean="0"/>
              <a:t>bound</a:t>
            </a:r>
            <a:endParaRPr lang="en-US" sz="2000" dirty="0"/>
          </a:p>
        </p:txBody>
      </p:sp>
      <p:sp>
        <p:nvSpPr>
          <p:cNvPr id="93" name="TextBox 92"/>
          <p:cNvSpPr txBox="1"/>
          <p:nvPr/>
        </p:nvSpPr>
        <p:spPr>
          <a:xfrm>
            <a:off x="6595214" y="1342801"/>
            <a:ext cx="2545884" cy="400110"/>
          </a:xfrm>
          <a:prstGeom prst="rect">
            <a:avLst/>
          </a:prstGeom>
          <a:noFill/>
        </p:spPr>
        <p:txBody>
          <a:bodyPr wrap="square" rtlCol="0">
            <a:spAutoFit/>
          </a:bodyPr>
          <a:lstStyle/>
          <a:p>
            <a:r>
              <a:rPr lang="en-US" sz="2000" dirty="0" smtClean="0"/>
              <a:t>Exact </a:t>
            </a:r>
            <a:r>
              <a:rPr lang="en-US" sz="2000" dirty="0"/>
              <a:t> </a:t>
            </a:r>
            <a:r>
              <a:rPr lang="en-US" sz="2000" dirty="0" smtClean="0"/>
              <a:t>proximity  value</a:t>
            </a:r>
            <a:endParaRPr lang="en-US" sz="2000" dirty="0"/>
          </a:p>
        </p:txBody>
      </p:sp>
      <p:sp>
        <p:nvSpPr>
          <p:cNvPr id="94" name="TextBox 93"/>
          <p:cNvSpPr txBox="1"/>
          <p:nvPr/>
        </p:nvSpPr>
        <p:spPr>
          <a:xfrm>
            <a:off x="6595214" y="1776882"/>
            <a:ext cx="1616769" cy="400110"/>
          </a:xfrm>
          <a:prstGeom prst="rect">
            <a:avLst/>
          </a:prstGeom>
          <a:noFill/>
        </p:spPr>
        <p:txBody>
          <a:bodyPr wrap="square" rtlCol="0">
            <a:spAutoFit/>
          </a:bodyPr>
          <a:lstStyle/>
          <a:p>
            <a:r>
              <a:rPr lang="en-US" sz="2000" dirty="0" smtClean="0"/>
              <a:t>Lower  bound</a:t>
            </a:r>
            <a:endParaRPr lang="en-US" sz="2000" dirty="0"/>
          </a:p>
        </p:txBody>
      </p:sp>
      <p:sp>
        <p:nvSpPr>
          <p:cNvPr id="96" name="Oval 95"/>
          <p:cNvSpPr/>
          <p:nvPr/>
        </p:nvSpPr>
        <p:spPr>
          <a:xfrm>
            <a:off x="6372776" y="5194035"/>
            <a:ext cx="269140" cy="269140"/>
          </a:xfrm>
          <a:prstGeom prst="ellipse">
            <a:avLst/>
          </a:prstGeom>
          <a:noFill/>
          <a:ln w="38100">
            <a:solidFill>
              <a:srgbClr val="0A28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6706158" y="5128550"/>
            <a:ext cx="2006302" cy="400110"/>
          </a:xfrm>
          <a:prstGeom prst="rect">
            <a:avLst/>
          </a:prstGeom>
          <a:noFill/>
        </p:spPr>
        <p:txBody>
          <a:bodyPr wrap="square" rtlCol="0">
            <a:spAutoFit/>
          </a:bodyPr>
          <a:lstStyle/>
          <a:p>
            <a:r>
              <a:rPr lang="en-US" sz="2000" dirty="0" smtClean="0"/>
              <a:t>Unvisited node</a:t>
            </a:r>
            <a:endParaRPr lang="en-US" sz="2000" dirty="0"/>
          </a:p>
        </p:txBody>
      </p:sp>
      <p:sp>
        <p:nvSpPr>
          <p:cNvPr id="98" name="Oval 97"/>
          <p:cNvSpPr/>
          <p:nvPr/>
        </p:nvSpPr>
        <p:spPr>
          <a:xfrm>
            <a:off x="1187624" y="5194035"/>
            <a:ext cx="269140" cy="269140"/>
          </a:xfrm>
          <a:prstGeom prst="ellipse">
            <a:avLst/>
          </a:prstGeom>
          <a:solidFill>
            <a:srgbClr val="FF66FF"/>
          </a:solidFill>
          <a:ln w="38100">
            <a:solidFill>
              <a:srgbClr val="0A28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1521006" y="5128550"/>
            <a:ext cx="1616769" cy="400110"/>
          </a:xfrm>
          <a:prstGeom prst="rect">
            <a:avLst/>
          </a:prstGeom>
          <a:noFill/>
        </p:spPr>
        <p:txBody>
          <a:bodyPr wrap="square" rtlCol="0">
            <a:spAutoFit/>
          </a:bodyPr>
          <a:lstStyle/>
          <a:p>
            <a:r>
              <a:rPr lang="en-US" sz="2000" dirty="0" smtClean="0"/>
              <a:t>Visited node</a:t>
            </a:r>
            <a:endParaRPr lang="en-US" sz="2000" dirty="0"/>
          </a:p>
        </p:txBody>
      </p:sp>
      <p:cxnSp>
        <p:nvCxnSpPr>
          <p:cNvPr id="8" name="Straight Connector 7"/>
          <p:cNvCxnSpPr>
            <a:stCxn id="84" idx="5"/>
            <a:endCxn id="69" idx="1"/>
          </p:cNvCxnSpPr>
          <p:nvPr/>
        </p:nvCxnSpPr>
        <p:spPr>
          <a:xfrm>
            <a:off x="2575175" y="2314074"/>
            <a:ext cx="1882478" cy="939695"/>
          </a:xfrm>
          <a:prstGeom prst="line">
            <a:avLst/>
          </a:prstGeom>
          <a:ln w="381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4355976" y="2838127"/>
            <a:ext cx="216024"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3347864" y="5877272"/>
                <a:ext cx="5688632" cy="830997"/>
              </a:xfrm>
              <a:prstGeom prst="rect">
                <a:avLst/>
              </a:prstGeom>
              <a:noFill/>
            </p:spPr>
            <p:txBody>
              <a:bodyPr wrap="square" rtlCol="0">
                <a:spAutoFit/>
              </a:bodyPr>
              <a:lstStyle/>
              <a:p>
                <a:r>
                  <a:rPr lang="en-US" sz="1600" dirty="0" err="1" smtClean="0">
                    <a:solidFill>
                      <a:schemeClr val="bg1"/>
                    </a:solidFill>
                  </a:rPr>
                  <a:t>Yubao</a:t>
                </a:r>
                <a:r>
                  <a:rPr lang="en-US" sz="1600" dirty="0" smtClean="0">
                    <a:solidFill>
                      <a:schemeClr val="bg1"/>
                    </a:solidFill>
                  </a:rPr>
                  <a:t> Wu, </a:t>
                </a:r>
                <a:r>
                  <a:rPr lang="en-US" sz="1600" dirty="0" err="1" smtClean="0">
                    <a:solidFill>
                      <a:schemeClr val="bg1"/>
                    </a:solidFill>
                  </a:rPr>
                  <a:t>Ruoming</a:t>
                </a:r>
                <a:r>
                  <a:rPr lang="en-US" sz="1600" dirty="0" smtClean="0">
                    <a:solidFill>
                      <a:schemeClr val="bg1"/>
                    </a:solidFill>
                  </a:rPr>
                  <a:t> Jin, Xiang Zhang. </a:t>
                </a:r>
                <a:r>
                  <a:rPr lang="en-US" sz="1600" dirty="0">
                    <a:solidFill>
                      <a:schemeClr val="bg1"/>
                    </a:solidFill>
                    <a:cs typeface="Times New Roman" pitchFamily="18" charset="0"/>
                  </a:rPr>
                  <a:t>Fast and </a:t>
                </a:r>
                <a:r>
                  <a:rPr lang="en-US" sz="1600" dirty="0" smtClean="0">
                    <a:solidFill>
                      <a:schemeClr val="bg1"/>
                    </a:solidFill>
                    <a:cs typeface="Times New Roman" pitchFamily="18" charset="0"/>
                  </a:rPr>
                  <a:t>unified local search </a:t>
                </a:r>
                <a:r>
                  <a:rPr lang="en-US" sz="1600" dirty="0">
                    <a:solidFill>
                      <a:schemeClr val="bg1"/>
                    </a:solidFill>
                    <a:cs typeface="Times New Roman" pitchFamily="18" charset="0"/>
                  </a:rPr>
                  <a:t>for </a:t>
                </a:r>
                <a:r>
                  <a:rPr lang="en-US" sz="1600" dirty="0" smtClean="0">
                    <a:solidFill>
                      <a:schemeClr val="bg1"/>
                    </a:solidFill>
                    <a:cs typeface="Times New Roman" pitchFamily="18" charset="0"/>
                  </a:rPr>
                  <a:t>random walk based </a:t>
                </a:r>
                <a14:m>
                  <m:oMath xmlns:m="http://schemas.openxmlformats.org/officeDocument/2006/math">
                    <m:r>
                      <a:rPr lang="en-US" sz="1600" i="1" dirty="0" smtClean="0">
                        <a:solidFill>
                          <a:schemeClr val="bg1"/>
                        </a:solidFill>
                        <a:latin typeface="Cambria Math"/>
                        <a:cs typeface="Times New Roman" pitchFamily="18" charset="0"/>
                      </a:rPr>
                      <m:t>𝑘</m:t>
                    </m:r>
                  </m:oMath>
                </a14:m>
                <a:r>
                  <a:rPr lang="en-US" sz="1600" dirty="0" smtClean="0">
                    <a:solidFill>
                      <a:schemeClr val="bg1"/>
                    </a:solidFill>
                    <a:cs typeface="Times New Roman" pitchFamily="18" charset="0"/>
                  </a:rPr>
                  <a:t>-nearest-neighbor query </a:t>
                </a:r>
                <a:r>
                  <a:rPr lang="en-US" sz="1600" dirty="0">
                    <a:solidFill>
                      <a:schemeClr val="bg1"/>
                    </a:solidFill>
                    <a:cs typeface="Times New Roman" pitchFamily="18" charset="0"/>
                  </a:rPr>
                  <a:t>in </a:t>
                </a:r>
                <a:r>
                  <a:rPr lang="en-US" sz="1600" dirty="0" smtClean="0">
                    <a:solidFill>
                      <a:schemeClr val="bg1"/>
                    </a:solidFill>
                    <a:cs typeface="Times New Roman" pitchFamily="18" charset="0"/>
                  </a:rPr>
                  <a:t>large </a:t>
                </a:r>
                <a:r>
                  <a:rPr lang="en-US" sz="1600" dirty="0">
                    <a:solidFill>
                      <a:schemeClr val="bg1"/>
                    </a:solidFill>
                    <a:cs typeface="Times New Roman" pitchFamily="18" charset="0"/>
                  </a:rPr>
                  <a:t>g</a:t>
                </a:r>
                <a:r>
                  <a:rPr lang="en-US" sz="1600" dirty="0" smtClean="0">
                    <a:solidFill>
                      <a:schemeClr val="bg1"/>
                    </a:solidFill>
                    <a:cs typeface="Times New Roman" pitchFamily="18" charset="0"/>
                  </a:rPr>
                  <a:t>raphs</a:t>
                </a:r>
                <a:r>
                  <a:rPr lang="en-US" sz="1600" dirty="0" smtClean="0">
                    <a:solidFill>
                      <a:schemeClr val="bg1"/>
                    </a:solidFill>
                  </a:rPr>
                  <a:t>. SIGMOD, 2014.</a:t>
                </a:r>
                <a:endParaRPr lang="en-US" sz="1600" dirty="0">
                  <a:solidFill>
                    <a:schemeClr val="bg1"/>
                  </a:solidFill>
                  <a:cs typeface="Times New Roman" pitchFamily="18"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3347864" y="5877272"/>
                <a:ext cx="5688632" cy="830997"/>
              </a:xfrm>
              <a:prstGeom prst="rect">
                <a:avLst/>
              </a:prstGeom>
              <a:blipFill rotWithShape="1">
                <a:blip r:embed="rId3"/>
                <a:stretch>
                  <a:fillRect l="-536" t="-2206" r="-214" b="-8824"/>
                </a:stretch>
              </a:blipFill>
            </p:spPr>
            <p:txBody>
              <a:bodyPr/>
              <a:lstStyle/>
              <a:p>
                <a:r>
                  <a:rPr lang="en-US">
                    <a:noFill/>
                  </a:rPr>
                  <a:t> </a:t>
                </a:r>
              </a:p>
            </p:txBody>
          </p:sp>
        </mc:Fallback>
      </mc:AlternateContent>
      <p:cxnSp>
        <p:nvCxnSpPr>
          <p:cNvPr id="91" name="Straight Connector 90"/>
          <p:cNvCxnSpPr/>
          <p:nvPr/>
        </p:nvCxnSpPr>
        <p:spPr>
          <a:xfrm>
            <a:off x="5259608" y="1998286"/>
            <a:ext cx="999066" cy="134570"/>
          </a:xfrm>
          <a:prstGeom prst="line">
            <a:avLst/>
          </a:prstGeom>
          <a:ln w="38100">
            <a:solidFill>
              <a:srgbClr val="0A304E"/>
            </a:solidFill>
            <a:prstDash val="dash"/>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6945329" y="3026235"/>
            <a:ext cx="458269" cy="552414"/>
          </a:xfrm>
          <a:prstGeom prst="line">
            <a:avLst/>
          </a:prstGeom>
          <a:ln w="38100">
            <a:solidFill>
              <a:srgbClr val="0A304E"/>
            </a:solidFill>
            <a:prstDash val="dash"/>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6945329" y="3768959"/>
            <a:ext cx="578999" cy="460935"/>
          </a:xfrm>
          <a:prstGeom prst="line">
            <a:avLst/>
          </a:prstGeom>
          <a:ln w="38100">
            <a:solidFill>
              <a:srgbClr val="0A304E"/>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22227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66345" y="393192"/>
            <a:ext cx="3529592" cy="655478"/>
          </a:xfrm>
        </p:spPr>
        <p:txBody>
          <a:bodyPr/>
          <a:lstStyle/>
          <a:p>
            <a:r>
              <a:rPr lang="en-US" altLang="zh-CN" sz="3600" dirty="0" smtClean="0">
                <a:solidFill>
                  <a:schemeClr val="tx1"/>
                </a:solidFill>
                <a:latin typeface="+mj-lt"/>
                <a:cs typeface="Times New Roman" pitchFamily="18" charset="0"/>
              </a:rPr>
              <a:t>Running Example</a:t>
            </a:r>
            <a:endParaRPr lang="en-US" sz="3600" dirty="0">
              <a:solidFill>
                <a:schemeClr val="tx1"/>
              </a:solidFill>
              <a:latin typeface="+mj-lt"/>
              <a:cs typeface="Times New Roman" pitchFamily="18"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8256" y="2096850"/>
            <a:ext cx="3921969" cy="3124218"/>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7457" t="48263" b="1"/>
          <a:stretch/>
        </p:blipFill>
        <p:spPr>
          <a:xfrm>
            <a:off x="6336196" y="2575719"/>
            <a:ext cx="2580706" cy="2021377"/>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261" y="1787554"/>
            <a:ext cx="1317761" cy="1366208"/>
          </a:xfrm>
          <a:prstGeom prst="rect">
            <a:avLst/>
          </a:prstGeom>
        </p:spPr>
      </p:pic>
      <p:sp>
        <p:nvSpPr>
          <p:cNvPr id="15" name="Rectangle 14"/>
          <p:cNvSpPr/>
          <p:nvPr/>
        </p:nvSpPr>
        <p:spPr>
          <a:xfrm>
            <a:off x="460721" y="3308503"/>
            <a:ext cx="1190839" cy="400110"/>
          </a:xfrm>
          <a:prstGeom prst="rect">
            <a:avLst/>
          </a:prstGeom>
        </p:spPr>
        <p:txBody>
          <a:bodyPr wrap="none">
            <a:spAutoFit/>
          </a:bodyPr>
          <a:lstStyle/>
          <a:p>
            <a:r>
              <a:rPr lang="en-US" sz="2000" dirty="0" smtClean="0">
                <a:latin typeface="+mj-lt"/>
                <a:cs typeface="Times New Roman" panose="02020603050405020304" pitchFamily="18" charset="0"/>
              </a:rPr>
              <a:t>Toy </a:t>
            </a:r>
            <a:r>
              <a:rPr lang="en-US" altLang="zh-CN" sz="2000" dirty="0" smtClean="0">
                <a:latin typeface="+mj-lt"/>
                <a:cs typeface="Times New Roman" panose="02020603050405020304" pitchFamily="18" charset="0"/>
              </a:rPr>
              <a:t>graph</a:t>
            </a:r>
            <a:endParaRPr lang="en-US" sz="2000" dirty="0">
              <a:latin typeface="+mj-lt"/>
              <a:cs typeface="Times New Roman" panose="02020603050405020304" pitchFamily="18" charset="0"/>
            </a:endParaRPr>
          </a:p>
        </p:txBody>
      </p:sp>
      <p:sp>
        <p:nvSpPr>
          <p:cNvPr id="17" name="Rectangle 16"/>
          <p:cNvSpPr/>
          <p:nvPr/>
        </p:nvSpPr>
        <p:spPr>
          <a:xfrm>
            <a:off x="2662332" y="5261138"/>
            <a:ext cx="2555086" cy="400110"/>
          </a:xfrm>
          <a:prstGeom prst="rect">
            <a:avLst/>
          </a:prstGeom>
        </p:spPr>
        <p:txBody>
          <a:bodyPr wrap="square">
            <a:spAutoFit/>
          </a:bodyPr>
          <a:lstStyle/>
          <a:p>
            <a:pPr marL="58737" lvl="0" algn="ctr" eaLnBrk="0" hangingPunct="0">
              <a:spcBef>
                <a:spcPct val="20000"/>
              </a:spcBef>
            </a:pPr>
            <a:r>
              <a:rPr lang="en-US" sz="2000" dirty="0" smtClean="0">
                <a:solidFill>
                  <a:schemeClr val="tx1"/>
                </a:solidFill>
                <a:latin typeface="+mj-lt"/>
                <a:cs typeface="Times New Roman" pitchFamily="18" charset="0"/>
              </a:rPr>
              <a:t>Trend of the bounds</a:t>
            </a:r>
            <a:endParaRPr lang="en-US" sz="2000" dirty="0">
              <a:solidFill>
                <a:schemeClr val="tx1"/>
              </a:solidFill>
              <a:latin typeface="+mj-lt"/>
              <a:cs typeface="Times New Roman" pitchFamily="18" charset="0"/>
            </a:endParaRPr>
          </a:p>
        </p:txBody>
      </p:sp>
      <p:grpSp>
        <p:nvGrpSpPr>
          <p:cNvPr id="22" name="Group 21"/>
          <p:cNvGrpSpPr/>
          <p:nvPr/>
        </p:nvGrpSpPr>
        <p:grpSpPr>
          <a:xfrm>
            <a:off x="6128496" y="4473116"/>
            <a:ext cx="1791876" cy="648878"/>
            <a:chOff x="6336196" y="3889859"/>
            <a:chExt cx="1791876" cy="648878"/>
          </a:xfrm>
        </p:grpSpPr>
        <p:sp>
          <p:nvSpPr>
            <p:cNvPr id="20" name="Left Brace 19"/>
            <p:cNvSpPr/>
            <p:nvPr/>
          </p:nvSpPr>
          <p:spPr>
            <a:xfrm rot="16200000">
              <a:off x="7092968" y="3771038"/>
              <a:ext cx="223216" cy="460858"/>
            </a:xfrm>
            <a:prstGeom prst="leftBrace">
              <a:avLst>
                <a:gd name="adj1" fmla="val 45304"/>
                <a:gd name="adj2" fmla="val 50000"/>
              </a:avLst>
            </a:prstGeom>
            <a:ln>
              <a:solidFill>
                <a:srgbClr val="E7298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Rectangle 20"/>
            <p:cNvSpPr/>
            <p:nvPr/>
          </p:nvSpPr>
          <p:spPr>
            <a:xfrm>
              <a:off x="6336196" y="4077072"/>
              <a:ext cx="1791876" cy="461665"/>
            </a:xfrm>
            <a:prstGeom prst="rect">
              <a:avLst/>
            </a:prstGeom>
            <a:ln>
              <a:noFill/>
            </a:ln>
          </p:spPr>
          <p:txBody>
            <a:bodyPr wrap="square">
              <a:spAutoFit/>
            </a:bodyPr>
            <a:lstStyle/>
            <a:p>
              <a:pPr marL="58737" lvl="0" algn="ctr" eaLnBrk="0" hangingPunct="0">
                <a:spcBef>
                  <a:spcPct val="20000"/>
                </a:spcBef>
              </a:pPr>
              <a:r>
                <a:rPr lang="en-US" sz="2400" dirty="0" smtClean="0">
                  <a:solidFill>
                    <a:srgbClr val="E7298A"/>
                  </a:solidFill>
                  <a:latin typeface="+mj-lt"/>
                  <a:cs typeface="Times New Roman" pitchFamily="18" charset="0"/>
                </a:rPr>
                <a:t>Top-2 nodes</a:t>
              </a:r>
              <a:endParaRPr lang="en-US" sz="2400" dirty="0">
                <a:solidFill>
                  <a:srgbClr val="E7298A"/>
                </a:solidFill>
                <a:latin typeface="+mj-lt"/>
                <a:cs typeface="Times New Roman" pitchFamily="18" charset="0"/>
              </a:endParaRPr>
            </a:p>
          </p:txBody>
        </p:sp>
      </p:grpSp>
      <p:graphicFrame>
        <p:nvGraphicFramePr>
          <p:cNvPr id="24" name="Table 23"/>
          <p:cNvGraphicFramePr>
            <a:graphicFrameLocks noGrp="1"/>
          </p:cNvGraphicFramePr>
          <p:nvPr>
            <p:extLst>
              <p:ext uri="{D42A27DB-BD31-4B8C-83A1-F6EECF244321}">
                <p14:modId xmlns:p14="http://schemas.microsoft.com/office/powerpoint/2010/main" val="2202792625"/>
              </p:ext>
            </p:extLst>
          </p:nvPr>
        </p:nvGraphicFramePr>
        <p:xfrm>
          <a:off x="2699792" y="1088740"/>
          <a:ext cx="5688631" cy="792480"/>
        </p:xfrm>
        <a:graphic>
          <a:graphicData uri="http://schemas.openxmlformats.org/drawingml/2006/table">
            <a:tbl>
              <a:tblPr firstRow="1" bandRow="1">
                <a:tableStyleId>{5C22544A-7EE6-4342-B048-85BDC9FD1C3A}</a:tableStyleId>
              </a:tblPr>
              <a:tblGrid>
                <a:gridCol w="2385556"/>
                <a:gridCol w="710789"/>
                <a:gridCol w="648072"/>
                <a:gridCol w="622984"/>
                <a:gridCol w="709164"/>
                <a:gridCol w="612066"/>
              </a:tblGrid>
              <a:tr h="360040">
                <a:tc>
                  <a:txBody>
                    <a:bodyPr/>
                    <a:lstStyle/>
                    <a:p>
                      <a:pPr algn="ctr"/>
                      <a:r>
                        <a:rPr lang="en-US" sz="2000" b="0" dirty="0" smtClean="0">
                          <a:solidFill>
                            <a:schemeClr val="bg1"/>
                          </a:solidFill>
                        </a:rPr>
                        <a:t>Iteration</a:t>
                      </a:r>
                      <a:endParaRPr lang="en-US" sz="2000" dirty="0">
                        <a:solidFill>
                          <a:schemeClr val="bg1"/>
                        </a:solidFill>
                      </a:endParaRPr>
                    </a:p>
                  </a:txBody>
                  <a:tcPr anchor="ctr">
                    <a:lnR w="381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2000" b="0" dirty="0" smtClean="0">
                          <a:solidFill>
                            <a:schemeClr val="tx1"/>
                          </a:solidFill>
                        </a:rPr>
                        <a:t>1</a:t>
                      </a:r>
                      <a:endParaRPr lang="en-US" sz="2000" b="0" dirty="0">
                        <a:solidFill>
                          <a:schemeClr val="tx1"/>
                        </a:solidFill>
                      </a:endParaRPr>
                    </a:p>
                  </a:txBody>
                  <a:tcPr anchor="ctr">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solidFill>
                      <a:srgbClr val="E9EDF4"/>
                    </a:solidFill>
                  </a:tcPr>
                </a:tc>
                <a:tc>
                  <a:txBody>
                    <a:bodyPr/>
                    <a:lstStyle/>
                    <a:p>
                      <a:pPr algn="ctr"/>
                      <a:r>
                        <a:rPr lang="en-US" sz="2000" b="0" dirty="0" smtClean="0">
                          <a:solidFill>
                            <a:schemeClr val="tx1"/>
                          </a:solidFill>
                        </a:rPr>
                        <a:t>2</a:t>
                      </a:r>
                      <a:endParaRPr lang="en-US" sz="2000" b="0" dirty="0">
                        <a:solidFill>
                          <a:schemeClr val="tx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solidFill>
                      <a:srgbClr val="D0D8E8"/>
                    </a:solidFill>
                  </a:tcPr>
                </a:tc>
                <a:tc>
                  <a:txBody>
                    <a:bodyPr/>
                    <a:lstStyle/>
                    <a:p>
                      <a:pPr algn="ctr"/>
                      <a:r>
                        <a:rPr lang="en-US" sz="2000" b="0" dirty="0" smtClean="0">
                          <a:solidFill>
                            <a:schemeClr val="tx1"/>
                          </a:solidFill>
                        </a:rPr>
                        <a:t>3</a:t>
                      </a:r>
                      <a:endParaRPr lang="en-US" sz="2000" b="0" dirty="0">
                        <a:solidFill>
                          <a:schemeClr val="tx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solidFill>
                      <a:srgbClr val="E9EDF4"/>
                    </a:solidFill>
                  </a:tcPr>
                </a:tc>
                <a:tc>
                  <a:txBody>
                    <a:bodyPr/>
                    <a:lstStyle/>
                    <a:p>
                      <a:pPr algn="ctr"/>
                      <a:r>
                        <a:rPr lang="en-US" sz="2000" b="0" dirty="0" smtClean="0">
                          <a:solidFill>
                            <a:schemeClr val="tx1"/>
                          </a:solidFill>
                        </a:rPr>
                        <a:t>4</a:t>
                      </a:r>
                      <a:endParaRPr lang="en-US" sz="2000" b="0" dirty="0">
                        <a:solidFill>
                          <a:schemeClr val="tx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solidFill>
                      <a:srgbClr val="D0D8E8"/>
                    </a:solidFill>
                  </a:tcPr>
                </a:tc>
                <a:tc>
                  <a:txBody>
                    <a:bodyPr/>
                    <a:lstStyle/>
                    <a:p>
                      <a:pPr algn="ctr"/>
                      <a:r>
                        <a:rPr lang="en-US" sz="2000" b="0" dirty="0" smtClean="0">
                          <a:solidFill>
                            <a:schemeClr val="tx1"/>
                          </a:solidFill>
                        </a:rPr>
                        <a:t>5</a:t>
                      </a:r>
                      <a:endParaRPr lang="en-US" sz="2000" b="0" dirty="0">
                        <a:solidFill>
                          <a:schemeClr val="tx1"/>
                        </a:solidFill>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solidFill>
                      <a:srgbClr val="E9EDF4"/>
                    </a:solidFill>
                  </a:tcPr>
                </a:tc>
              </a:tr>
              <a:tr h="287836">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solidFill>
                            <a:schemeClr val="bg1"/>
                          </a:solidFill>
                        </a:rPr>
                        <a:t>Newly visited</a:t>
                      </a:r>
                      <a:r>
                        <a:rPr lang="en-US" sz="2000" baseline="0" dirty="0" smtClean="0">
                          <a:solidFill>
                            <a:schemeClr val="bg1"/>
                          </a:solidFill>
                        </a:rPr>
                        <a:t> nodes</a:t>
                      </a:r>
                      <a:endParaRPr lang="en-US" sz="2000" dirty="0" smtClean="0">
                        <a:solidFill>
                          <a:schemeClr val="bg1"/>
                        </a:solidFill>
                      </a:endParaRPr>
                    </a:p>
                  </a:txBody>
                  <a:tcPr anchor="ctr">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chemeClr val="accent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{2,3}</a:t>
                      </a:r>
                    </a:p>
                  </a:txBody>
                  <a:tcPr anchor="ctr">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rgbClr val="E9EDF4"/>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{4}</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rgbClr val="D0D8E8"/>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rgbClr val="E9EDF4"/>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{6,7}</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rgbClr val="D0D8E8"/>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{8}</a:t>
                      </a: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solidFill>
                      <a:srgbClr val="E9EDF4"/>
                    </a:solidFill>
                  </a:tcPr>
                </a:tc>
              </a:tr>
            </a:tbl>
          </a:graphicData>
        </a:graphic>
      </p:graphicFrame>
      <p:sp>
        <p:nvSpPr>
          <p:cNvPr id="19" name="Rectangle 18"/>
          <p:cNvSpPr/>
          <p:nvPr/>
        </p:nvSpPr>
        <p:spPr>
          <a:xfrm>
            <a:off x="35496" y="980728"/>
            <a:ext cx="1084106" cy="461665"/>
          </a:xfrm>
          <a:prstGeom prst="rect">
            <a:avLst/>
          </a:prstGeom>
        </p:spPr>
        <p:txBody>
          <a:bodyPr wrap="square">
            <a:spAutoFit/>
          </a:bodyPr>
          <a:lstStyle/>
          <a:p>
            <a:pPr marL="58737" lvl="0" algn="ctr" eaLnBrk="0" hangingPunct="0">
              <a:spcBef>
                <a:spcPct val="20000"/>
              </a:spcBef>
            </a:pPr>
            <a:r>
              <a:rPr lang="en-US" sz="2400" dirty="0" smtClean="0">
                <a:solidFill>
                  <a:schemeClr val="tx1"/>
                </a:solidFill>
                <a:latin typeface="+mj-lt"/>
                <a:cs typeface="Times New Roman" pitchFamily="18" charset="0"/>
              </a:rPr>
              <a:t>Query</a:t>
            </a:r>
            <a:endParaRPr lang="en-US" sz="2400" b="1" dirty="0">
              <a:solidFill>
                <a:schemeClr val="tx1"/>
              </a:solidFill>
              <a:latin typeface="+mj-lt"/>
              <a:cs typeface="Times New Roman" pitchFamily="18" charset="0"/>
            </a:endParaRPr>
          </a:p>
        </p:txBody>
      </p:sp>
      <p:cxnSp>
        <p:nvCxnSpPr>
          <p:cNvPr id="23" name="Straight Arrow Connector 22"/>
          <p:cNvCxnSpPr/>
          <p:nvPr/>
        </p:nvCxnSpPr>
        <p:spPr>
          <a:xfrm flipV="1">
            <a:off x="577549" y="1370385"/>
            <a:ext cx="0" cy="345160"/>
          </a:xfrm>
          <a:prstGeom prst="straightConnector1">
            <a:avLst/>
          </a:prstGeom>
          <a:ln w="19050">
            <a:prstDash val="dash"/>
            <a:tailEnd type="arrow"/>
          </a:ln>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t="24132" r="92394" b="24132"/>
          <a:stretch/>
        </p:blipFill>
        <p:spPr>
          <a:xfrm>
            <a:off x="6120172" y="2456892"/>
            <a:ext cx="212101" cy="2021377"/>
          </a:xfrm>
          <a:prstGeom prst="rect">
            <a:avLst/>
          </a:prstGeom>
        </p:spPr>
      </p:pic>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t="24132" r="92394" b="24132"/>
          <a:stretch/>
        </p:blipFill>
        <p:spPr>
          <a:xfrm>
            <a:off x="1943708" y="2667763"/>
            <a:ext cx="212101" cy="2021377"/>
          </a:xfrm>
          <a:prstGeom prst="rect">
            <a:avLst/>
          </a:prstGeom>
        </p:spPr>
      </p:pic>
      <mc:AlternateContent xmlns:mc="http://schemas.openxmlformats.org/markup-compatibility/2006" xmlns:a14="http://schemas.microsoft.com/office/drawing/2010/main">
        <mc:Choice Requires="a14">
          <p:sp>
            <p:nvSpPr>
              <p:cNvPr id="26" name="TextBox 25"/>
              <p:cNvSpPr txBox="1"/>
              <p:nvPr/>
            </p:nvSpPr>
            <p:spPr>
              <a:xfrm>
                <a:off x="3347864" y="5877272"/>
                <a:ext cx="5688632" cy="830997"/>
              </a:xfrm>
              <a:prstGeom prst="rect">
                <a:avLst/>
              </a:prstGeom>
              <a:noFill/>
            </p:spPr>
            <p:txBody>
              <a:bodyPr wrap="square" rtlCol="0">
                <a:spAutoFit/>
              </a:bodyPr>
              <a:lstStyle/>
              <a:p>
                <a:r>
                  <a:rPr lang="en-US" sz="1600" dirty="0" err="1" smtClean="0">
                    <a:solidFill>
                      <a:schemeClr val="bg1"/>
                    </a:solidFill>
                  </a:rPr>
                  <a:t>Yubao</a:t>
                </a:r>
                <a:r>
                  <a:rPr lang="en-US" sz="1600" dirty="0" smtClean="0">
                    <a:solidFill>
                      <a:schemeClr val="bg1"/>
                    </a:solidFill>
                  </a:rPr>
                  <a:t> Wu, </a:t>
                </a:r>
                <a:r>
                  <a:rPr lang="en-US" sz="1600" dirty="0" err="1" smtClean="0">
                    <a:solidFill>
                      <a:schemeClr val="bg1"/>
                    </a:solidFill>
                  </a:rPr>
                  <a:t>Ruoming</a:t>
                </a:r>
                <a:r>
                  <a:rPr lang="en-US" sz="1600" dirty="0" smtClean="0">
                    <a:solidFill>
                      <a:schemeClr val="bg1"/>
                    </a:solidFill>
                  </a:rPr>
                  <a:t> Jin, Xiang Zhang. </a:t>
                </a:r>
                <a:r>
                  <a:rPr lang="en-US" sz="1600" dirty="0">
                    <a:solidFill>
                      <a:schemeClr val="bg1"/>
                    </a:solidFill>
                    <a:cs typeface="Times New Roman" pitchFamily="18" charset="0"/>
                  </a:rPr>
                  <a:t>Fast and </a:t>
                </a:r>
                <a:r>
                  <a:rPr lang="en-US" sz="1600" dirty="0" smtClean="0">
                    <a:solidFill>
                      <a:schemeClr val="bg1"/>
                    </a:solidFill>
                    <a:cs typeface="Times New Roman" pitchFamily="18" charset="0"/>
                  </a:rPr>
                  <a:t>unified local search </a:t>
                </a:r>
                <a:r>
                  <a:rPr lang="en-US" sz="1600" dirty="0">
                    <a:solidFill>
                      <a:schemeClr val="bg1"/>
                    </a:solidFill>
                    <a:cs typeface="Times New Roman" pitchFamily="18" charset="0"/>
                  </a:rPr>
                  <a:t>for </a:t>
                </a:r>
                <a:r>
                  <a:rPr lang="en-US" sz="1600" dirty="0" smtClean="0">
                    <a:solidFill>
                      <a:schemeClr val="bg1"/>
                    </a:solidFill>
                    <a:cs typeface="Times New Roman" pitchFamily="18" charset="0"/>
                  </a:rPr>
                  <a:t>random walk based </a:t>
                </a:r>
                <a14:m>
                  <m:oMath xmlns:m="http://schemas.openxmlformats.org/officeDocument/2006/math">
                    <m:r>
                      <a:rPr lang="en-US" sz="1600" i="1" dirty="0" smtClean="0">
                        <a:solidFill>
                          <a:schemeClr val="bg1"/>
                        </a:solidFill>
                        <a:latin typeface="Cambria Math"/>
                        <a:cs typeface="Times New Roman" pitchFamily="18" charset="0"/>
                      </a:rPr>
                      <m:t>𝑘</m:t>
                    </m:r>
                  </m:oMath>
                </a14:m>
                <a:r>
                  <a:rPr lang="en-US" sz="1600" dirty="0" smtClean="0">
                    <a:solidFill>
                      <a:schemeClr val="bg1"/>
                    </a:solidFill>
                    <a:cs typeface="Times New Roman" pitchFamily="18" charset="0"/>
                  </a:rPr>
                  <a:t>-nearest-neighbor query </a:t>
                </a:r>
                <a:r>
                  <a:rPr lang="en-US" sz="1600" dirty="0">
                    <a:solidFill>
                      <a:schemeClr val="bg1"/>
                    </a:solidFill>
                    <a:cs typeface="Times New Roman" pitchFamily="18" charset="0"/>
                  </a:rPr>
                  <a:t>in </a:t>
                </a:r>
                <a:r>
                  <a:rPr lang="en-US" sz="1600" dirty="0" smtClean="0">
                    <a:solidFill>
                      <a:schemeClr val="bg1"/>
                    </a:solidFill>
                    <a:cs typeface="Times New Roman" pitchFamily="18" charset="0"/>
                  </a:rPr>
                  <a:t>large </a:t>
                </a:r>
                <a:r>
                  <a:rPr lang="en-US" sz="1600" dirty="0">
                    <a:solidFill>
                      <a:schemeClr val="bg1"/>
                    </a:solidFill>
                    <a:cs typeface="Times New Roman" pitchFamily="18" charset="0"/>
                  </a:rPr>
                  <a:t>g</a:t>
                </a:r>
                <a:r>
                  <a:rPr lang="en-US" sz="1600" dirty="0" smtClean="0">
                    <a:solidFill>
                      <a:schemeClr val="bg1"/>
                    </a:solidFill>
                    <a:cs typeface="Times New Roman" pitchFamily="18" charset="0"/>
                  </a:rPr>
                  <a:t>raphs</a:t>
                </a:r>
                <a:r>
                  <a:rPr lang="en-US" sz="1600" dirty="0" smtClean="0">
                    <a:solidFill>
                      <a:schemeClr val="bg1"/>
                    </a:solidFill>
                  </a:rPr>
                  <a:t>. SIGMOD, 2014.</a:t>
                </a:r>
                <a:endParaRPr lang="en-US" sz="1600" dirty="0">
                  <a:solidFill>
                    <a:schemeClr val="bg1"/>
                  </a:solidFill>
                  <a:cs typeface="Times New Roman" pitchFamily="18"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3347864" y="5877272"/>
                <a:ext cx="5688632" cy="830997"/>
              </a:xfrm>
              <a:prstGeom prst="rect">
                <a:avLst/>
              </a:prstGeom>
              <a:blipFill rotWithShape="1">
                <a:blip r:embed="rId6"/>
                <a:stretch>
                  <a:fillRect l="-536" t="-2206" r="-214" b="-8824"/>
                </a:stretch>
              </a:blipFill>
            </p:spPr>
            <p:txBody>
              <a:bodyPr/>
              <a:lstStyle/>
              <a:p>
                <a:r>
                  <a:rPr lang="en-US">
                    <a:noFill/>
                  </a:rPr>
                  <a:t> </a:t>
                </a:r>
              </a:p>
            </p:txBody>
          </p:sp>
        </mc:Fallback>
      </mc:AlternateContent>
    </p:spTree>
    <p:extLst>
      <p:ext uri="{BB962C8B-B14F-4D97-AF65-F5344CB8AC3E}">
        <p14:creationId xmlns:p14="http://schemas.microsoft.com/office/powerpoint/2010/main" val="396205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7544" y="404664"/>
            <a:ext cx="7958084" cy="646331"/>
          </a:xfrm>
          <a:prstGeom prst="rect">
            <a:avLst/>
          </a:prstGeom>
        </p:spPr>
        <p:txBody>
          <a:bodyPr wrap="square">
            <a:spAutoFit/>
          </a:bodyPr>
          <a:lstStyle/>
          <a:p>
            <a:pPr lvl="0" defTabSz="457200" eaLnBrk="0" fontAlgn="base" hangingPunct="0">
              <a:spcBef>
                <a:spcPct val="0"/>
              </a:spcBef>
              <a:spcAft>
                <a:spcPct val="0"/>
              </a:spcAft>
            </a:pPr>
            <a:r>
              <a:rPr lang="en-US" sz="3600" dirty="0" smtClean="0">
                <a:latin typeface="+mj-lt"/>
                <a:ea typeface="헤드라인A"/>
                <a:cs typeface="Times New Roman" pitchFamily="18" charset="0"/>
              </a:rPr>
              <a:t>Relationships Among Proximity </a:t>
            </a:r>
            <a:r>
              <a:rPr lang="en-US" sz="3600" dirty="0">
                <a:latin typeface="+mj-lt"/>
                <a:ea typeface="헤드라인A"/>
                <a:cs typeface="Times New Roman" pitchFamily="18" charset="0"/>
              </a:rPr>
              <a:t>Measures</a:t>
            </a:r>
          </a:p>
        </p:txBody>
      </p:sp>
      <p:sp>
        <p:nvSpPr>
          <p:cNvPr id="6" name="Rectangle 5"/>
          <p:cNvSpPr/>
          <p:nvPr/>
        </p:nvSpPr>
        <p:spPr>
          <a:xfrm>
            <a:off x="745804" y="1376772"/>
            <a:ext cx="5086336" cy="1348061"/>
          </a:xfrm>
          <a:prstGeom prst="rect">
            <a:avLst/>
          </a:prstGeom>
        </p:spPr>
        <p:txBody>
          <a:bodyPr wrap="square">
            <a:spAutoFit/>
          </a:bodyPr>
          <a:lstStyle/>
          <a:p>
            <a:pPr marL="401637" lvl="0" indent="-342900" eaLnBrk="0" hangingPunct="0">
              <a:spcBef>
                <a:spcPct val="20000"/>
              </a:spcBef>
              <a:buFont typeface="Arial" panose="020B0604020202020204" pitchFamily="34" charset="0"/>
              <a:buChar char="•"/>
            </a:pPr>
            <a:r>
              <a:rPr lang="en-US" sz="2400" b="1" dirty="0" smtClean="0">
                <a:latin typeface="+mj-lt"/>
                <a:cs typeface="Times New Roman" pitchFamily="18" charset="0"/>
              </a:rPr>
              <a:t>Penalized hitting probability</a:t>
            </a:r>
            <a:endParaRPr lang="en-US" sz="2400" b="1" dirty="0">
              <a:latin typeface="+mj-lt"/>
              <a:cs typeface="Times New Roman" pitchFamily="18" charset="0"/>
            </a:endParaRPr>
          </a:p>
          <a:p>
            <a:pPr marL="401637" lvl="0" indent="-342900" eaLnBrk="0" hangingPunct="0">
              <a:spcBef>
                <a:spcPct val="20000"/>
              </a:spcBef>
              <a:buFont typeface="Arial" panose="020B0604020202020204" pitchFamily="34" charset="0"/>
              <a:buChar char="•"/>
            </a:pPr>
            <a:r>
              <a:rPr lang="en-US" sz="2400" b="1" dirty="0" smtClean="0">
                <a:latin typeface="+mj-lt"/>
                <a:cs typeface="Times New Roman" pitchFamily="18" charset="0"/>
              </a:rPr>
              <a:t>Effective importance</a:t>
            </a:r>
            <a:endParaRPr lang="en-US" sz="2400" dirty="0" smtClean="0">
              <a:latin typeface="+mj-lt"/>
              <a:cs typeface="Times New Roman" pitchFamily="18" charset="0"/>
            </a:endParaRPr>
          </a:p>
          <a:p>
            <a:pPr marL="401637" lvl="0" indent="-342900" eaLnBrk="0" hangingPunct="0">
              <a:spcBef>
                <a:spcPct val="20000"/>
              </a:spcBef>
              <a:buFont typeface="Arial" panose="020B0604020202020204" pitchFamily="34" charset="0"/>
              <a:buChar char="•"/>
            </a:pPr>
            <a:r>
              <a:rPr lang="en-US" sz="2400" b="1" dirty="0">
                <a:latin typeface="+mj-lt"/>
                <a:cs typeface="Times New Roman" pitchFamily="18" charset="0"/>
              </a:rPr>
              <a:t>D</a:t>
            </a:r>
            <a:r>
              <a:rPr lang="en-US" sz="2400" b="1" dirty="0" smtClean="0">
                <a:latin typeface="+mj-lt"/>
                <a:cs typeface="Times New Roman" pitchFamily="18" charset="0"/>
              </a:rPr>
              <a:t>iscounted hitting time</a:t>
            </a:r>
            <a:endParaRPr lang="en-US" sz="2400" dirty="0">
              <a:latin typeface="+mj-lt"/>
              <a:cs typeface="Times New Roman" pitchFamily="18" charset="0"/>
            </a:endParaRPr>
          </a:p>
        </p:txBody>
      </p:sp>
      <p:sp>
        <p:nvSpPr>
          <p:cNvPr id="7" name="Rectangle 6"/>
          <p:cNvSpPr/>
          <p:nvPr/>
        </p:nvSpPr>
        <p:spPr>
          <a:xfrm>
            <a:off x="1209254" y="2780928"/>
            <a:ext cx="7539210" cy="461665"/>
          </a:xfrm>
          <a:prstGeom prst="rect">
            <a:avLst/>
          </a:prstGeom>
        </p:spPr>
        <p:txBody>
          <a:bodyPr wrap="square">
            <a:spAutoFit/>
          </a:bodyPr>
          <a:lstStyle/>
          <a:p>
            <a:pPr marL="4763" lvl="0" eaLnBrk="0" hangingPunct="0">
              <a:spcBef>
                <a:spcPct val="20000"/>
              </a:spcBef>
            </a:pPr>
            <a:r>
              <a:rPr lang="en-US" sz="2400" dirty="0">
                <a:cs typeface="Times New Roman" pitchFamily="18" charset="0"/>
              </a:rPr>
              <a:t>Theorem: </a:t>
            </a:r>
            <a:r>
              <a:rPr lang="en-US" sz="2400" dirty="0" smtClean="0">
                <a:cs typeface="Times New Roman" pitchFamily="18" charset="0"/>
              </a:rPr>
              <a:t>  </a:t>
            </a:r>
            <a:r>
              <a:rPr lang="en-US" sz="2400" dirty="0" smtClean="0">
                <a:latin typeface="+mj-lt"/>
                <a:cs typeface="Times New Roman" pitchFamily="18" charset="0"/>
              </a:rPr>
              <a:t>PHP, EI, and DHT give the same ranking results.</a:t>
            </a:r>
            <a:endParaRPr lang="en-US" sz="2400" dirty="0">
              <a:latin typeface="+mj-lt"/>
              <a:cs typeface="Times New Roman" pitchFamily="18" charset="0"/>
            </a:endParaRPr>
          </a:p>
        </p:txBody>
      </p:sp>
      <mc:AlternateContent xmlns:mc="http://schemas.openxmlformats.org/markup-compatibility/2006" xmlns:a14="http://schemas.microsoft.com/office/drawing/2010/main">
        <mc:Choice Requires="a14">
          <p:sp>
            <p:nvSpPr>
              <p:cNvPr id="14" name="Rectangle 13"/>
              <p:cNvSpPr/>
              <p:nvPr/>
            </p:nvSpPr>
            <p:spPr>
              <a:xfrm>
                <a:off x="1209254" y="4155467"/>
                <a:ext cx="5883026" cy="461665"/>
              </a:xfrm>
              <a:prstGeom prst="rect">
                <a:avLst/>
              </a:prstGeom>
            </p:spPr>
            <p:txBody>
              <a:bodyPr wrap="square">
                <a:spAutoFit/>
              </a:bodyPr>
              <a:lstStyle/>
              <a:p>
                <a:pPr marL="4763" lvl="0" eaLnBrk="0" hangingPunct="0">
                  <a:spcBef>
                    <a:spcPct val="20000"/>
                  </a:spcBef>
                </a:pPr>
                <a:r>
                  <a:rPr lang="en-US" sz="2400" dirty="0" smtClean="0">
                    <a:latin typeface="+mj-lt"/>
                    <a:cs typeface="Times New Roman" pitchFamily="18" charset="0"/>
                  </a:rPr>
                  <a:t>Theorem:        </a:t>
                </a:r>
                <a14:m>
                  <m:oMath xmlns:m="http://schemas.openxmlformats.org/officeDocument/2006/math">
                    <m:r>
                      <m:rPr>
                        <m:sty m:val="p"/>
                      </m:rPr>
                      <a:rPr lang="en-US" sz="2400">
                        <a:latin typeface="Cambria Math"/>
                        <a:cs typeface="Times New Roman" pitchFamily="18" charset="0"/>
                      </a:rPr>
                      <m:t>RWR</m:t>
                    </m:r>
                    <m:d>
                      <m:dPr>
                        <m:ctrlPr>
                          <a:rPr lang="en-US" sz="2400" i="1">
                            <a:latin typeface="Cambria Math" panose="02040503050406030204" pitchFamily="18" charset="0"/>
                            <a:cs typeface="Times New Roman" pitchFamily="18" charset="0"/>
                          </a:rPr>
                        </m:ctrlPr>
                      </m:dPr>
                      <m:e>
                        <m:r>
                          <a:rPr lang="en-US" sz="2400" i="1">
                            <a:latin typeface="Cambria Math"/>
                            <a:cs typeface="Times New Roman" pitchFamily="18" charset="0"/>
                          </a:rPr>
                          <m:t>𝑖</m:t>
                        </m:r>
                      </m:e>
                    </m:d>
                    <m:r>
                      <a:rPr lang="en-US" sz="2400" i="1">
                        <a:latin typeface="Cambria Math"/>
                        <a:ea typeface="Cambria Math"/>
                        <a:cs typeface="Times New Roman" pitchFamily="18" charset="0"/>
                      </a:rPr>
                      <m:t>∝</m:t>
                    </m:r>
                    <m:r>
                      <m:rPr>
                        <m:sty m:val="p"/>
                      </m:rPr>
                      <a:rPr lang="en-US" sz="2400" b="0" i="0" smtClean="0">
                        <a:latin typeface="Cambria Math"/>
                        <a:ea typeface="Cambria Math"/>
                        <a:cs typeface="Times New Roman" pitchFamily="18" charset="0"/>
                      </a:rPr>
                      <m:t>degree</m:t>
                    </m:r>
                    <m:r>
                      <a:rPr lang="en-US" sz="2400" b="0" i="1" smtClean="0">
                        <a:latin typeface="Cambria Math"/>
                        <a:ea typeface="Cambria Math"/>
                        <a:cs typeface="Times New Roman" pitchFamily="18" charset="0"/>
                      </a:rPr>
                      <m:t>(</m:t>
                    </m:r>
                    <m:r>
                      <a:rPr lang="en-US" sz="2400" b="0" i="1" smtClean="0">
                        <a:latin typeface="Cambria Math"/>
                        <a:ea typeface="Cambria Math"/>
                        <a:cs typeface="Times New Roman" pitchFamily="18" charset="0"/>
                      </a:rPr>
                      <m:t>𝑖</m:t>
                    </m:r>
                    <m:r>
                      <a:rPr lang="en-US" sz="2400" b="0" i="1" smtClean="0">
                        <a:latin typeface="Cambria Math"/>
                        <a:ea typeface="Cambria Math"/>
                        <a:cs typeface="Times New Roman" pitchFamily="18" charset="0"/>
                      </a:rPr>
                      <m:t>)∙</m:t>
                    </m:r>
                    <m:r>
                      <m:rPr>
                        <m:sty m:val="p"/>
                      </m:rPr>
                      <a:rPr lang="en-US" sz="2400">
                        <a:latin typeface="Cambria Math"/>
                        <a:ea typeface="Cambria Math"/>
                        <a:cs typeface="Times New Roman" pitchFamily="18" charset="0"/>
                      </a:rPr>
                      <m:t>PHP</m:t>
                    </m:r>
                    <m:r>
                      <a:rPr lang="en-US" sz="2400" i="1">
                        <a:latin typeface="Cambria Math"/>
                        <a:ea typeface="Cambria Math"/>
                        <a:cs typeface="Times New Roman" pitchFamily="18" charset="0"/>
                      </a:rPr>
                      <m:t>(</m:t>
                    </m:r>
                    <m:r>
                      <a:rPr lang="en-US" sz="2400" i="1">
                        <a:latin typeface="Cambria Math"/>
                        <a:ea typeface="Cambria Math"/>
                        <a:cs typeface="Times New Roman" pitchFamily="18" charset="0"/>
                      </a:rPr>
                      <m:t>𝑖</m:t>
                    </m:r>
                    <m:r>
                      <a:rPr lang="en-US" sz="2400" i="1">
                        <a:latin typeface="Cambria Math"/>
                        <a:ea typeface="Cambria Math"/>
                        <a:cs typeface="Times New Roman" pitchFamily="18" charset="0"/>
                      </a:rPr>
                      <m:t>)</m:t>
                    </m:r>
                  </m:oMath>
                </a14:m>
                <a:endParaRPr lang="en-US" sz="2400" dirty="0">
                  <a:latin typeface="+mj-lt"/>
                  <a:cs typeface="Times New Roman"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1209254" y="4155467"/>
                <a:ext cx="5883026" cy="461665"/>
              </a:xfrm>
              <a:prstGeom prst="rect">
                <a:avLst/>
              </a:prstGeom>
              <a:blipFill rotWithShape="1">
                <a:blip r:embed="rId3"/>
                <a:stretch>
                  <a:fillRect l="-1451" t="-10667" b="-30667"/>
                </a:stretch>
              </a:blipFill>
            </p:spPr>
            <p:txBody>
              <a:bodyPr/>
              <a:lstStyle/>
              <a:p>
                <a:r>
                  <a:rPr lang="en-US">
                    <a:noFill/>
                  </a:rPr>
                  <a:t> </a:t>
                </a:r>
              </a:p>
            </p:txBody>
          </p:sp>
        </mc:Fallback>
      </mc:AlternateContent>
      <p:sp>
        <p:nvSpPr>
          <p:cNvPr id="16" name="Rectangle 15"/>
          <p:cNvSpPr/>
          <p:nvPr/>
        </p:nvSpPr>
        <p:spPr>
          <a:xfrm>
            <a:off x="745804" y="3543399"/>
            <a:ext cx="4402260" cy="461665"/>
          </a:xfrm>
          <a:prstGeom prst="rect">
            <a:avLst/>
          </a:prstGeom>
        </p:spPr>
        <p:txBody>
          <a:bodyPr wrap="square">
            <a:spAutoFit/>
          </a:bodyPr>
          <a:lstStyle/>
          <a:p>
            <a:pPr marL="401637" lvl="0" indent="-342900" eaLnBrk="0" hangingPunct="0">
              <a:spcBef>
                <a:spcPct val="20000"/>
              </a:spcBef>
              <a:buFont typeface="Arial" panose="020B0604020202020204" pitchFamily="34" charset="0"/>
              <a:buChar char="•"/>
            </a:pPr>
            <a:r>
              <a:rPr lang="en-US" sz="2400" b="1" dirty="0" smtClean="0">
                <a:latin typeface="+mj-lt"/>
                <a:cs typeface="Times New Roman" pitchFamily="18" charset="0"/>
              </a:rPr>
              <a:t>Random walk with restart</a:t>
            </a:r>
            <a:endParaRPr lang="en-US" sz="2400" dirty="0">
              <a:latin typeface="+mj-lt"/>
              <a:cs typeface="Times New Roman" pitchFamily="18" charset="0"/>
            </a:endParaRPr>
          </a:p>
        </p:txBody>
      </p:sp>
      <p:sp>
        <p:nvSpPr>
          <p:cNvPr id="19" name="TextBox 18"/>
          <p:cNvSpPr txBox="1"/>
          <p:nvPr/>
        </p:nvSpPr>
        <p:spPr>
          <a:xfrm>
            <a:off x="1209254" y="4695527"/>
            <a:ext cx="4442866" cy="461665"/>
          </a:xfrm>
          <a:prstGeom prst="rect">
            <a:avLst/>
          </a:prstGeom>
          <a:noFill/>
        </p:spPr>
        <p:txBody>
          <a:bodyPr wrap="square" rtlCol="0">
            <a:spAutoFit/>
          </a:bodyPr>
          <a:lstStyle/>
          <a:p>
            <a:r>
              <a:rPr lang="en-US" sz="2400" dirty="0" smtClean="0">
                <a:latin typeface="+mj-lt"/>
                <a:cs typeface="Times New Roman" pitchFamily="18" charset="0"/>
              </a:rPr>
              <a:t>Note:  RWR has local maximum</a:t>
            </a:r>
          </a:p>
        </p:txBody>
      </p:sp>
      <mc:AlternateContent xmlns:mc="http://schemas.openxmlformats.org/markup-compatibility/2006" xmlns:a14="http://schemas.microsoft.com/office/drawing/2010/main">
        <mc:Choice Requires="a14">
          <p:sp>
            <p:nvSpPr>
              <p:cNvPr id="9" name="TextBox 8"/>
              <p:cNvSpPr txBox="1"/>
              <p:nvPr/>
            </p:nvSpPr>
            <p:spPr>
              <a:xfrm>
                <a:off x="3347864" y="5877272"/>
                <a:ext cx="5688632" cy="830997"/>
              </a:xfrm>
              <a:prstGeom prst="rect">
                <a:avLst/>
              </a:prstGeom>
              <a:noFill/>
            </p:spPr>
            <p:txBody>
              <a:bodyPr wrap="square" rtlCol="0">
                <a:spAutoFit/>
              </a:bodyPr>
              <a:lstStyle/>
              <a:p>
                <a:r>
                  <a:rPr lang="en-US" sz="1600" dirty="0" err="1" smtClean="0">
                    <a:solidFill>
                      <a:schemeClr val="bg1"/>
                    </a:solidFill>
                  </a:rPr>
                  <a:t>Yubao</a:t>
                </a:r>
                <a:r>
                  <a:rPr lang="en-US" sz="1600" dirty="0" smtClean="0">
                    <a:solidFill>
                      <a:schemeClr val="bg1"/>
                    </a:solidFill>
                  </a:rPr>
                  <a:t> Wu, </a:t>
                </a:r>
                <a:r>
                  <a:rPr lang="en-US" sz="1600" dirty="0" err="1" smtClean="0">
                    <a:solidFill>
                      <a:schemeClr val="bg1"/>
                    </a:solidFill>
                  </a:rPr>
                  <a:t>Ruoming</a:t>
                </a:r>
                <a:r>
                  <a:rPr lang="en-US" sz="1600" dirty="0" smtClean="0">
                    <a:solidFill>
                      <a:schemeClr val="bg1"/>
                    </a:solidFill>
                  </a:rPr>
                  <a:t> Jin, Xiang Zhang. </a:t>
                </a:r>
                <a:r>
                  <a:rPr lang="en-US" sz="1600" dirty="0">
                    <a:solidFill>
                      <a:schemeClr val="bg1"/>
                    </a:solidFill>
                    <a:cs typeface="Times New Roman" pitchFamily="18" charset="0"/>
                  </a:rPr>
                  <a:t>Fast and </a:t>
                </a:r>
                <a:r>
                  <a:rPr lang="en-US" sz="1600" dirty="0" smtClean="0">
                    <a:solidFill>
                      <a:schemeClr val="bg1"/>
                    </a:solidFill>
                    <a:cs typeface="Times New Roman" pitchFamily="18" charset="0"/>
                  </a:rPr>
                  <a:t>unified local search </a:t>
                </a:r>
                <a:r>
                  <a:rPr lang="en-US" sz="1600" dirty="0">
                    <a:solidFill>
                      <a:schemeClr val="bg1"/>
                    </a:solidFill>
                    <a:cs typeface="Times New Roman" pitchFamily="18" charset="0"/>
                  </a:rPr>
                  <a:t>for </a:t>
                </a:r>
                <a:r>
                  <a:rPr lang="en-US" sz="1600" dirty="0" smtClean="0">
                    <a:solidFill>
                      <a:schemeClr val="bg1"/>
                    </a:solidFill>
                    <a:cs typeface="Times New Roman" pitchFamily="18" charset="0"/>
                  </a:rPr>
                  <a:t>random walk based </a:t>
                </a:r>
                <a14:m>
                  <m:oMath xmlns:m="http://schemas.openxmlformats.org/officeDocument/2006/math">
                    <m:r>
                      <a:rPr lang="en-US" sz="1600" i="1" dirty="0" smtClean="0">
                        <a:solidFill>
                          <a:schemeClr val="bg1"/>
                        </a:solidFill>
                        <a:latin typeface="Cambria Math"/>
                        <a:cs typeface="Times New Roman" pitchFamily="18" charset="0"/>
                      </a:rPr>
                      <m:t>𝑘</m:t>
                    </m:r>
                  </m:oMath>
                </a14:m>
                <a:r>
                  <a:rPr lang="en-US" sz="1600" dirty="0" smtClean="0">
                    <a:solidFill>
                      <a:schemeClr val="bg1"/>
                    </a:solidFill>
                    <a:cs typeface="Times New Roman" pitchFamily="18" charset="0"/>
                  </a:rPr>
                  <a:t>-nearest-neighbor query </a:t>
                </a:r>
                <a:r>
                  <a:rPr lang="en-US" sz="1600" dirty="0">
                    <a:solidFill>
                      <a:schemeClr val="bg1"/>
                    </a:solidFill>
                    <a:cs typeface="Times New Roman" pitchFamily="18" charset="0"/>
                  </a:rPr>
                  <a:t>in </a:t>
                </a:r>
                <a:r>
                  <a:rPr lang="en-US" sz="1600" dirty="0" smtClean="0">
                    <a:solidFill>
                      <a:schemeClr val="bg1"/>
                    </a:solidFill>
                    <a:cs typeface="Times New Roman" pitchFamily="18" charset="0"/>
                  </a:rPr>
                  <a:t>large </a:t>
                </a:r>
                <a:r>
                  <a:rPr lang="en-US" sz="1600" dirty="0">
                    <a:solidFill>
                      <a:schemeClr val="bg1"/>
                    </a:solidFill>
                    <a:cs typeface="Times New Roman" pitchFamily="18" charset="0"/>
                  </a:rPr>
                  <a:t>g</a:t>
                </a:r>
                <a:r>
                  <a:rPr lang="en-US" sz="1600" dirty="0" smtClean="0">
                    <a:solidFill>
                      <a:schemeClr val="bg1"/>
                    </a:solidFill>
                    <a:cs typeface="Times New Roman" pitchFamily="18" charset="0"/>
                  </a:rPr>
                  <a:t>raphs</a:t>
                </a:r>
                <a:r>
                  <a:rPr lang="en-US" sz="1600" dirty="0" smtClean="0">
                    <a:solidFill>
                      <a:schemeClr val="bg1"/>
                    </a:solidFill>
                  </a:rPr>
                  <a:t>. SIGMOD, 2014.</a:t>
                </a:r>
                <a:endParaRPr lang="en-US" sz="1600" dirty="0">
                  <a:solidFill>
                    <a:schemeClr val="bg1"/>
                  </a:solidFill>
                  <a:cs typeface="Times New Roman"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347864" y="5877272"/>
                <a:ext cx="5688632" cy="830997"/>
              </a:xfrm>
              <a:prstGeom prst="rect">
                <a:avLst/>
              </a:prstGeom>
              <a:blipFill rotWithShape="1">
                <a:blip r:embed="rId4"/>
                <a:stretch>
                  <a:fillRect l="-536" t="-2206" r="-214" b="-8824"/>
                </a:stretch>
              </a:blipFill>
            </p:spPr>
            <p:txBody>
              <a:bodyPr/>
              <a:lstStyle/>
              <a:p>
                <a:r>
                  <a:rPr lang="en-US">
                    <a:noFill/>
                  </a:rPr>
                  <a:t> </a:t>
                </a:r>
              </a:p>
            </p:txBody>
          </p:sp>
        </mc:Fallback>
      </mc:AlternateContent>
    </p:spTree>
    <p:extLst>
      <p:ext uri="{BB962C8B-B14F-4D97-AF65-F5344CB8AC3E}">
        <p14:creationId xmlns:p14="http://schemas.microsoft.com/office/powerpoint/2010/main" val="3321455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66345" y="393192"/>
            <a:ext cx="5185776" cy="614480"/>
          </a:xfrm>
        </p:spPr>
        <p:txBody>
          <a:bodyPr/>
          <a:lstStyle/>
          <a:p>
            <a:r>
              <a:rPr lang="en-US" sz="3600" dirty="0" smtClean="0">
                <a:solidFill>
                  <a:schemeClr val="tx1"/>
                </a:solidFill>
                <a:latin typeface="+mj-lt"/>
                <a:cs typeface="Times New Roman" pitchFamily="18" charset="0"/>
              </a:rPr>
              <a:t>Experiments </a:t>
            </a:r>
            <a:r>
              <a:rPr lang="en-US" altLang="zh-CN" sz="3600" dirty="0">
                <a:solidFill>
                  <a:schemeClr val="tx1"/>
                </a:solidFill>
                <a:latin typeface="+mj-lt"/>
                <a:cs typeface="Times New Roman" pitchFamily="18" charset="0"/>
              </a:rPr>
              <a:t>—— </a:t>
            </a:r>
            <a:r>
              <a:rPr lang="en-US" altLang="zh-CN" sz="3600" dirty="0" smtClean="0">
                <a:solidFill>
                  <a:schemeClr val="tx1"/>
                </a:solidFill>
                <a:latin typeface="+mj-lt"/>
                <a:cs typeface="Times New Roman" pitchFamily="18" charset="0"/>
              </a:rPr>
              <a:t>Datasets</a:t>
            </a:r>
            <a:endParaRPr lang="en-US" sz="3600" dirty="0">
              <a:solidFill>
                <a:schemeClr val="tx1"/>
              </a:solidFill>
              <a:latin typeface="+mj-lt"/>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479403497"/>
              </p:ext>
            </p:extLst>
          </p:nvPr>
        </p:nvGraphicFramePr>
        <p:xfrm>
          <a:off x="917594" y="1463588"/>
          <a:ext cx="7542838" cy="3657600"/>
        </p:xfrm>
        <a:graphic>
          <a:graphicData uri="http://schemas.openxmlformats.org/drawingml/2006/table">
            <a:tbl>
              <a:tblPr firstRow="1" bandRow="1">
                <a:tableStyleId>{5C22544A-7EE6-4342-B048-85BDC9FD1C3A}</a:tableStyleId>
              </a:tblPr>
              <a:tblGrid>
                <a:gridCol w="1440160"/>
                <a:gridCol w="1908212"/>
                <a:gridCol w="864096"/>
                <a:gridCol w="1602178"/>
                <a:gridCol w="1728192"/>
              </a:tblGrid>
              <a:tr h="370840">
                <a:tc gridSpan="2">
                  <a:txBody>
                    <a:bodyPr/>
                    <a:lstStyle/>
                    <a:p>
                      <a:pPr algn="ctr"/>
                      <a:r>
                        <a:rPr lang="en-US" sz="2400" dirty="0" err="1" smtClean="0"/>
                        <a:t>Datatsets</a:t>
                      </a:r>
                      <a:endParaRPr lang="en-US" sz="2400" dirty="0"/>
                    </a:p>
                  </a:txBody>
                  <a:tcPr anchor="ctr">
                    <a:lnR w="28575" cap="flat" cmpd="sng" algn="ctr">
                      <a:solidFill>
                        <a:schemeClr val="bg1"/>
                      </a:solidFill>
                      <a:prstDash val="solid"/>
                      <a:round/>
                      <a:headEnd type="none" w="med" len="med"/>
                      <a:tailEnd type="none" w="med" len="med"/>
                    </a:lnR>
                  </a:tcPr>
                </a:tc>
                <a:tc hMerge="1">
                  <a:txBody>
                    <a:bodyPr/>
                    <a:lstStyle/>
                    <a:p>
                      <a:endParaRPr lang="en-US" dirty="0"/>
                    </a:p>
                  </a:txBody>
                  <a:tcPr/>
                </a:tc>
                <a:tc>
                  <a:txBody>
                    <a:bodyPr/>
                    <a:lstStyle/>
                    <a:p>
                      <a:pPr algn="ctr"/>
                      <a:r>
                        <a:rPr lang="en-US" sz="2400" dirty="0" smtClean="0"/>
                        <a:t>Abbr.</a:t>
                      </a:r>
                      <a:endParaRPr lang="en-US" sz="2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2400" dirty="0" smtClean="0"/>
                        <a:t>#nodes</a:t>
                      </a:r>
                      <a:endParaRPr lang="en-US" sz="2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2400" dirty="0" smtClean="0"/>
                        <a:t>#edges</a:t>
                      </a:r>
                      <a:endParaRPr lang="en-US" sz="2400" dirty="0"/>
                    </a:p>
                  </a:txBody>
                  <a:tcPr anchor="ctr">
                    <a:lnL w="28575" cap="flat" cmpd="sng" algn="ctr">
                      <a:solidFill>
                        <a:schemeClr val="bg1"/>
                      </a:solidFill>
                      <a:prstDash val="solid"/>
                      <a:round/>
                      <a:headEnd type="none" w="med" len="med"/>
                      <a:tailEnd type="none" w="med" len="med"/>
                    </a:lnL>
                  </a:tcPr>
                </a:tc>
              </a:tr>
              <a:tr h="370840">
                <a:tc rowSpan="4">
                  <a:txBody>
                    <a:bodyPr/>
                    <a:lstStyle/>
                    <a:p>
                      <a:pPr algn="ctr"/>
                      <a:r>
                        <a:rPr lang="en-US" sz="2400" dirty="0" smtClean="0"/>
                        <a:t>Real</a:t>
                      </a:r>
                      <a:endParaRPr lang="en-US" sz="2400" dirty="0"/>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2400" dirty="0" smtClean="0"/>
                        <a:t>Amazon</a:t>
                      </a:r>
                      <a:endParaRPr lang="en-US" sz="2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2400" dirty="0" smtClean="0"/>
                        <a:t>AZ</a:t>
                      </a:r>
                      <a:endParaRPr lang="en-US" sz="2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2400" b="0" i="0" u="none" strike="noStrike" kern="1200" baseline="0" dirty="0" smtClean="0">
                          <a:solidFill>
                            <a:srgbClr val="D0D8E8"/>
                          </a:solidFill>
                          <a:latin typeface="+mn-lt"/>
                          <a:ea typeface="+mn-ea"/>
                          <a:cs typeface="+mn-cs"/>
                        </a:rPr>
                        <a:t>0,</a:t>
                      </a:r>
                      <a:r>
                        <a:rPr lang="en-US" sz="2400" b="0" i="0" u="none" strike="noStrike" kern="1200" baseline="0" dirty="0" smtClean="0">
                          <a:solidFill>
                            <a:schemeClr val="dk1"/>
                          </a:solidFill>
                          <a:latin typeface="+mn-lt"/>
                          <a:ea typeface="+mn-ea"/>
                          <a:cs typeface="+mn-cs"/>
                        </a:rPr>
                        <a:t>334,863</a:t>
                      </a:r>
                      <a:endParaRPr lang="en-US" sz="2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2400" b="0" i="0" u="none" strike="noStrike" kern="1200" baseline="0" dirty="0" smtClean="0">
                          <a:solidFill>
                            <a:srgbClr val="D0D8E8"/>
                          </a:solidFill>
                          <a:latin typeface="+mn-lt"/>
                          <a:ea typeface="+mn-ea"/>
                          <a:cs typeface="+mn-cs"/>
                        </a:rPr>
                        <a:t>00,</a:t>
                      </a:r>
                      <a:r>
                        <a:rPr lang="en-US" sz="2400" b="0" i="0" u="none" strike="noStrike" kern="1200" baseline="0" dirty="0" smtClean="0">
                          <a:solidFill>
                            <a:schemeClr val="dk1"/>
                          </a:solidFill>
                          <a:latin typeface="+mn-lt"/>
                          <a:ea typeface="+mn-ea"/>
                          <a:cs typeface="+mn-cs"/>
                        </a:rPr>
                        <a:t>925,872</a:t>
                      </a:r>
                      <a:endParaRPr lang="en-US" sz="2400" dirty="0"/>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tcPr>
                </a:tc>
              </a:tr>
              <a:tr h="370840">
                <a:tc vMerge="1">
                  <a:txBody>
                    <a:bodyPr/>
                    <a:lstStyle/>
                    <a:p>
                      <a:endParaRPr lang="en-US" dirty="0"/>
                    </a:p>
                  </a:txBody>
                  <a:tcPr/>
                </a:tc>
                <a:tc>
                  <a:txBody>
                    <a:bodyPr/>
                    <a:lstStyle/>
                    <a:p>
                      <a:pPr algn="ctr"/>
                      <a:r>
                        <a:rPr lang="en-US" sz="2400" dirty="0" smtClean="0"/>
                        <a:t>DBLP</a:t>
                      </a:r>
                      <a:endParaRPr lang="en-US" sz="2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400" dirty="0" smtClean="0"/>
                        <a:t>DP</a:t>
                      </a:r>
                      <a:endParaRPr lang="en-US" sz="2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400" b="0" i="0" u="none" strike="noStrike" kern="1200" baseline="0" dirty="0" smtClean="0">
                          <a:solidFill>
                            <a:srgbClr val="E9EDF4"/>
                          </a:solidFill>
                          <a:latin typeface="+mn-lt"/>
                          <a:ea typeface="+mn-ea"/>
                          <a:cs typeface="+mn-cs"/>
                        </a:rPr>
                        <a:t>0,</a:t>
                      </a:r>
                      <a:r>
                        <a:rPr lang="en-US" sz="2400" b="0" i="0" u="none" strike="noStrike" kern="1200" baseline="0" dirty="0" smtClean="0">
                          <a:solidFill>
                            <a:schemeClr val="dk1"/>
                          </a:solidFill>
                          <a:latin typeface="+mn-lt"/>
                          <a:ea typeface="+mn-ea"/>
                          <a:cs typeface="+mn-cs"/>
                        </a:rPr>
                        <a:t>317,080</a:t>
                      </a:r>
                      <a:endParaRPr lang="en-US" sz="2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400" b="0" i="0" u="none" strike="noStrike" kern="1200" baseline="0" dirty="0" smtClean="0">
                          <a:solidFill>
                            <a:srgbClr val="E9EDF4"/>
                          </a:solidFill>
                          <a:latin typeface="+mn-lt"/>
                          <a:ea typeface="+mn-ea"/>
                          <a:cs typeface="+mn-cs"/>
                        </a:rPr>
                        <a:t>0</a:t>
                      </a:r>
                      <a:r>
                        <a:rPr lang="en-US" sz="2400" b="0" i="0" u="none" strike="noStrike" kern="1200" baseline="0" dirty="0" smtClean="0">
                          <a:solidFill>
                            <a:schemeClr val="dk1"/>
                          </a:solidFill>
                          <a:latin typeface="+mn-lt"/>
                          <a:ea typeface="+mn-ea"/>
                          <a:cs typeface="+mn-cs"/>
                        </a:rPr>
                        <a:t>1,049,866</a:t>
                      </a:r>
                      <a:endParaRPr lang="en-US" sz="2400"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70840">
                <a:tc vMerge="1">
                  <a:txBody>
                    <a:bodyPr/>
                    <a:lstStyle/>
                    <a:p>
                      <a:endParaRPr lang="en-US" dirty="0"/>
                    </a:p>
                  </a:txBody>
                  <a:tcPr/>
                </a:tc>
                <a:tc>
                  <a:txBody>
                    <a:bodyPr/>
                    <a:lstStyle/>
                    <a:p>
                      <a:pPr algn="ctr"/>
                      <a:r>
                        <a:rPr lang="en-US" sz="2400" dirty="0" err="1" smtClean="0"/>
                        <a:t>Youtube</a:t>
                      </a:r>
                      <a:endParaRPr lang="en-US" sz="2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400" dirty="0" smtClean="0"/>
                        <a:t>YT</a:t>
                      </a:r>
                      <a:endParaRPr lang="en-US" sz="2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400" b="0" i="0" u="none" strike="noStrike" kern="1200" baseline="0" dirty="0" smtClean="0">
                          <a:solidFill>
                            <a:schemeClr val="dk1"/>
                          </a:solidFill>
                          <a:latin typeface="+mn-lt"/>
                          <a:ea typeface="+mn-ea"/>
                          <a:cs typeface="+mn-cs"/>
                        </a:rPr>
                        <a:t>1,134,890</a:t>
                      </a:r>
                      <a:endParaRPr lang="en-US" sz="2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400" b="0" i="0" u="none" strike="noStrike" kern="1200" baseline="0" dirty="0" smtClean="0">
                          <a:solidFill>
                            <a:srgbClr val="D0D8E8"/>
                          </a:solidFill>
                          <a:latin typeface="+mn-lt"/>
                          <a:ea typeface="+mn-ea"/>
                          <a:cs typeface="+mn-cs"/>
                        </a:rPr>
                        <a:t>02,</a:t>
                      </a:r>
                      <a:r>
                        <a:rPr lang="en-US" sz="2400" b="0" i="0" u="none" strike="noStrike" kern="1200" baseline="0" dirty="0" smtClean="0">
                          <a:solidFill>
                            <a:schemeClr val="dk1"/>
                          </a:solidFill>
                          <a:latin typeface="+mn-lt"/>
                          <a:ea typeface="+mn-ea"/>
                          <a:cs typeface="+mn-cs"/>
                        </a:rPr>
                        <a:t>987,624</a:t>
                      </a:r>
                      <a:endParaRPr lang="en-US" sz="2400"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70840">
                <a:tc vMerge="1">
                  <a:txBody>
                    <a:bodyPr/>
                    <a:lstStyle/>
                    <a:p>
                      <a:endParaRPr lang="en-US" dirty="0"/>
                    </a:p>
                  </a:txBody>
                  <a:tcPr/>
                </a:tc>
                <a:tc>
                  <a:txBody>
                    <a:bodyPr/>
                    <a:lstStyle/>
                    <a:p>
                      <a:pPr algn="ctr"/>
                      <a:r>
                        <a:rPr lang="en-US" sz="2400" dirty="0" err="1" smtClean="0"/>
                        <a:t>LiveJournal</a:t>
                      </a:r>
                      <a:endParaRPr lang="en-US" sz="2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400" dirty="0" smtClean="0"/>
                        <a:t>LJ</a:t>
                      </a:r>
                      <a:endParaRPr lang="en-US" sz="2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400" b="0" i="0" u="none" strike="noStrike" kern="1200" baseline="0" dirty="0" smtClean="0">
                          <a:solidFill>
                            <a:schemeClr val="dk1"/>
                          </a:solidFill>
                          <a:latin typeface="+mn-lt"/>
                          <a:ea typeface="+mn-ea"/>
                          <a:cs typeface="+mn-cs"/>
                        </a:rPr>
                        <a:t>3,997,962</a:t>
                      </a:r>
                      <a:endParaRPr lang="en-US" sz="2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400" b="0" i="0" u="none" strike="noStrike" kern="1200" baseline="0" dirty="0" smtClean="0">
                          <a:solidFill>
                            <a:schemeClr val="dk1"/>
                          </a:solidFill>
                          <a:latin typeface="+mn-lt"/>
                          <a:ea typeface="+mn-ea"/>
                          <a:cs typeface="+mn-cs"/>
                        </a:rPr>
                        <a:t>34,681,189</a:t>
                      </a:r>
                      <a:endParaRPr lang="en-US" sz="2400"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70840">
                <a:tc rowSpan="3">
                  <a:txBody>
                    <a:bodyPr/>
                    <a:lstStyle/>
                    <a:p>
                      <a:pPr algn="ctr"/>
                      <a:r>
                        <a:rPr lang="en-US" sz="2400" dirty="0" smtClean="0"/>
                        <a:t>Synthetic</a:t>
                      </a:r>
                      <a:endParaRPr lang="en-US" sz="2400" dirty="0"/>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rgbClr val="E9EDF4"/>
                    </a:solidFill>
                  </a:tcPr>
                </a:tc>
                <a:tc rowSpan="2">
                  <a:txBody>
                    <a:bodyPr/>
                    <a:lstStyle/>
                    <a:p>
                      <a:pPr algn="ctr"/>
                      <a:r>
                        <a:rPr lang="en-US" sz="2400" dirty="0" smtClean="0"/>
                        <a:t>In-memory</a:t>
                      </a:r>
                      <a:endParaRPr lang="en-US" sz="2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400" dirty="0" smtClean="0"/>
                        <a:t>--</a:t>
                      </a:r>
                      <a:endParaRPr lang="en-US" sz="2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gridSpan="2">
                  <a:txBody>
                    <a:bodyPr/>
                    <a:lstStyle/>
                    <a:p>
                      <a:pPr algn="ctr"/>
                      <a:r>
                        <a:rPr lang="en-US" sz="2400" dirty="0" smtClean="0"/>
                        <a:t>Varying size</a:t>
                      </a:r>
                      <a:endParaRPr lang="en-US" sz="2400"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hMerge="1">
                  <a:txBody>
                    <a:bodyPr/>
                    <a:lstStyle/>
                    <a:p>
                      <a:endParaRPr lang="en-US" dirty="0"/>
                    </a:p>
                  </a:txBody>
                  <a:tcPr/>
                </a:tc>
              </a:tr>
              <a:tr h="370840">
                <a:tc vMerge="1">
                  <a:txBody>
                    <a:bodyPr/>
                    <a:lstStyle/>
                    <a:p>
                      <a:endParaRPr lang="en-US" dirty="0"/>
                    </a:p>
                  </a:txBody>
                  <a:tcPr/>
                </a:tc>
                <a:tc vMerge="1">
                  <a:txBody>
                    <a:bodyPr/>
                    <a:lstStyle/>
                    <a:p>
                      <a:endParaRPr lang="en-US" dirty="0"/>
                    </a:p>
                  </a:txBody>
                  <a:tcPr/>
                </a:tc>
                <a:tc>
                  <a:txBody>
                    <a:bodyPr/>
                    <a:lstStyle/>
                    <a:p>
                      <a:pPr algn="ctr"/>
                      <a:r>
                        <a:rPr lang="en-US" sz="2400" dirty="0" smtClean="0"/>
                        <a:t>--</a:t>
                      </a:r>
                      <a:endParaRPr lang="en-US" sz="2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0D8E8"/>
                    </a:solidFill>
                  </a:tcPr>
                </a:tc>
                <a:tc gridSpan="2">
                  <a:txBody>
                    <a:bodyPr/>
                    <a:lstStyle/>
                    <a:p>
                      <a:pPr algn="ctr"/>
                      <a:r>
                        <a:rPr lang="en-US" sz="2400" dirty="0" smtClean="0"/>
                        <a:t>Varying density</a:t>
                      </a:r>
                      <a:endParaRPr lang="en-US" sz="2400"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0D8E8"/>
                    </a:solidFill>
                  </a:tcPr>
                </a:tc>
                <a:tc hMerge="1">
                  <a:txBody>
                    <a:bodyPr/>
                    <a:lstStyle/>
                    <a:p>
                      <a:endParaRPr lang="en-US" dirty="0"/>
                    </a:p>
                  </a:txBody>
                  <a:tcPr/>
                </a:tc>
              </a:tr>
              <a:tr h="370840">
                <a:tc vMerge="1">
                  <a:txBody>
                    <a:bodyPr/>
                    <a:lstStyle/>
                    <a:p>
                      <a:endParaRPr lang="en-US" dirty="0"/>
                    </a:p>
                  </a:txBody>
                  <a:tcPr/>
                </a:tc>
                <a:tc>
                  <a:txBody>
                    <a:bodyPr/>
                    <a:lstStyle/>
                    <a:p>
                      <a:pPr algn="ctr"/>
                      <a:r>
                        <a:rPr lang="en-US" sz="2400" dirty="0" smtClean="0"/>
                        <a:t>Disk-resident</a:t>
                      </a:r>
                      <a:endParaRPr lang="en-US" sz="2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rgbClr val="E9EDF4"/>
                    </a:solidFill>
                  </a:tcPr>
                </a:tc>
                <a:tc>
                  <a:txBody>
                    <a:bodyPr/>
                    <a:lstStyle/>
                    <a:p>
                      <a:pPr algn="ctr"/>
                      <a:r>
                        <a:rPr lang="en-US" sz="2400" dirty="0" smtClean="0"/>
                        <a:t>--</a:t>
                      </a:r>
                      <a:endParaRPr lang="en-US" sz="2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rgbClr val="E9EDF4"/>
                    </a:solidFill>
                  </a:tcPr>
                </a:tc>
                <a:tc gridSpan="2">
                  <a:txBody>
                    <a:bodyPr/>
                    <a:lstStyle/>
                    <a:p>
                      <a:pPr algn="ctr"/>
                      <a:r>
                        <a:rPr lang="en-US" sz="2400" dirty="0" smtClean="0"/>
                        <a:t>Varying size</a:t>
                      </a:r>
                      <a:endParaRPr lang="en-US" sz="2400"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solidFill>
                      <a:srgbClr val="E9EDF4"/>
                    </a:solidFill>
                  </a:tcPr>
                </a:tc>
                <a:tc hMerge="1">
                  <a:txBody>
                    <a:bodyPr/>
                    <a:lstStyle/>
                    <a:p>
                      <a:endParaRPr lang="en-US" dirty="0"/>
                    </a:p>
                  </a:txBody>
                  <a:tcPr/>
                </a:tc>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3347864" y="5877272"/>
                <a:ext cx="5688632" cy="830997"/>
              </a:xfrm>
              <a:prstGeom prst="rect">
                <a:avLst/>
              </a:prstGeom>
              <a:noFill/>
            </p:spPr>
            <p:txBody>
              <a:bodyPr wrap="square" rtlCol="0">
                <a:spAutoFit/>
              </a:bodyPr>
              <a:lstStyle/>
              <a:p>
                <a:r>
                  <a:rPr lang="en-US" sz="1600" dirty="0" err="1" smtClean="0">
                    <a:solidFill>
                      <a:schemeClr val="bg1"/>
                    </a:solidFill>
                  </a:rPr>
                  <a:t>Yubao</a:t>
                </a:r>
                <a:r>
                  <a:rPr lang="en-US" sz="1600" dirty="0" smtClean="0">
                    <a:solidFill>
                      <a:schemeClr val="bg1"/>
                    </a:solidFill>
                  </a:rPr>
                  <a:t> Wu, </a:t>
                </a:r>
                <a:r>
                  <a:rPr lang="en-US" sz="1600" dirty="0" err="1" smtClean="0">
                    <a:solidFill>
                      <a:schemeClr val="bg1"/>
                    </a:solidFill>
                  </a:rPr>
                  <a:t>Ruoming</a:t>
                </a:r>
                <a:r>
                  <a:rPr lang="en-US" sz="1600" dirty="0" smtClean="0">
                    <a:solidFill>
                      <a:schemeClr val="bg1"/>
                    </a:solidFill>
                  </a:rPr>
                  <a:t> Jin, Xiang Zhang. </a:t>
                </a:r>
                <a:r>
                  <a:rPr lang="en-US" sz="1600" dirty="0">
                    <a:solidFill>
                      <a:schemeClr val="bg1"/>
                    </a:solidFill>
                    <a:cs typeface="Times New Roman" pitchFamily="18" charset="0"/>
                  </a:rPr>
                  <a:t>Fast and </a:t>
                </a:r>
                <a:r>
                  <a:rPr lang="en-US" sz="1600" dirty="0" smtClean="0">
                    <a:solidFill>
                      <a:schemeClr val="bg1"/>
                    </a:solidFill>
                    <a:cs typeface="Times New Roman" pitchFamily="18" charset="0"/>
                  </a:rPr>
                  <a:t>unified local search </a:t>
                </a:r>
                <a:r>
                  <a:rPr lang="en-US" sz="1600" dirty="0">
                    <a:solidFill>
                      <a:schemeClr val="bg1"/>
                    </a:solidFill>
                    <a:cs typeface="Times New Roman" pitchFamily="18" charset="0"/>
                  </a:rPr>
                  <a:t>for </a:t>
                </a:r>
                <a:r>
                  <a:rPr lang="en-US" sz="1600" dirty="0" smtClean="0">
                    <a:solidFill>
                      <a:schemeClr val="bg1"/>
                    </a:solidFill>
                    <a:cs typeface="Times New Roman" pitchFamily="18" charset="0"/>
                  </a:rPr>
                  <a:t>random walk based </a:t>
                </a:r>
                <a14:m>
                  <m:oMath xmlns:m="http://schemas.openxmlformats.org/officeDocument/2006/math">
                    <m:r>
                      <a:rPr lang="en-US" sz="1600" i="1" dirty="0" smtClean="0">
                        <a:solidFill>
                          <a:schemeClr val="bg1"/>
                        </a:solidFill>
                        <a:latin typeface="Cambria Math"/>
                        <a:cs typeface="Times New Roman" pitchFamily="18" charset="0"/>
                      </a:rPr>
                      <m:t>𝑘</m:t>
                    </m:r>
                  </m:oMath>
                </a14:m>
                <a:r>
                  <a:rPr lang="en-US" sz="1600" dirty="0" smtClean="0">
                    <a:solidFill>
                      <a:schemeClr val="bg1"/>
                    </a:solidFill>
                    <a:cs typeface="Times New Roman" pitchFamily="18" charset="0"/>
                  </a:rPr>
                  <a:t>-nearest-neighbor query </a:t>
                </a:r>
                <a:r>
                  <a:rPr lang="en-US" sz="1600" dirty="0">
                    <a:solidFill>
                      <a:schemeClr val="bg1"/>
                    </a:solidFill>
                    <a:cs typeface="Times New Roman" pitchFamily="18" charset="0"/>
                  </a:rPr>
                  <a:t>in </a:t>
                </a:r>
                <a:r>
                  <a:rPr lang="en-US" sz="1600" dirty="0" smtClean="0">
                    <a:solidFill>
                      <a:schemeClr val="bg1"/>
                    </a:solidFill>
                    <a:cs typeface="Times New Roman" pitchFamily="18" charset="0"/>
                  </a:rPr>
                  <a:t>large </a:t>
                </a:r>
                <a:r>
                  <a:rPr lang="en-US" sz="1600" dirty="0">
                    <a:solidFill>
                      <a:schemeClr val="bg1"/>
                    </a:solidFill>
                    <a:cs typeface="Times New Roman" pitchFamily="18" charset="0"/>
                  </a:rPr>
                  <a:t>g</a:t>
                </a:r>
                <a:r>
                  <a:rPr lang="en-US" sz="1600" dirty="0" smtClean="0">
                    <a:solidFill>
                      <a:schemeClr val="bg1"/>
                    </a:solidFill>
                    <a:cs typeface="Times New Roman" pitchFamily="18" charset="0"/>
                  </a:rPr>
                  <a:t>raphs</a:t>
                </a:r>
                <a:r>
                  <a:rPr lang="en-US" sz="1600" dirty="0" smtClean="0">
                    <a:solidFill>
                      <a:schemeClr val="bg1"/>
                    </a:solidFill>
                  </a:rPr>
                  <a:t>. SIGMOD, 2014.</a:t>
                </a:r>
                <a:endParaRPr lang="en-US" sz="1600" dirty="0">
                  <a:solidFill>
                    <a:schemeClr val="bg1"/>
                  </a:solidFill>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347864" y="5877272"/>
                <a:ext cx="5688632" cy="830997"/>
              </a:xfrm>
              <a:prstGeom prst="rect">
                <a:avLst/>
              </a:prstGeom>
              <a:blipFill rotWithShape="1">
                <a:blip r:embed="rId3"/>
                <a:stretch>
                  <a:fillRect l="-536" t="-2206" r="-214" b="-8824"/>
                </a:stretch>
              </a:blipFill>
            </p:spPr>
            <p:txBody>
              <a:bodyPr/>
              <a:lstStyle/>
              <a:p>
                <a:r>
                  <a:rPr lang="en-US">
                    <a:noFill/>
                  </a:rPr>
                  <a:t> </a:t>
                </a:r>
              </a:p>
            </p:txBody>
          </p:sp>
        </mc:Fallback>
      </mc:AlternateContent>
    </p:spTree>
    <p:extLst>
      <p:ext uri="{BB962C8B-B14F-4D97-AF65-F5344CB8AC3E}">
        <p14:creationId xmlns:p14="http://schemas.microsoft.com/office/powerpoint/2010/main" val="23135507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66344" y="393192"/>
            <a:ext cx="8282120" cy="689886"/>
          </a:xfrm>
        </p:spPr>
        <p:txBody>
          <a:bodyPr/>
          <a:lstStyle/>
          <a:p>
            <a:r>
              <a:rPr lang="en-US" sz="3600" dirty="0">
                <a:solidFill>
                  <a:schemeClr val="tx1"/>
                </a:solidFill>
                <a:latin typeface="+mj-lt"/>
                <a:cs typeface="Times New Roman" pitchFamily="18" charset="0"/>
              </a:rPr>
              <a:t>Experiments —— </a:t>
            </a:r>
            <a:r>
              <a:rPr lang="en-US" sz="3600" dirty="0" smtClean="0">
                <a:solidFill>
                  <a:schemeClr val="tx1"/>
                </a:solidFill>
                <a:latin typeface="+mj-lt"/>
                <a:cs typeface="Times New Roman" pitchFamily="18" charset="0"/>
              </a:rPr>
              <a:t>State-of-the-Art Methods</a:t>
            </a:r>
            <a:endParaRPr lang="en-US" sz="3600" dirty="0">
              <a:solidFill>
                <a:schemeClr val="tx1"/>
              </a:solidFill>
              <a:latin typeface="+mj-lt"/>
              <a:cs typeface="Times New Roman"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356834093"/>
              </p:ext>
            </p:extLst>
          </p:nvPr>
        </p:nvGraphicFramePr>
        <p:xfrm>
          <a:off x="791580" y="1122588"/>
          <a:ext cx="7561348" cy="4358640"/>
        </p:xfrm>
        <a:graphic>
          <a:graphicData uri="http://schemas.openxmlformats.org/drawingml/2006/table">
            <a:tbl>
              <a:tblPr firstRow="1" bandRow="1">
                <a:tableStyleId>{5C22544A-7EE6-4342-B048-85BDC9FD1C3A}</a:tableStyleId>
              </a:tblPr>
              <a:tblGrid>
                <a:gridCol w="1584684"/>
                <a:gridCol w="1116124"/>
                <a:gridCol w="2052228"/>
                <a:gridCol w="1475655"/>
                <a:gridCol w="1332657"/>
              </a:tblGrid>
              <a:tr h="370840">
                <a:tc rowSpan="2">
                  <a:txBody>
                    <a:bodyPr/>
                    <a:lstStyle/>
                    <a:p>
                      <a:pPr algn="ctr"/>
                      <a:r>
                        <a:rPr lang="en-US" sz="2000" b="1" dirty="0" smtClean="0"/>
                        <a:t>Our methods</a:t>
                      </a:r>
                    </a:p>
                    <a:p>
                      <a:pPr algn="ctr"/>
                      <a:r>
                        <a:rPr lang="en-US" sz="2000" b="1" dirty="0" smtClean="0"/>
                        <a:t>(exact)</a:t>
                      </a:r>
                      <a:endParaRPr lang="en-US" sz="2000" b="1" dirty="0"/>
                    </a:p>
                  </a:txBody>
                  <a:tcPr anchor="ctr">
                    <a:lnR w="28575"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gridSpan="4">
                  <a:txBody>
                    <a:bodyPr/>
                    <a:lstStyle/>
                    <a:p>
                      <a:pPr algn="ctr"/>
                      <a:r>
                        <a:rPr lang="en-US" sz="2000" b="1" dirty="0" smtClean="0"/>
                        <a:t>State-of-the-art</a:t>
                      </a:r>
                      <a:r>
                        <a:rPr lang="en-US" sz="2000" b="1" baseline="0" dirty="0" smtClean="0"/>
                        <a:t> methods</a:t>
                      </a:r>
                      <a:endParaRPr lang="en-US" sz="2000" b="1" dirty="0"/>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vMerge="1">
                  <a:txBody>
                    <a:bodyPr/>
                    <a:lstStyle/>
                    <a:p>
                      <a:endParaRPr lang="en-US" dirty="0"/>
                    </a:p>
                  </a:txBody>
                  <a:tcPr/>
                </a:tc>
                <a:tc>
                  <a:txBody>
                    <a:bodyPr/>
                    <a:lstStyle/>
                    <a:p>
                      <a:pPr algn="ctr"/>
                      <a:r>
                        <a:rPr lang="en-US" sz="2000" b="1" dirty="0" smtClean="0">
                          <a:solidFill>
                            <a:schemeClr val="bg1"/>
                          </a:solidFill>
                        </a:rPr>
                        <a:t>Abbr.</a:t>
                      </a:r>
                      <a:endParaRPr lang="en-US" sz="20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algn="ctr"/>
                      <a:r>
                        <a:rPr lang="en-US" sz="2000" b="1" dirty="0" smtClean="0">
                          <a:solidFill>
                            <a:schemeClr val="bg1"/>
                          </a:solidFill>
                        </a:rPr>
                        <a:t>Key idea</a:t>
                      </a:r>
                      <a:endParaRPr lang="en-US" sz="20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algn="ctr"/>
                      <a:r>
                        <a:rPr lang="en-US" sz="2000" b="1" dirty="0" smtClean="0">
                          <a:solidFill>
                            <a:schemeClr val="bg1"/>
                          </a:solidFill>
                        </a:rPr>
                        <a:t>Ref.</a:t>
                      </a:r>
                      <a:endParaRPr lang="en-US" sz="20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algn="ctr"/>
                      <a:r>
                        <a:rPr lang="en-US" sz="2000" b="1" dirty="0" smtClean="0">
                          <a:solidFill>
                            <a:schemeClr val="bg1"/>
                          </a:solidFill>
                        </a:rPr>
                        <a:t>Exactness</a:t>
                      </a:r>
                      <a:endParaRPr lang="en-US" sz="2000" b="1" dirty="0">
                        <a:solidFill>
                          <a:schemeClr val="bg1"/>
                        </a:solidFill>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r>
              <a:tr h="370840">
                <a:tc rowSpan="4">
                  <a:txBody>
                    <a:bodyPr/>
                    <a:lstStyle/>
                    <a:p>
                      <a:pPr algn="ctr"/>
                      <a:r>
                        <a:rPr lang="en-US" sz="2000" dirty="0" err="1" smtClean="0"/>
                        <a:t>FLoS_PHP</a:t>
                      </a:r>
                      <a:endParaRPr lang="en-US" sz="2000" dirty="0"/>
                    </a:p>
                  </a:txBody>
                  <a:tcPr anchor="ct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000" dirty="0" smtClean="0"/>
                        <a:t>GI_PHP</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Global iteration</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Exact</a:t>
                      </a:r>
                      <a:endParaRPr lang="en-US" sz="2000" dirty="0"/>
                    </a:p>
                  </a:txBody>
                  <a:tcPr anchor="ct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70840">
                <a:tc vMerge="1">
                  <a:txBody>
                    <a:bodyPr/>
                    <a:lstStyle/>
                    <a:p>
                      <a:endParaRPr lang="en-US" dirty="0"/>
                    </a:p>
                  </a:txBody>
                  <a:tcPr/>
                </a:tc>
                <a:tc>
                  <a:txBody>
                    <a:bodyPr/>
                    <a:lstStyle/>
                    <a:p>
                      <a:pPr algn="ctr"/>
                      <a:r>
                        <a:rPr lang="en-US" sz="2000" dirty="0" smtClean="0"/>
                        <a:t>DNE</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Local</a:t>
                      </a:r>
                      <a:r>
                        <a:rPr lang="en-US" sz="2000" baseline="0" dirty="0" smtClean="0"/>
                        <a:t> search</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CIKM’12</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Approx.</a:t>
                      </a:r>
                      <a:endParaRPr lang="en-US" sz="2000"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70840">
                <a:tc vMerge="1">
                  <a:txBody>
                    <a:bodyPr/>
                    <a:lstStyle/>
                    <a:p>
                      <a:endParaRPr lang="en-US" dirty="0"/>
                    </a:p>
                  </a:txBody>
                  <a:tcPr/>
                </a:tc>
                <a:tc>
                  <a:txBody>
                    <a:bodyPr/>
                    <a:lstStyle/>
                    <a:p>
                      <a:pPr algn="ctr"/>
                      <a:r>
                        <a:rPr lang="en-US" sz="2000" dirty="0" smtClean="0"/>
                        <a:t>NN_EI</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Local</a:t>
                      </a:r>
                      <a:r>
                        <a:rPr lang="en-US" sz="2000" baseline="0" dirty="0" smtClean="0"/>
                        <a:t> search</a:t>
                      </a:r>
                      <a:endParaRPr lang="en-US" sz="2000" dirty="0" smtClean="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CIKM’13</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Exact</a:t>
                      </a:r>
                      <a:endParaRPr lang="en-US" sz="2000"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70840">
                <a:tc vMerge="1">
                  <a:txBody>
                    <a:bodyPr/>
                    <a:lstStyle/>
                    <a:p>
                      <a:endParaRPr lang="en-US" dirty="0"/>
                    </a:p>
                  </a:txBody>
                  <a:tcPr/>
                </a:tc>
                <a:tc>
                  <a:txBody>
                    <a:bodyPr/>
                    <a:lstStyle/>
                    <a:p>
                      <a:pPr algn="ctr"/>
                      <a:r>
                        <a:rPr lang="en-US" sz="2000" dirty="0" smtClean="0"/>
                        <a:t>LS_EI</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Local</a:t>
                      </a:r>
                      <a:r>
                        <a:rPr lang="en-US" sz="2000" baseline="0" dirty="0" smtClean="0"/>
                        <a:t> search</a:t>
                      </a:r>
                      <a:endParaRPr lang="en-US" sz="2000" dirty="0" smtClean="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000" dirty="0" smtClean="0"/>
                        <a:t>KDD’10</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000" dirty="0" smtClean="0"/>
                        <a:t>Approx.</a:t>
                      </a:r>
                      <a:endParaRPr lang="en-US" sz="2000"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r>
              <a:tr h="370840">
                <a:tc rowSpan="5">
                  <a:txBody>
                    <a:bodyPr/>
                    <a:lstStyle/>
                    <a:p>
                      <a:pPr algn="ctr"/>
                      <a:r>
                        <a:rPr lang="en-US" sz="2000" dirty="0" err="1" smtClean="0"/>
                        <a:t>FLoS_RWR</a:t>
                      </a:r>
                      <a:endParaRPr lang="en-US" sz="2000" dirty="0"/>
                    </a:p>
                  </a:txBody>
                  <a:tcPr anchor="ct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solidFill>
                  </a:tcPr>
                </a:tc>
                <a:tc>
                  <a:txBody>
                    <a:bodyPr/>
                    <a:lstStyle/>
                    <a:p>
                      <a:pPr algn="ctr"/>
                      <a:r>
                        <a:rPr lang="en-US" sz="2000" dirty="0" smtClean="0"/>
                        <a:t>GI_RWR</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Global iteration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Exact</a:t>
                      </a:r>
                      <a:endParaRPr lang="en-US" sz="2000" dirty="0"/>
                    </a:p>
                  </a:txBody>
                  <a:tcPr anchor="ct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70840">
                <a:tc vMerge="1">
                  <a:txBody>
                    <a:bodyPr/>
                    <a:lstStyle/>
                    <a:p>
                      <a:endParaRPr lang="en-US" dirty="0"/>
                    </a:p>
                  </a:txBody>
                  <a:tcPr/>
                </a:tc>
                <a:tc>
                  <a:txBody>
                    <a:bodyPr/>
                    <a:lstStyle/>
                    <a:p>
                      <a:pPr algn="ctr"/>
                      <a:r>
                        <a:rPr lang="en-US" sz="2000" dirty="0" smtClean="0"/>
                        <a:t>Castanet</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Improved GI</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SIGMOD’13</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Exact</a:t>
                      </a:r>
                      <a:endParaRPr lang="en-US" sz="2000"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70840">
                <a:tc vMerge="1">
                  <a:txBody>
                    <a:bodyPr/>
                    <a:lstStyle/>
                    <a:p>
                      <a:endParaRPr lang="en-US" dirty="0"/>
                    </a:p>
                  </a:txBody>
                  <a:tcPr/>
                </a:tc>
                <a:tc>
                  <a:txBody>
                    <a:bodyPr/>
                    <a:lstStyle/>
                    <a:p>
                      <a:pPr algn="ctr"/>
                      <a:r>
                        <a:rPr lang="en-US" sz="2000" dirty="0" smtClean="0"/>
                        <a:t>K-dash</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Matrix inversion</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VLDB’12</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Exact</a:t>
                      </a:r>
                      <a:endParaRPr lang="en-US" sz="2000"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70840">
                <a:tc vMerge="1">
                  <a:txBody>
                    <a:bodyPr/>
                    <a:lstStyle/>
                    <a:p>
                      <a:endParaRPr lang="en-US" dirty="0"/>
                    </a:p>
                  </a:txBody>
                  <a:tcPr/>
                </a:tc>
                <a:tc>
                  <a:txBody>
                    <a:bodyPr/>
                    <a:lstStyle/>
                    <a:p>
                      <a:pPr algn="ctr"/>
                      <a:r>
                        <a:rPr lang="en-US" sz="2000" dirty="0" smtClean="0"/>
                        <a:t>GE_RWR</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Graph embedding</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VLDB’13</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Approx.</a:t>
                      </a:r>
                      <a:endParaRPr lang="en-US" sz="2000"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70840">
                <a:tc vMerge="1">
                  <a:txBody>
                    <a:bodyPr/>
                    <a:lstStyle/>
                    <a:p>
                      <a:endParaRPr lang="en-US"/>
                    </a:p>
                  </a:txBody>
                  <a:tcPr/>
                </a:tc>
                <a:tc>
                  <a:txBody>
                    <a:bodyPr/>
                    <a:lstStyle/>
                    <a:p>
                      <a:pPr algn="ctr"/>
                      <a:r>
                        <a:rPr lang="en-US" sz="2000" dirty="0" smtClean="0"/>
                        <a:t>LS_RWR</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2000" dirty="0" smtClean="0"/>
                        <a:t>Local</a:t>
                      </a:r>
                      <a:r>
                        <a:rPr lang="en-US" sz="2000" baseline="0" dirty="0" smtClean="0"/>
                        <a:t> search</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KDD’10</a:t>
                      </a:r>
                    </a:p>
                  </a:txBody>
                  <a:tcPr anchor="ctr">
                    <a:lnL w="28575"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2000" dirty="0" smtClean="0"/>
                        <a:t>Approx.</a:t>
                      </a:r>
                      <a:endParaRPr lang="en-US" sz="2000" dirty="0"/>
                    </a:p>
                  </a:txBody>
                  <a:tcPr anchor="ctr">
                    <a:lnL w="19050"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tcPr>
                </a:tc>
              </a:tr>
            </a:tbl>
          </a:graphicData>
        </a:graphic>
      </p:graphicFrame>
      <mc:AlternateContent xmlns:mc="http://schemas.openxmlformats.org/markup-compatibility/2006" xmlns:a14="http://schemas.microsoft.com/office/drawing/2010/main">
        <mc:Choice Requires="a14">
          <p:sp>
            <p:nvSpPr>
              <p:cNvPr id="6" name="TextBox 5"/>
              <p:cNvSpPr txBox="1"/>
              <p:nvPr/>
            </p:nvSpPr>
            <p:spPr>
              <a:xfrm>
                <a:off x="3347864" y="5877272"/>
                <a:ext cx="5688632" cy="830997"/>
              </a:xfrm>
              <a:prstGeom prst="rect">
                <a:avLst/>
              </a:prstGeom>
              <a:noFill/>
            </p:spPr>
            <p:txBody>
              <a:bodyPr wrap="square" rtlCol="0">
                <a:spAutoFit/>
              </a:bodyPr>
              <a:lstStyle/>
              <a:p>
                <a:r>
                  <a:rPr lang="en-US" sz="1600" dirty="0" err="1" smtClean="0">
                    <a:solidFill>
                      <a:schemeClr val="bg1"/>
                    </a:solidFill>
                  </a:rPr>
                  <a:t>Yubao</a:t>
                </a:r>
                <a:r>
                  <a:rPr lang="en-US" sz="1600" dirty="0" smtClean="0">
                    <a:solidFill>
                      <a:schemeClr val="bg1"/>
                    </a:solidFill>
                  </a:rPr>
                  <a:t> Wu, </a:t>
                </a:r>
                <a:r>
                  <a:rPr lang="en-US" sz="1600" dirty="0" err="1" smtClean="0">
                    <a:solidFill>
                      <a:schemeClr val="bg1"/>
                    </a:solidFill>
                  </a:rPr>
                  <a:t>Ruoming</a:t>
                </a:r>
                <a:r>
                  <a:rPr lang="en-US" sz="1600" dirty="0" smtClean="0">
                    <a:solidFill>
                      <a:schemeClr val="bg1"/>
                    </a:solidFill>
                  </a:rPr>
                  <a:t> Jin, Xiang Zhang. </a:t>
                </a:r>
                <a:r>
                  <a:rPr lang="en-US" sz="1600" dirty="0">
                    <a:solidFill>
                      <a:schemeClr val="bg1"/>
                    </a:solidFill>
                    <a:cs typeface="Times New Roman" pitchFamily="18" charset="0"/>
                  </a:rPr>
                  <a:t>Fast and </a:t>
                </a:r>
                <a:r>
                  <a:rPr lang="en-US" sz="1600" dirty="0" smtClean="0">
                    <a:solidFill>
                      <a:schemeClr val="bg1"/>
                    </a:solidFill>
                    <a:cs typeface="Times New Roman" pitchFamily="18" charset="0"/>
                  </a:rPr>
                  <a:t>unified local search </a:t>
                </a:r>
                <a:r>
                  <a:rPr lang="en-US" sz="1600" dirty="0">
                    <a:solidFill>
                      <a:schemeClr val="bg1"/>
                    </a:solidFill>
                    <a:cs typeface="Times New Roman" pitchFamily="18" charset="0"/>
                  </a:rPr>
                  <a:t>for </a:t>
                </a:r>
                <a:r>
                  <a:rPr lang="en-US" sz="1600" dirty="0" smtClean="0">
                    <a:solidFill>
                      <a:schemeClr val="bg1"/>
                    </a:solidFill>
                    <a:cs typeface="Times New Roman" pitchFamily="18" charset="0"/>
                  </a:rPr>
                  <a:t>random walk based </a:t>
                </a:r>
                <a14:m>
                  <m:oMath xmlns:m="http://schemas.openxmlformats.org/officeDocument/2006/math">
                    <m:r>
                      <a:rPr lang="en-US" sz="1600" i="1" dirty="0" smtClean="0">
                        <a:solidFill>
                          <a:schemeClr val="bg1"/>
                        </a:solidFill>
                        <a:latin typeface="Cambria Math"/>
                        <a:cs typeface="Times New Roman" pitchFamily="18" charset="0"/>
                      </a:rPr>
                      <m:t>𝑘</m:t>
                    </m:r>
                  </m:oMath>
                </a14:m>
                <a:r>
                  <a:rPr lang="en-US" sz="1600" dirty="0" smtClean="0">
                    <a:solidFill>
                      <a:schemeClr val="bg1"/>
                    </a:solidFill>
                    <a:cs typeface="Times New Roman" pitchFamily="18" charset="0"/>
                  </a:rPr>
                  <a:t>-nearest-neighbor query </a:t>
                </a:r>
                <a:r>
                  <a:rPr lang="en-US" sz="1600" dirty="0">
                    <a:solidFill>
                      <a:schemeClr val="bg1"/>
                    </a:solidFill>
                    <a:cs typeface="Times New Roman" pitchFamily="18" charset="0"/>
                  </a:rPr>
                  <a:t>in </a:t>
                </a:r>
                <a:r>
                  <a:rPr lang="en-US" sz="1600" dirty="0" smtClean="0">
                    <a:solidFill>
                      <a:schemeClr val="bg1"/>
                    </a:solidFill>
                    <a:cs typeface="Times New Roman" pitchFamily="18" charset="0"/>
                  </a:rPr>
                  <a:t>large </a:t>
                </a:r>
                <a:r>
                  <a:rPr lang="en-US" sz="1600" dirty="0">
                    <a:solidFill>
                      <a:schemeClr val="bg1"/>
                    </a:solidFill>
                    <a:cs typeface="Times New Roman" pitchFamily="18" charset="0"/>
                  </a:rPr>
                  <a:t>g</a:t>
                </a:r>
                <a:r>
                  <a:rPr lang="en-US" sz="1600" dirty="0" smtClean="0">
                    <a:solidFill>
                      <a:schemeClr val="bg1"/>
                    </a:solidFill>
                    <a:cs typeface="Times New Roman" pitchFamily="18" charset="0"/>
                  </a:rPr>
                  <a:t>raphs</a:t>
                </a:r>
                <a:r>
                  <a:rPr lang="en-US" sz="1600" dirty="0" smtClean="0">
                    <a:solidFill>
                      <a:schemeClr val="bg1"/>
                    </a:solidFill>
                  </a:rPr>
                  <a:t>. SIGMOD, 2014.</a:t>
                </a:r>
                <a:endParaRPr lang="en-US" sz="1600" dirty="0">
                  <a:solidFill>
                    <a:schemeClr val="bg1"/>
                  </a:solidFill>
                  <a:cs typeface="Times New Roman"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47864" y="5877272"/>
                <a:ext cx="5688632" cy="830997"/>
              </a:xfrm>
              <a:prstGeom prst="rect">
                <a:avLst/>
              </a:prstGeom>
              <a:blipFill rotWithShape="1">
                <a:blip r:embed="rId3"/>
                <a:stretch>
                  <a:fillRect l="-536" t="-2206" r="-214" b="-8824"/>
                </a:stretch>
              </a:blipFill>
            </p:spPr>
            <p:txBody>
              <a:bodyPr/>
              <a:lstStyle/>
              <a:p>
                <a:r>
                  <a:rPr lang="en-US">
                    <a:noFill/>
                  </a:rPr>
                  <a:t> </a:t>
                </a:r>
              </a:p>
            </p:txBody>
          </p:sp>
        </mc:Fallback>
      </mc:AlternateContent>
    </p:spTree>
    <p:extLst>
      <p:ext uri="{BB962C8B-B14F-4D97-AF65-F5344CB8AC3E}">
        <p14:creationId xmlns:p14="http://schemas.microsoft.com/office/powerpoint/2010/main" val="12036840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66345" y="188640"/>
            <a:ext cx="6841960" cy="584467"/>
          </a:xfrm>
        </p:spPr>
        <p:txBody>
          <a:bodyPr/>
          <a:lstStyle/>
          <a:p>
            <a:r>
              <a:rPr lang="en-US" sz="3600" dirty="0" smtClean="0">
                <a:solidFill>
                  <a:schemeClr val="tx1"/>
                </a:solidFill>
                <a:latin typeface="+mj-lt"/>
                <a:cs typeface="Times New Roman" pitchFamily="18" charset="0"/>
              </a:rPr>
              <a:t>Experiments </a:t>
            </a:r>
            <a:r>
              <a:rPr lang="en-US" altLang="zh-CN" sz="3600" dirty="0">
                <a:solidFill>
                  <a:schemeClr val="tx1"/>
                </a:solidFill>
                <a:latin typeface="+mj-lt"/>
                <a:cs typeface="Times New Roman" pitchFamily="18" charset="0"/>
              </a:rPr>
              <a:t>—— </a:t>
            </a:r>
            <a:r>
              <a:rPr lang="en-US" altLang="zh-CN" sz="3600" dirty="0" smtClean="0">
                <a:solidFill>
                  <a:schemeClr val="tx1"/>
                </a:solidFill>
                <a:latin typeface="+mj-lt"/>
                <a:cs typeface="Times New Roman" pitchFamily="18" charset="0"/>
              </a:rPr>
              <a:t>PHP, Real Graphs</a:t>
            </a:r>
            <a:endParaRPr lang="en-US" sz="3600" dirty="0">
              <a:solidFill>
                <a:schemeClr val="tx1"/>
              </a:solidFill>
              <a:latin typeface="+mj-lt"/>
              <a:cs typeface="Times New Roman" pitchFamily="18" charset="0"/>
            </a:endParaRPr>
          </a:p>
        </p:txBody>
      </p:sp>
      <p:sp>
        <p:nvSpPr>
          <p:cNvPr id="8" name="Rectangle 7"/>
          <p:cNvSpPr/>
          <p:nvPr/>
        </p:nvSpPr>
        <p:spPr>
          <a:xfrm>
            <a:off x="1130525" y="4618293"/>
            <a:ext cx="2578986" cy="430887"/>
          </a:xfrm>
          <a:prstGeom prst="rect">
            <a:avLst/>
          </a:prstGeom>
        </p:spPr>
        <p:txBody>
          <a:bodyPr wrap="square">
            <a:spAutoFit/>
          </a:bodyPr>
          <a:lstStyle/>
          <a:p>
            <a:pPr marL="58737" lvl="0" algn="ctr" eaLnBrk="0" hangingPunct="0">
              <a:spcBef>
                <a:spcPct val="20000"/>
              </a:spcBef>
            </a:pPr>
            <a:r>
              <a:rPr lang="en-US" sz="2200" dirty="0" smtClean="0">
                <a:solidFill>
                  <a:schemeClr val="tx1"/>
                </a:solidFill>
                <a:latin typeface="+mj-lt"/>
                <a:cs typeface="Times New Roman" pitchFamily="18" charset="0"/>
              </a:rPr>
              <a:t>Running time (AZ)</a:t>
            </a:r>
            <a:endParaRPr lang="en-US" sz="2200" dirty="0">
              <a:solidFill>
                <a:schemeClr val="tx1"/>
              </a:solidFill>
              <a:latin typeface="+mj-lt"/>
              <a:cs typeface="Times New Roman" pitchFamily="18"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556" y="1285900"/>
            <a:ext cx="3688924" cy="3367236"/>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4959" y="1285900"/>
            <a:ext cx="3735473" cy="3367236"/>
          </a:xfrm>
          <a:prstGeom prst="rect">
            <a:avLst/>
          </a:prstGeom>
        </p:spPr>
      </p:pic>
      <p:sp>
        <p:nvSpPr>
          <p:cNvPr id="17" name="Rectangle 16"/>
          <p:cNvSpPr/>
          <p:nvPr/>
        </p:nvSpPr>
        <p:spPr>
          <a:xfrm>
            <a:off x="5517046" y="4618293"/>
            <a:ext cx="2151298" cy="430887"/>
          </a:xfrm>
          <a:prstGeom prst="rect">
            <a:avLst/>
          </a:prstGeom>
        </p:spPr>
        <p:txBody>
          <a:bodyPr wrap="square">
            <a:spAutoFit/>
          </a:bodyPr>
          <a:lstStyle/>
          <a:p>
            <a:pPr marL="58737" lvl="0" algn="ctr" eaLnBrk="0" hangingPunct="0">
              <a:spcBef>
                <a:spcPct val="20000"/>
              </a:spcBef>
            </a:pPr>
            <a:r>
              <a:rPr lang="en-US" sz="2200" dirty="0" smtClean="0">
                <a:solidFill>
                  <a:schemeClr val="tx1"/>
                </a:solidFill>
                <a:latin typeface="+mj-lt"/>
                <a:cs typeface="Times New Roman" pitchFamily="18" charset="0"/>
              </a:rPr>
              <a:t># Visited nodes</a:t>
            </a:r>
            <a:endParaRPr lang="en-US" sz="2200" dirty="0">
              <a:solidFill>
                <a:schemeClr val="tx1"/>
              </a:solidFill>
              <a:latin typeface="+mj-lt"/>
              <a:cs typeface="Times New Roman" pitchFamily="18" charset="0"/>
            </a:endParaRPr>
          </a:p>
        </p:txBody>
      </p:sp>
      <p:sp>
        <p:nvSpPr>
          <p:cNvPr id="18" name="TextBox 17"/>
          <p:cNvSpPr txBox="1"/>
          <p:nvPr/>
        </p:nvSpPr>
        <p:spPr>
          <a:xfrm>
            <a:off x="1001081" y="4999722"/>
            <a:ext cx="4723047" cy="733534"/>
          </a:xfrm>
          <a:prstGeom prst="rect">
            <a:avLst/>
          </a:prstGeom>
          <a:noFill/>
        </p:spPr>
        <p:txBody>
          <a:bodyPr wrap="square" rtlCol="0">
            <a:spAutoFit/>
          </a:bodyPr>
          <a:lstStyle/>
          <a:p>
            <a:pPr marL="390525" indent="-342900">
              <a:spcBef>
                <a:spcPts val="200"/>
              </a:spcBef>
              <a:buFont typeface="Arial" panose="020B0604020202020204" pitchFamily="34" charset="0"/>
              <a:buChar char="•"/>
            </a:pPr>
            <a:r>
              <a:rPr lang="en-US" sz="2000" dirty="0" smtClean="0"/>
              <a:t>1-3 orders of magnitude faster</a:t>
            </a:r>
          </a:p>
          <a:p>
            <a:pPr marL="390525" indent="-342900">
              <a:spcBef>
                <a:spcPts val="200"/>
              </a:spcBef>
              <a:buFont typeface="Arial" panose="020B0604020202020204" pitchFamily="34" charset="0"/>
              <a:buChar char="•"/>
            </a:pPr>
            <a:r>
              <a:rPr lang="en-US" sz="2000" dirty="0" smtClean="0"/>
              <a:t>A small portion of the nodes are visited</a:t>
            </a:r>
            <a:endParaRPr lang="en-US" sz="2000" dirty="0"/>
          </a:p>
        </p:txBody>
      </p: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949" y="849157"/>
            <a:ext cx="6440271" cy="347595"/>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3347864" y="5877272"/>
                <a:ext cx="5688632" cy="830997"/>
              </a:xfrm>
              <a:prstGeom prst="rect">
                <a:avLst/>
              </a:prstGeom>
              <a:noFill/>
            </p:spPr>
            <p:txBody>
              <a:bodyPr wrap="square" rtlCol="0">
                <a:spAutoFit/>
              </a:bodyPr>
              <a:lstStyle/>
              <a:p>
                <a:r>
                  <a:rPr lang="en-US" sz="1600" dirty="0" err="1" smtClean="0">
                    <a:solidFill>
                      <a:schemeClr val="bg1"/>
                    </a:solidFill>
                  </a:rPr>
                  <a:t>Yubao</a:t>
                </a:r>
                <a:r>
                  <a:rPr lang="en-US" sz="1600" dirty="0" smtClean="0">
                    <a:solidFill>
                      <a:schemeClr val="bg1"/>
                    </a:solidFill>
                  </a:rPr>
                  <a:t> Wu, </a:t>
                </a:r>
                <a:r>
                  <a:rPr lang="en-US" sz="1600" dirty="0" err="1" smtClean="0">
                    <a:solidFill>
                      <a:schemeClr val="bg1"/>
                    </a:solidFill>
                  </a:rPr>
                  <a:t>Ruoming</a:t>
                </a:r>
                <a:r>
                  <a:rPr lang="en-US" sz="1600" dirty="0" smtClean="0">
                    <a:solidFill>
                      <a:schemeClr val="bg1"/>
                    </a:solidFill>
                  </a:rPr>
                  <a:t> Jin, Xiang Zhang. </a:t>
                </a:r>
                <a:r>
                  <a:rPr lang="en-US" sz="1600" dirty="0">
                    <a:solidFill>
                      <a:schemeClr val="bg1"/>
                    </a:solidFill>
                    <a:cs typeface="Times New Roman" pitchFamily="18" charset="0"/>
                  </a:rPr>
                  <a:t>Fast and </a:t>
                </a:r>
                <a:r>
                  <a:rPr lang="en-US" sz="1600" dirty="0" smtClean="0">
                    <a:solidFill>
                      <a:schemeClr val="bg1"/>
                    </a:solidFill>
                    <a:cs typeface="Times New Roman" pitchFamily="18" charset="0"/>
                  </a:rPr>
                  <a:t>unified local search </a:t>
                </a:r>
                <a:r>
                  <a:rPr lang="en-US" sz="1600" dirty="0">
                    <a:solidFill>
                      <a:schemeClr val="bg1"/>
                    </a:solidFill>
                    <a:cs typeface="Times New Roman" pitchFamily="18" charset="0"/>
                  </a:rPr>
                  <a:t>for </a:t>
                </a:r>
                <a:r>
                  <a:rPr lang="en-US" sz="1600" dirty="0" smtClean="0">
                    <a:solidFill>
                      <a:schemeClr val="bg1"/>
                    </a:solidFill>
                    <a:cs typeface="Times New Roman" pitchFamily="18" charset="0"/>
                  </a:rPr>
                  <a:t>random walk based </a:t>
                </a:r>
                <a14:m>
                  <m:oMath xmlns:m="http://schemas.openxmlformats.org/officeDocument/2006/math">
                    <m:r>
                      <a:rPr lang="en-US" sz="1600" i="1" dirty="0" smtClean="0">
                        <a:solidFill>
                          <a:schemeClr val="bg1"/>
                        </a:solidFill>
                        <a:latin typeface="Cambria Math"/>
                        <a:cs typeface="Times New Roman" pitchFamily="18" charset="0"/>
                      </a:rPr>
                      <m:t>𝑘</m:t>
                    </m:r>
                  </m:oMath>
                </a14:m>
                <a:r>
                  <a:rPr lang="en-US" sz="1600" dirty="0" smtClean="0">
                    <a:solidFill>
                      <a:schemeClr val="bg1"/>
                    </a:solidFill>
                    <a:cs typeface="Times New Roman" pitchFamily="18" charset="0"/>
                  </a:rPr>
                  <a:t>-nearest-neighbor query </a:t>
                </a:r>
                <a:r>
                  <a:rPr lang="en-US" sz="1600" dirty="0">
                    <a:solidFill>
                      <a:schemeClr val="bg1"/>
                    </a:solidFill>
                    <a:cs typeface="Times New Roman" pitchFamily="18" charset="0"/>
                  </a:rPr>
                  <a:t>in </a:t>
                </a:r>
                <a:r>
                  <a:rPr lang="en-US" sz="1600" dirty="0" smtClean="0">
                    <a:solidFill>
                      <a:schemeClr val="bg1"/>
                    </a:solidFill>
                    <a:cs typeface="Times New Roman" pitchFamily="18" charset="0"/>
                  </a:rPr>
                  <a:t>large </a:t>
                </a:r>
                <a:r>
                  <a:rPr lang="en-US" sz="1600" dirty="0">
                    <a:solidFill>
                      <a:schemeClr val="bg1"/>
                    </a:solidFill>
                    <a:cs typeface="Times New Roman" pitchFamily="18" charset="0"/>
                  </a:rPr>
                  <a:t>g</a:t>
                </a:r>
                <a:r>
                  <a:rPr lang="en-US" sz="1600" dirty="0" smtClean="0">
                    <a:solidFill>
                      <a:schemeClr val="bg1"/>
                    </a:solidFill>
                    <a:cs typeface="Times New Roman" pitchFamily="18" charset="0"/>
                  </a:rPr>
                  <a:t>raphs</a:t>
                </a:r>
                <a:r>
                  <a:rPr lang="en-US" sz="1600" dirty="0" smtClean="0">
                    <a:solidFill>
                      <a:schemeClr val="bg1"/>
                    </a:solidFill>
                  </a:rPr>
                  <a:t>. SIGMOD, 2014.</a:t>
                </a:r>
                <a:endParaRPr lang="en-US" sz="1600" dirty="0">
                  <a:solidFill>
                    <a:schemeClr val="bg1"/>
                  </a:solidFill>
                  <a:cs typeface="Times New Roman"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347864" y="5877272"/>
                <a:ext cx="5688632" cy="830997"/>
              </a:xfrm>
              <a:prstGeom prst="rect">
                <a:avLst/>
              </a:prstGeom>
              <a:blipFill rotWithShape="1">
                <a:blip r:embed="rId6"/>
                <a:stretch>
                  <a:fillRect l="-536" t="-2206" r="-214" b="-8824"/>
                </a:stretch>
              </a:blipFill>
            </p:spPr>
            <p:txBody>
              <a:bodyPr/>
              <a:lstStyle/>
              <a:p>
                <a:r>
                  <a:rPr lang="en-US">
                    <a:noFill/>
                  </a:rPr>
                  <a:t> </a:t>
                </a:r>
              </a:p>
            </p:txBody>
          </p:sp>
        </mc:Fallback>
      </mc:AlternateContent>
    </p:spTree>
    <p:extLst>
      <p:ext uri="{BB962C8B-B14F-4D97-AF65-F5344CB8AC3E}">
        <p14:creationId xmlns:p14="http://schemas.microsoft.com/office/powerpoint/2010/main" val="29748634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67544" y="491585"/>
            <a:ext cx="3816423" cy="614480"/>
          </a:xfrm>
        </p:spPr>
        <p:txBody>
          <a:bodyPr/>
          <a:lstStyle/>
          <a:p>
            <a:r>
              <a:rPr lang="en-US" sz="3600" dirty="0" smtClean="0">
                <a:solidFill>
                  <a:schemeClr val="tx1"/>
                </a:solidFill>
                <a:latin typeface="+mj-lt"/>
                <a:cs typeface="Times New Roman" pitchFamily="18" charset="0"/>
              </a:rPr>
              <a:t>Primitive Tasks</a:t>
            </a:r>
            <a:endParaRPr lang="en-US" sz="3600" dirty="0">
              <a:solidFill>
                <a:schemeClr val="tx1"/>
              </a:solidFill>
              <a:latin typeface="+mj-lt"/>
              <a:cs typeface="Times New Roman" pitchFamily="18" charset="0"/>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3169353348"/>
                  </p:ext>
                </p:extLst>
              </p:nvPr>
            </p:nvGraphicFramePr>
            <p:xfrm>
              <a:off x="431540" y="1276751"/>
              <a:ext cx="8352928" cy="2638969"/>
            </p:xfrm>
            <a:graphic>
              <a:graphicData uri="http://schemas.openxmlformats.org/drawingml/2006/table">
                <a:tbl>
                  <a:tblPr firstRow="1" bandRow="1">
                    <a:tableStyleId>{5C22544A-7EE6-4342-B048-85BDC9FD1C3A}</a:tableStyleId>
                  </a:tblPr>
                  <a:tblGrid>
                    <a:gridCol w="2621996"/>
                    <a:gridCol w="2846738"/>
                    <a:gridCol w="2884194"/>
                  </a:tblGrid>
                  <a:tr h="535849">
                    <a:tc>
                      <a:txBody>
                        <a:bodyPr/>
                        <a:lstStyle/>
                        <a:p>
                          <a:pPr algn="ctr"/>
                          <a:r>
                            <a:rPr lang="en-US" sz="2000" dirty="0" smtClean="0"/>
                            <a:t>Tasks</a:t>
                          </a:r>
                          <a:endParaRPr lang="en-US" sz="2000" dirty="0"/>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smtClean="0"/>
                            <a:t>Global</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sz="2000" dirty="0" smtClean="0"/>
                            <a:t>Local : query biased</a:t>
                          </a:r>
                          <a:endParaRPr lang="en-US" sz="2000" dirty="0"/>
                        </a:p>
                      </a:txBody>
                      <a:tcPr anchor="ctr">
                        <a:lnL w="38100" cap="flat" cmpd="sng" algn="ctr">
                          <a:solidFill>
                            <a:schemeClr val="bg1"/>
                          </a:solidFill>
                          <a:prstDash val="solid"/>
                          <a:round/>
                          <a:headEnd type="none" w="med" len="med"/>
                          <a:tailEnd type="none" w="med" len="med"/>
                        </a:lnL>
                      </a:tcPr>
                    </a:tc>
                  </a:tr>
                  <a:tr h="6522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Community detection</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000" dirty="0" smtClean="0"/>
                            <a:t>Graph partitioning</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000" dirty="0" smtClean="0"/>
                            <a:t>Local community detection</a:t>
                          </a:r>
                          <a:endParaRPr lang="en-US" sz="2000" dirty="0"/>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r>
                  <a:tr h="648072">
                    <a:tc>
                      <a:txBody>
                        <a:bodyPr/>
                        <a:lstStyle/>
                        <a:p>
                          <a:pPr algn="ctr"/>
                          <a:r>
                            <a:rPr lang="en-US" sz="2000" dirty="0" smtClean="0"/>
                            <a:t>Ranking</a:t>
                          </a:r>
                          <a:endParaRPr lang="en-US" sz="2000" dirty="0"/>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PageRank</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000" dirty="0" smtClean="0"/>
                            <a:t>Top-</a:t>
                          </a:r>
                          <a14:m>
                            <m:oMath xmlns:m="http://schemas.openxmlformats.org/officeDocument/2006/math">
                              <m:r>
                                <a:rPr lang="en-US" sz="2000" b="0" i="1" smtClean="0">
                                  <a:latin typeface="Cambria Math"/>
                                </a:rPr>
                                <m:t>𝑘</m:t>
                              </m:r>
                            </m:oMath>
                          </a14:m>
                          <a:r>
                            <a:rPr lang="en-US" sz="2000" dirty="0" smtClean="0"/>
                            <a:t>  query ;</a:t>
                          </a:r>
                        </a:p>
                        <a:p>
                          <a:pPr algn="ctr"/>
                          <a:r>
                            <a:rPr lang="en-US" sz="2000" dirty="0" smtClean="0"/>
                            <a:t>Random walk with restart</a:t>
                          </a:r>
                          <a:endParaRPr lang="en-US" sz="2000" dirty="0"/>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r>
                  <a:tr h="323732">
                    <a:tc>
                      <a:txBody>
                        <a:bodyPr/>
                        <a:lstStyle/>
                        <a:p>
                          <a:pPr algn="ctr"/>
                          <a:r>
                            <a:rPr lang="en-US" sz="2000" dirty="0" smtClean="0"/>
                            <a:t>Densest subgraph</a:t>
                          </a:r>
                          <a:endParaRPr lang="en-US" sz="2000" dirty="0"/>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000" dirty="0" smtClean="0"/>
                            <a:t>Global densest subgraph</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000" dirty="0" smtClean="0"/>
                            <a:t>Local</a:t>
                          </a:r>
                          <a:r>
                            <a:rPr lang="en-US" sz="2000" baseline="0" dirty="0" smtClean="0"/>
                            <a:t> d</a:t>
                          </a:r>
                          <a:r>
                            <a:rPr lang="en-US" sz="2000" dirty="0" smtClean="0"/>
                            <a:t>ense subgraph near the query node</a:t>
                          </a:r>
                          <a:endParaRPr lang="en-US" sz="2000" dirty="0"/>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3169353348"/>
                  </p:ext>
                </p:extLst>
              </p:nvPr>
            </p:nvGraphicFramePr>
            <p:xfrm>
              <a:off x="431540" y="1276751"/>
              <a:ext cx="8352928" cy="2638969"/>
            </p:xfrm>
            <a:graphic>
              <a:graphicData uri="http://schemas.openxmlformats.org/drawingml/2006/table">
                <a:tbl>
                  <a:tblPr firstRow="1" bandRow="1">
                    <a:tableStyleId>{5C22544A-7EE6-4342-B048-85BDC9FD1C3A}</a:tableStyleId>
                  </a:tblPr>
                  <a:tblGrid>
                    <a:gridCol w="2621996"/>
                    <a:gridCol w="2846738"/>
                    <a:gridCol w="2884194"/>
                  </a:tblGrid>
                  <a:tr h="535849">
                    <a:tc>
                      <a:txBody>
                        <a:bodyPr/>
                        <a:lstStyle/>
                        <a:p>
                          <a:pPr algn="ctr"/>
                          <a:r>
                            <a:rPr lang="en-US" sz="2000" dirty="0" smtClean="0"/>
                            <a:t>Tasks</a:t>
                          </a:r>
                          <a:endParaRPr lang="en-US" sz="2000" dirty="0"/>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smtClean="0"/>
                            <a:t>Global</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sz="2000" dirty="0" smtClean="0"/>
                            <a:t>Local : query biased</a:t>
                          </a:r>
                          <a:endParaRPr lang="en-US" sz="2000" dirty="0"/>
                        </a:p>
                      </a:txBody>
                      <a:tcPr anchor="ctr">
                        <a:lnL w="38100" cap="flat" cmpd="sng" algn="ctr">
                          <a:solidFill>
                            <a:schemeClr val="bg1"/>
                          </a:solidFill>
                          <a:prstDash val="solid"/>
                          <a:round/>
                          <a:headEnd type="none" w="med" len="med"/>
                          <a:tailEnd type="none" w="med" len="med"/>
                        </a:lnL>
                      </a:tcPr>
                    </a:tc>
                  </a:tr>
                  <a:tr h="7010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Community detection</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000" dirty="0" smtClean="0"/>
                            <a:t>Graph partitioning</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000" dirty="0" smtClean="0"/>
                            <a:t>Local community detection</a:t>
                          </a:r>
                          <a:endParaRPr lang="en-US" sz="2000" dirty="0"/>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r>
                  <a:tr h="701040">
                    <a:tc>
                      <a:txBody>
                        <a:bodyPr/>
                        <a:lstStyle/>
                        <a:p>
                          <a:pPr algn="ctr"/>
                          <a:r>
                            <a:rPr lang="en-US" sz="2000" dirty="0" smtClean="0"/>
                            <a:t>Ranking</a:t>
                          </a:r>
                          <a:endParaRPr lang="en-US" sz="2000" dirty="0"/>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PageRank</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lang="en-US"/>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rotWithShape="0">
                          <a:blip r:embed="rId3"/>
                          <a:stretch>
                            <a:fillRect l="-189662" t="-175862" r="-844" b="-113793"/>
                          </a:stretch>
                        </a:blipFill>
                      </a:tcPr>
                    </a:tc>
                  </a:tr>
                  <a:tr h="701040">
                    <a:tc>
                      <a:txBody>
                        <a:bodyPr/>
                        <a:lstStyle/>
                        <a:p>
                          <a:pPr algn="ctr"/>
                          <a:r>
                            <a:rPr lang="en-US" sz="2000" dirty="0" smtClean="0"/>
                            <a:t>Densest subgraph</a:t>
                          </a:r>
                          <a:endParaRPr lang="en-US" sz="2000" dirty="0"/>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000" dirty="0" smtClean="0"/>
                            <a:t>Global densest subgraph</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000" dirty="0" smtClean="0"/>
                            <a:t>Local</a:t>
                          </a:r>
                          <a:r>
                            <a:rPr lang="en-US" sz="2000" baseline="0" dirty="0" smtClean="0"/>
                            <a:t> d</a:t>
                          </a:r>
                          <a:r>
                            <a:rPr lang="en-US" sz="2000" dirty="0" smtClean="0"/>
                            <a:t>ense </a:t>
                          </a:r>
                          <a:r>
                            <a:rPr lang="en-US" sz="2000" dirty="0" smtClean="0"/>
                            <a:t>subgraph </a:t>
                          </a:r>
                          <a:r>
                            <a:rPr lang="en-US" sz="2000" dirty="0" smtClean="0"/>
                            <a:t>near the query node</a:t>
                          </a:r>
                          <a:endParaRPr lang="en-US" sz="2000" dirty="0"/>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r>
                </a:tbl>
              </a:graphicData>
            </a:graphic>
          </p:graphicFrame>
        </mc:Fallback>
      </mc:AlternateContent>
      <p:sp>
        <p:nvSpPr>
          <p:cNvPr id="21" name="Rectangle 20"/>
          <p:cNvSpPr/>
          <p:nvPr/>
        </p:nvSpPr>
        <p:spPr>
          <a:xfrm>
            <a:off x="1276099" y="4797152"/>
            <a:ext cx="3024336" cy="769441"/>
          </a:xfrm>
          <a:prstGeom prst="rect">
            <a:avLst/>
          </a:prstGeom>
        </p:spPr>
        <p:txBody>
          <a:bodyPr wrap="square">
            <a:spAutoFit/>
          </a:bodyPr>
          <a:lstStyle/>
          <a:p>
            <a:pPr marL="401637" lvl="0" indent="-342900" eaLnBrk="0" hangingPunct="0">
              <a:spcBef>
                <a:spcPct val="20000"/>
              </a:spcBef>
              <a:buFont typeface="Arial" panose="020B0604020202020204" pitchFamily="34" charset="0"/>
              <a:buChar char="•"/>
            </a:pPr>
            <a:r>
              <a:rPr lang="en-US" sz="2000" dirty="0" smtClean="0">
                <a:solidFill>
                  <a:schemeClr val="tx1"/>
                </a:solidFill>
                <a:latin typeface="+mj-lt"/>
                <a:cs typeface="Times New Roman" pitchFamily="18" charset="0"/>
              </a:rPr>
              <a:t>Recommendation</a:t>
            </a:r>
          </a:p>
          <a:p>
            <a:pPr marL="401637" lvl="0" indent="-342900" eaLnBrk="0" hangingPunct="0">
              <a:spcBef>
                <a:spcPct val="20000"/>
              </a:spcBef>
              <a:buFont typeface="Arial" panose="020B0604020202020204" pitchFamily="34" charset="0"/>
              <a:buChar char="•"/>
            </a:pPr>
            <a:r>
              <a:rPr lang="en-US" sz="2000" dirty="0">
                <a:cs typeface="Times New Roman" pitchFamily="18" charset="0"/>
              </a:rPr>
              <a:t>Disease </a:t>
            </a:r>
            <a:r>
              <a:rPr lang="en-US" sz="2000" dirty="0" smtClean="0">
                <a:cs typeface="Times New Roman" pitchFamily="18" charset="0"/>
              </a:rPr>
              <a:t>gene discovery</a:t>
            </a:r>
            <a:endParaRPr lang="en-US" sz="2000" dirty="0">
              <a:cs typeface="Times New Roman" pitchFamily="18" charset="0"/>
            </a:endParaRPr>
          </a:p>
        </p:txBody>
      </p:sp>
      <p:sp>
        <p:nvSpPr>
          <p:cNvPr id="22" name="Rectangle 21"/>
          <p:cNvSpPr/>
          <p:nvPr/>
        </p:nvSpPr>
        <p:spPr>
          <a:xfrm>
            <a:off x="4463988" y="4797152"/>
            <a:ext cx="3528392" cy="769441"/>
          </a:xfrm>
          <a:prstGeom prst="rect">
            <a:avLst/>
          </a:prstGeom>
        </p:spPr>
        <p:txBody>
          <a:bodyPr wrap="square">
            <a:spAutoFit/>
          </a:bodyPr>
          <a:lstStyle/>
          <a:p>
            <a:pPr marL="401637" lvl="0" indent="-342900" eaLnBrk="0" hangingPunct="0">
              <a:spcBef>
                <a:spcPct val="20000"/>
              </a:spcBef>
              <a:buFont typeface="Arial" panose="020B0604020202020204" pitchFamily="34" charset="0"/>
              <a:buChar char="•"/>
            </a:pPr>
            <a:r>
              <a:rPr lang="en-US" sz="2000" dirty="0" smtClean="0">
                <a:latin typeface="+mj-lt"/>
                <a:cs typeface="Times New Roman" pitchFamily="18" charset="0"/>
              </a:rPr>
              <a:t>Advertisement</a:t>
            </a:r>
          </a:p>
          <a:p>
            <a:pPr marL="401637" lvl="0" indent="-342900" eaLnBrk="0" hangingPunct="0">
              <a:spcBef>
                <a:spcPct val="20000"/>
              </a:spcBef>
              <a:buFont typeface="Arial" panose="020B0604020202020204" pitchFamily="34" charset="0"/>
              <a:buChar char="•"/>
            </a:pPr>
            <a:r>
              <a:rPr lang="en-US" sz="2000" dirty="0" smtClean="0">
                <a:latin typeface="+mj-lt"/>
                <a:cs typeface="Times New Roman" pitchFamily="18" charset="0"/>
              </a:rPr>
              <a:t>Disease pathway discovery</a:t>
            </a:r>
          </a:p>
        </p:txBody>
      </p:sp>
      <p:sp>
        <p:nvSpPr>
          <p:cNvPr id="24" name="Rectangle 23"/>
          <p:cNvSpPr/>
          <p:nvPr/>
        </p:nvSpPr>
        <p:spPr>
          <a:xfrm>
            <a:off x="1079612" y="4257092"/>
            <a:ext cx="1980220" cy="461665"/>
          </a:xfrm>
          <a:prstGeom prst="rect">
            <a:avLst/>
          </a:prstGeom>
        </p:spPr>
        <p:txBody>
          <a:bodyPr wrap="square">
            <a:spAutoFit/>
          </a:bodyPr>
          <a:lstStyle/>
          <a:p>
            <a:pPr marL="58737" lvl="0" eaLnBrk="0" hangingPunct="0">
              <a:spcBef>
                <a:spcPct val="20000"/>
              </a:spcBef>
            </a:pPr>
            <a:r>
              <a:rPr lang="en-US" sz="2400" dirty="0" smtClean="0">
                <a:cs typeface="Times New Roman" pitchFamily="18" charset="0"/>
              </a:rPr>
              <a:t>Applications</a:t>
            </a:r>
            <a:r>
              <a:rPr lang="en-US" sz="2000" dirty="0" smtClean="0">
                <a:cs typeface="Times New Roman" pitchFamily="18" charset="0"/>
              </a:rPr>
              <a:t>:</a:t>
            </a:r>
            <a:endParaRPr lang="en-US" sz="2000" dirty="0">
              <a:cs typeface="Times New Roman" pitchFamily="18" charset="0"/>
            </a:endParaRPr>
          </a:p>
        </p:txBody>
      </p:sp>
    </p:spTree>
    <p:extLst>
      <p:ext uri="{BB962C8B-B14F-4D97-AF65-F5344CB8AC3E}">
        <p14:creationId xmlns:p14="http://schemas.microsoft.com/office/powerpoint/2010/main" val="8541556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500" y="188640"/>
            <a:ext cx="6660740" cy="584467"/>
          </a:xfrm>
        </p:spPr>
        <p:txBody>
          <a:bodyPr/>
          <a:lstStyle/>
          <a:p>
            <a:r>
              <a:rPr lang="en-US" sz="3600" dirty="0" smtClean="0">
                <a:solidFill>
                  <a:schemeClr val="tx1"/>
                </a:solidFill>
                <a:latin typeface="+mj-lt"/>
                <a:cs typeface="Times New Roman" pitchFamily="18" charset="0"/>
              </a:rPr>
              <a:t>Experiments</a:t>
            </a:r>
            <a:r>
              <a:rPr lang="en-US" altLang="zh-CN" sz="3600" dirty="0" smtClean="0">
                <a:solidFill>
                  <a:schemeClr val="tx1"/>
                </a:solidFill>
                <a:latin typeface="+mj-lt"/>
                <a:cs typeface="Times New Roman" pitchFamily="18" charset="0"/>
              </a:rPr>
              <a:t>——RWR, Real Graphs</a:t>
            </a:r>
            <a:endParaRPr lang="en-US" sz="3600" dirty="0">
              <a:solidFill>
                <a:schemeClr val="tx1"/>
              </a:solidFill>
              <a:latin typeface="+mj-lt"/>
              <a:cs typeface="Times New Roman" pitchFamily="18"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847" y="1495808"/>
            <a:ext cx="3691113" cy="336923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763" y="1069966"/>
            <a:ext cx="8606717" cy="34281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6760" y="1495808"/>
            <a:ext cx="3737688" cy="3369234"/>
          </a:xfrm>
          <a:prstGeom prst="rect">
            <a:avLst/>
          </a:prstGeom>
        </p:spPr>
      </p:pic>
      <p:sp>
        <p:nvSpPr>
          <p:cNvPr id="18" name="Rectangle 17"/>
          <p:cNvSpPr/>
          <p:nvPr/>
        </p:nvSpPr>
        <p:spPr>
          <a:xfrm>
            <a:off x="1078006" y="4875547"/>
            <a:ext cx="2576794" cy="461665"/>
          </a:xfrm>
          <a:prstGeom prst="rect">
            <a:avLst/>
          </a:prstGeom>
        </p:spPr>
        <p:txBody>
          <a:bodyPr wrap="square">
            <a:spAutoFit/>
          </a:bodyPr>
          <a:lstStyle/>
          <a:p>
            <a:pPr marL="58737" lvl="0" algn="ctr" eaLnBrk="0" hangingPunct="0">
              <a:spcBef>
                <a:spcPct val="20000"/>
              </a:spcBef>
            </a:pPr>
            <a:r>
              <a:rPr lang="en-US" sz="2400" dirty="0" smtClean="0">
                <a:solidFill>
                  <a:schemeClr val="tx1"/>
                </a:solidFill>
                <a:latin typeface="+mj-lt"/>
                <a:cs typeface="Times New Roman" pitchFamily="18" charset="0"/>
              </a:rPr>
              <a:t>Running time (AZ)</a:t>
            </a:r>
            <a:endParaRPr lang="en-US" sz="2400" dirty="0">
              <a:solidFill>
                <a:schemeClr val="tx1"/>
              </a:solidFill>
              <a:latin typeface="+mj-lt"/>
              <a:cs typeface="Times New Roman" pitchFamily="18" charset="0"/>
            </a:endParaRPr>
          </a:p>
        </p:txBody>
      </p:sp>
      <p:sp>
        <p:nvSpPr>
          <p:cNvPr id="19" name="Rectangle 18"/>
          <p:cNvSpPr/>
          <p:nvPr/>
        </p:nvSpPr>
        <p:spPr>
          <a:xfrm>
            <a:off x="5616116" y="4875547"/>
            <a:ext cx="2232248" cy="461665"/>
          </a:xfrm>
          <a:prstGeom prst="rect">
            <a:avLst/>
          </a:prstGeom>
        </p:spPr>
        <p:txBody>
          <a:bodyPr wrap="square">
            <a:spAutoFit/>
          </a:bodyPr>
          <a:lstStyle/>
          <a:p>
            <a:pPr marL="58737" lvl="0" algn="ctr" eaLnBrk="0" hangingPunct="0">
              <a:spcBef>
                <a:spcPct val="20000"/>
              </a:spcBef>
            </a:pPr>
            <a:r>
              <a:rPr lang="en-US" sz="2400" dirty="0" smtClean="0">
                <a:latin typeface="+mj-lt"/>
                <a:cs typeface="Times New Roman" pitchFamily="18" charset="0"/>
              </a:rPr>
              <a:t># V</a:t>
            </a:r>
            <a:r>
              <a:rPr lang="en-US" sz="2400" dirty="0" smtClean="0">
                <a:solidFill>
                  <a:schemeClr val="tx1"/>
                </a:solidFill>
                <a:latin typeface="+mj-lt"/>
                <a:cs typeface="Times New Roman" pitchFamily="18" charset="0"/>
              </a:rPr>
              <a:t>isited nodes</a:t>
            </a:r>
            <a:endParaRPr lang="en-US" sz="2400" dirty="0">
              <a:solidFill>
                <a:schemeClr val="tx1"/>
              </a:solidFill>
              <a:latin typeface="+mj-lt"/>
              <a:cs typeface="Times New Roman" pitchFamily="18" charset="0"/>
            </a:endParaRPr>
          </a:p>
        </p:txBody>
      </p:sp>
      <p:sp>
        <p:nvSpPr>
          <p:cNvPr id="20" name="TextBox 19"/>
          <p:cNvSpPr txBox="1"/>
          <p:nvPr/>
        </p:nvSpPr>
        <p:spPr>
          <a:xfrm>
            <a:off x="995255" y="5271591"/>
            <a:ext cx="7069133" cy="461665"/>
          </a:xfrm>
          <a:prstGeom prst="rect">
            <a:avLst/>
          </a:prstGeom>
          <a:noFill/>
        </p:spPr>
        <p:txBody>
          <a:bodyPr wrap="square" rtlCol="0">
            <a:spAutoFit/>
          </a:bodyPr>
          <a:lstStyle/>
          <a:p>
            <a:pPr marL="47625">
              <a:spcBef>
                <a:spcPts val="200"/>
              </a:spcBef>
            </a:pPr>
            <a:r>
              <a:rPr lang="en-US" sz="2400" dirty="0">
                <a:latin typeface="Cambria Math" panose="02040503050406030204" pitchFamily="18" charset="0"/>
                <a:ea typeface="Cambria Math" panose="02040503050406030204" pitchFamily="18" charset="0"/>
              </a:rPr>
              <a:t>⦁ </a:t>
            </a:r>
            <a:r>
              <a:rPr lang="en-US" sz="2400" dirty="0" smtClean="0">
                <a:latin typeface="Cambria Math" panose="02040503050406030204" pitchFamily="18" charset="0"/>
                <a:ea typeface="Cambria Math" panose="02040503050406030204" pitchFamily="18" charset="0"/>
              </a:rPr>
              <a:t> </a:t>
            </a:r>
            <a:r>
              <a:rPr lang="en-US" sz="2400" dirty="0" smtClean="0"/>
              <a:t>Fast             </a:t>
            </a:r>
            <a:r>
              <a:rPr lang="en-US" sz="2400" dirty="0" smtClean="0">
                <a:latin typeface="Cambria Math" panose="02040503050406030204" pitchFamily="18" charset="0"/>
                <a:ea typeface="Cambria Math" panose="02040503050406030204" pitchFamily="18" charset="0"/>
              </a:rPr>
              <a:t>⦁  </a:t>
            </a:r>
            <a:r>
              <a:rPr lang="en-US" sz="2400" dirty="0" smtClean="0"/>
              <a:t>A </a:t>
            </a:r>
            <a:r>
              <a:rPr lang="en-US" sz="2400" dirty="0"/>
              <a:t>small portion of the nodes are visited</a:t>
            </a:r>
          </a:p>
        </p:txBody>
      </p:sp>
      <p:grpSp>
        <p:nvGrpSpPr>
          <p:cNvPr id="2" name="Group 1"/>
          <p:cNvGrpSpPr/>
          <p:nvPr/>
        </p:nvGrpSpPr>
        <p:grpSpPr>
          <a:xfrm>
            <a:off x="6228184" y="116632"/>
            <a:ext cx="2808312" cy="936356"/>
            <a:chOff x="6228184" y="128826"/>
            <a:chExt cx="2808312" cy="936356"/>
          </a:xfrm>
        </p:grpSpPr>
        <p:sp>
          <p:nvSpPr>
            <p:cNvPr id="11" name="Left Brace 10"/>
            <p:cNvSpPr/>
            <p:nvPr/>
          </p:nvSpPr>
          <p:spPr>
            <a:xfrm rot="5400000">
              <a:off x="7392091" y="-327195"/>
              <a:ext cx="228470" cy="2556284"/>
            </a:xfrm>
            <a:prstGeom prst="leftBrace">
              <a:avLst>
                <a:gd name="adj1" fmla="val 34357"/>
                <a:gd name="adj2" fmla="val 32758"/>
              </a:avLst>
            </a:prstGeom>
            <a:ln w="190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6804756" y="128826"/>
              <a:ext cx="2231740" cy="707886"/>
            </a:xfrm>
            <a:prstGeom prst="rect">
              <a:avLst/>
            </a:prstGeom>
            <a:noFill/>
          </p:spPr>
          <p:txBody>
            <a:bodyPr wrap="square" rtlCol="0">
              <a:spAutoFit/>
            </a:bodyPr>
            <a:lstStyle/>
            <a:p>
              <a:pPr algn="ctr"/>
              <a:r>
                <a:rPr lang="en-US" sz="2000" dirty="0" smtClean="0"/>
                <a:t>Have long </a:t>
              </a:r>
              <a:r>
                <a:rPr lang="en-US" sz="2000" dirty="0" err="1" smtClean="0"/>
                <a:t>precomputing</a:t>
              </a:r>
              <a:r>
                <a:rPr lang="en-US" sz="2000" dirty="0" smtClean="0"/>
                <a:t> time</a:t>
              </a:r>
              <a:endParaRPr lang="en-US" sz="2000" dirty="0"/>
            </a:p>
          </p:txBody>
        </p:sp>
        <p:sp>
          <p:nvSpPr>
            <p:cNvPr id="14" name="Rounded Rectangle 13"/>
            <p:cNvSpPr/>
            <p:nvPr/>
          </p:nvSpPr>
          <p:spPr>
            <a:xfrm>
              <a:off x="6804248" y="128826"/>
              <a:ext cx="2207688" cy="707886"/>
            </a:xfrm>
            <a:prstGeom prst="roundRect">
              <a:avLst/>
            </a:prstGeom>
            <a:noFill/>
            <a:ln w="19050">
              <a:solidFill>
                <a:schemeClr val="accent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5" name="TextBox 14"/>
              <p:cNvSpPr txBox="1"/>
              <p:nvPr/>
            </p:nvSpPr>
            <p:spPr>
              <a:xfrm>
                <a:off x="3347864" y="5877272"/>
                <a:ext cx="5688632" cy="830997"/>
              </a:xfrm>
              <a:prstGeom prst="rect">
                <a:avLst/>
              </a:prstGeom>
              <a:noFill/>
            </p:spPr>
            <p:txBody>
              <a:bodyPr wrap="square" rtlCol="0">
                <a:spAutoFit/>
              </a:bodyPr>
              <a:lstStyle/>
              <a:p>
                <a:r>
                  <a:rPr lang="en-US" sz="1600" dirty="0" err="1" smtClean="0">
                    <a:solidFill>
                      <a:schemeClr val="bg1"/>
                    </a:solidFill>
                  </a:rPr>
                  <a:t>Yubao</a:t>
                </a:r>
                <a:r>
                  <a:rPr lang="en-US" sz="1600" dirty="0" smtClean="0">
                    <a:solidFill>
                      <a:schemeClr val="bg1"/>
                    </a:solidFill>
                  </a:rPr>
                  <a:t> Wu, </a:t>
                </a:r>
                <a:r>
                  <a:rPr lang="en-US" sz="1600" dirty="0" err="1" smtClean="0">
                    <a:solidFill>
                      <a:schemeClr val="bg1"/>
                    </a:solidFill>
                  </a:rPr>
                  <a:t>Ruoming</a:t>
                </a:r>
                <a:r>
                  <a:rPr lang="en-US" sz="1600" dirty="0" smtClean="0">
                    <a:solidFill>
                      <a:schemeClr val="bg1"/>
                    </a:solidFill>
                  </a:rPr>
                  <a:t> Jin, Xiang Zhang. </a:t>
                </a:r>
                <a:r>
                  <a:rPr lang="en-US" sz="1600" dirty="0">
                    <a:solidFill>
                      <a:schemeClr val="bg1"/>
                    </a:solidFill>
                    <a:cs typeface="Times New Roman" pitchFamily="18" charset="0"/>
                  </a:rPr>
                  <a:t>Fast and </a:t>
                </a:r>
                <a:r>
                  <a:rPr lang="en-US" sz="1600" dirty="0" smtClean="0">
                    <a:solidFill>
                      <a:schemeClr val="bg1"/>
                    </a:solidFill>
                    <a:cs typeface="Times New Roman" pitchFamily="18" charset="0"/>
                  </a:rPr>
                  <a:t>unified local search </a:t>
                </a:r>
                <a:r>
                  <a:rPr lang="en-US" sz="1600" dirty="0">
                    <a:solidFill>
                      <a:schemeClr val="bg1"/>
                    </a:solidFill>
                    <a:cs typeface="Times New Roman" pitchFamily="18" charset="0"/>
                  </a:rPr>
                  <a:t>for </a:t>
                </a:r>
                <a:r>
                  <a:rPr lang="en-US" sz="1600" dirty="0" smtClean="0">
                    <a:solidFill>
                      <a:schemeClr val="bg1"/>
                    </a:solidFill>
                    <a:cs typeface="Times New Roman" pitchFamily="18" charset="0"/>
                  </a:rPr>
                  <a:t>random walk based </a:t>
                </a:r>
                <a14:m>
                  <m:oMath xmlns:m="http://schemas.openxmlformats.org/officeDocument/2006/math">
                    <m:r>
                      <a:rPr lang="en-US" sz="1600" i="1" dirty="0" smtClean="0">
                        <a:solidFill>
                          <a:schemeClr val="bg1"/>
                        </a:solidFill>
                        <a:latin typeface="Cambria Math"/>
                        <a:cs typeface="Times New Roman" pitchFamily="18" charset="0"/>
                      </a:rPr>
                      <m:t>𝑘</m:t>
                    </m:r>
                  </m:oMath>
                </a14:m>
                <a:r>
                  <a:rPr lang="en-US" sz="1600" dirty="0" smtClean="0">
                    <a:solidFill>
                      <a:schemeClr val="bg1"/>
                    </a:solidFill>
                    <a:cs typeface="Times New Roman" pitchFamily="18" charset="0"/>
                  </a:rPr>
                  <a:t>-nearest-neighbor query </a:t>
                </a:r>
                <a:r>
                  <a:rPr lang="en-US" sz="1600" dirty="0">
                    <a:solidFill>
                      <a:schemeClr val="bg1"/>
                    </a:solidFill>
                    <a:cs typeface="Times New Roman" pitchFamily="18" charset="0"/>
                  </a:rPr>
                  <a:t>in </a:t>
                </a:r>
                <a:r>
                  <a:rPr lang="en-US" sz="1600" dirty="0" smtClean="0">
                    <a:solidFill>
                      <a:schemeClr val="bg1"/>
                    </a:solidFill>
                    <a:cs typeface="Times New Roman" pitchFamily="18" charset="0"/>
                  </a:rPr>
                  <a:t>large </a:t>
                </a:r>
                <a:r>
                  <a:rPr lang="en-US" sz="1600" dirty="0">
                    <a:solidFill>
                      <a:schemeClr val="bg1"/>
                    </a:solidFill>
                    <a:cs typeface="Times New Roman" pitchFamily="18" charset="0"/>
                  </a:rPr>
                  <a:t>g</a:t>
                </a:r>
                <a:r>
                  <a:rPr lang="en-US" sz="1600" dirty="0" smtClean="0">
                    <a:solidFill>
                      <a:schemeClr val="bg1"/>
                    </a:solidFill>
                    <a:cs typeface="Times New Roman" pitchFamily="18" charset="0"/>
                  </a:rPr>
                  <a:t>raphs</a:t>
                </a:r>
                <a:r>
                  <a:rPr lang="en-US" sz="1600" dirty="0" smtClean="0">
                    <a:solidFill>
                      <a:schemeClr val="bg1"/>
                    </a:solidFill>
                  </a:rPr>
                  <a:t>. SIGMOD, 2014.</a:t>
                </a:r>
                <a:endParaRPr lang="en-US" sz="1600" dirty="0">
                  <a:solidFill>
                    <a:schemeClr val="bg1"/>
                  </a:solidFill>
                  <a:cs typeface="Times New Roman"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347864" y="5877272"/>
                <a:ext cx="5688632" cy="830997"/>
              </a:xfrm>
              <a:prstGeom prst="rect">
                <a:avLst/>
              </a:prstGeom>
              <a:blipFill rotWithShape="1">
                <a:blip r:embed="rId6"/>
                <a:stretch>
                  <a:fillRect l="-536" t="-2206" r="-214" b="-8824"/>
                </a:stretch>
              </a:blipFill>
            </p:spPr>
            <p:txBody>
              <a:bodyPr/>
              <a:lstStyle/>
              <a:p>
                <a:r>
                  <a:rPr lang="en-US">
                    <a:noFill/>
                  </a:rPr>
                  <a:t> </a:t>
                </a:r>
              </a:p>
            </p:txBody>
          </p:sp>
        </mc:Fallback>
      </mc:AlternateContent>
    </p:spTree>
    <p:extLst>
      <p:ext uri="{BB962C8B-B14F-4D97-AF65-F5344CB8AC3E}">
        <p14:creationId xmlns:p14="http://schemas.microsoft.com/office/powerpoint/2010/main" val="42839373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p:cNvCxnSpPr>
            <a:endCxn id="39" idx="1"/>
          </p:cNvCxnSpPr>
          <p:nvPr/>
        </p:nvCxnSpPr>
        <p:spPr>
          <a:xfrm>
            <a:off x="4078311" y="3581194"/>
            <a:ext cx="1574780" cy="1208070"/>
          </a:xfrm>
          <a:prstGeom prst="line">
            <a:avLst/>
          </a:prstGeom>
          <a:ln w="38100">
            <a:solidFill>
              <a:srgbClr val="F89696"/>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endCxn id="35" idx="1"/>
          </p:cNvCxnSpPr>
          <p:nvPr/>
        </p:nvCxnSpPr>
        <p:spPr>
          <a:xfrm flipV="1">
            <a:off x="4078311" y="1968200"/>
            <a:ext cx="1583021" cy="1314009"/>
          </a:xfrm>
          <a:prstGeom prst="line">
            <a:avLst/>
          </a:prstGeom>
          <a:ln w="38100">
            <a:solidFill>
              <a:srgbClr val="F89696"/>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30" idx="3"/>
          </p:cNvCxnSpPr>
          <p:nvPr/>
        </p:nvCxnSpPr>
        <p:spPr>
          <a:xfrm>
            <a:off x="1562929" y="2885147"/>
            <a:ext cx="1465796" cy="348024"/>
          </a:xfrm>
          <a:prstGeom prst="line">
            <a:avLst/>
          </a:prstGeom>
          <a:ln w="38100">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32" idx="3"/>
          </p:cNvCxnSpPr>
          <p:nvPr/>
        </p:nvCxnSpPr>
        <p:spPr>
          <a:xfrm flipV="1">
            <a:off x="1561418" y="3581195"/>
            <a:ext cx="1467307" cy="361077"/>
          </a:xfrm>
          <a:prstGeom prst="line">
            <a:avLst/>
          </a:prstGeom>
          <a:ln w="38100">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24" idx="0"/>
            <a:endCxn id="21" idx="2"/>
          </p:cNvCxnSpPr>
          <p:nvPr/>
        </p:nvCxnSpPr>
        <p:spPr>
          <a:xfrm flipV="1">
            <a:off x="3553518" y="3753473"/>
            <a:ext cx="0" cy="1126202"/>
          </a:xfrm>
          <a:prstGeom prst="line">
            <a:avLst/>
          </a:prstGeom>
          <a:ln w="38100">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26" idx="1"/>
            <a:endCxn id="35" idx="3"/>
          </p:cNvCxnSpPr>
          <p:nvPr/>
        </p:nvCxnSpPr>
        <p:spPr>
          <a:xfrm flipH="1">
            <a:off x="6710918" y="1968200"/>
            <a:ext cx="1137428" cy="0"/>
          </a:xfrm>
          <a:prstGeom prst="line">
            <a:avLst/>
          </a:prstGeom>
          <a:ln w="38100">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28" idx="1"/>
            <a:endCxn id="38" idx="3"/>
          </p:cNvCxnSpPr>
          <p:nvPr/>
        </p:nvCxnSpPr>
        <p:spPr>
          <a:xfrm flipH="1">
            <a:off x="6702676" y="4789263"/>
            <a:ext cx="1137428" cy="0"/>
          </a:xfrm>
          <a:prstGeom prst="line">
            <a:avLst/>
          </a:prstGeom>
          <a:ln w="38100">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22" idx="2"/>
            <a:endCxn id="21" idx="0"/>
          </p:cNvCxnSpPr>
          <p:nvPr/>
        </p:nvCxnSpPr>
        <p:spPr>
          <a:xfrm>
            <a:off x="3553518" y="1931223"/>
            <a:ext cx="0" cy="1126202"/>
          </a:xfrm>
          <a:prstGeom prst="line">
            <a:avLst/>
          </a:prstGeom>
          <a:ln w="38100">
            <a:solidFill>
              <a:srgbClr val="B2B2B2"/>
            </a:solidFill>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23528" y="393192"/>
            <a:ext cx="7706056" cy="646331"/>
          </a:xfrm>
          <a:prstGeom prst="rect">
            <a:avLst/>
          </a:prstGeom>
        </p:spPr>
        <p:txBody>
          <a:bodyPr wrap="square">
            <a:spAutoFit/>
          </a:bodyPr>
          <a:lstStyle/>
          <a:p>
            <a:pPr lvl="0" defTabSz="457200" eaLnBrk="0" fontAlgn="base" hangingPunct="0">
              <a:spcBef>
                <a:spcPct val="0"/>
              </a:spcBef>
              <a:spcAft>
                <a:spcPct val="0"/>
              </a:spcAft>
            </a:pPr>
            <a:r>
              <a:rPr lang="en-US" sz="3600" dirty="0" smtClean="0">
                <a:latin typeface="+mj-lt"/>
                <a:ea typeface="헤드라인A"/>
                <a:cs typeface="Times New Roman" pitchFamily="18" charset="0"/>
              </a:rPr>
              <a:t>Extension to More Proximity </a:t>
            </a:r>
            <a:r>
              <a:rPr lang="en-US" sz="3600" dirty="0">
                <a:latin typeface="+mj-lt"/>
                <a:ea typeface="헤드라인A"/>
                <a:cs typeface="Times New Roman" pitchFamily="18" charset="0"/>
              </a:rPr>
              <a:t>Measures</a:t>
            </a:r>
          </a:p>
        </p:txBody>
      </p:sp>
      <mc:AlternateContent xmlns:mc="http://schemas.openxmlformats.org/markup-compatibility/2006" xmlns:a14="http://schemas.microsoft.com/office/drawing/2010/main">
        <mc:Choice Requires="a14">
          <p:sp>
            <p:nvSpPr>
              <p:cNvPr id="13" name="Rectangle 12"/>
              <p:cNvSpPr/>
              <p:nvPr/>
            </p:nvSpPr>
            <p:spPr>
              <a:xfrm>
                <a:off x="2030980" y="2306562"/>
                <a:ext cx="2613028" cy="400110"/>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m:rPr>
                          <m:sty m:val="p"/>
                        </m:rPr>
                        <a:rPr lang="en-US" sz="2000" smtClean="0">
                          <a:latin typeface="Cambria Math"/>
                          <a:cs typeface="Times New Roman" pitchFamily="18" charset="0"/>
                        </a:rPr>
                        <m:t>RWR</m:t>
                      </m:r>
                      <m:d>
                        <m:dPr>
                          <m:ctrlPr>
                            <a:rPr lang="en-US" sz="2000" i="1">
                              <a:latin typeface="Cambria Math" panose="02040503050406030204" pitchFamily="18" charset="0"/>
                              <a:cs typeface="Times New Roman" pitchFamily="18" charset="0"/>
                            </a:rPr>
                          </m:ctrlPr>
                        </m:dPr>
                        <m:e>
                          <m:r>
                            <a:rPr lang="en-US" sz="2000" i="1">
                              <a:latin typeface="Cambria Math"/>
                              <a:cs typeface="Times New Roman" pitchFamily="18" charset="0"/>
                            </a:rPr>
                            <m:t>𝑖</m:t>
                          </m:r>
                        </m:e>
                      </m:d>
                      <m:r>
                        <a:rPr lang="en-US" sz="2000" i="1">
                          <a:latin typeface="Cambria Math"/>
                          <a:ea typeface="Cambria Math"/>
                          <a:cs typeface="Times New Roman" pitchFamily="18" charset="0"/>
                        </a:rPr>
                        <m:t>∝</m:t>
                      </m:r>
                      <m:sSub>
                        <m:sSubPr>
                          <m:ctrlPr>
                            <a:rPr lang="en-US" sz="2000" i="1" smtClean="0">
                              <a:latin typeface="Cambria Math" panose="02040503050406030204" pitchFamily="18" charset="0"/>
                              <a:ea typeface="Cambria Math"/>
                              <a:cs typeface="Times New Roman" pitchFamily="18" charset="0"/>
                            </a:rPr>
                          </m:ctrlPr>
                        </m:sSubPr>
                        <m:e>
                          <m:r>
                            <a:rPr lang="en-US" sz="2000" b="0" i="1" smtClean="0">
                              <a:latin typeface="Cambria Math" panose="02040503050406030204" pitchFamily="18" charset="0"/>
                              <a:ea typeface="Cambria Math"/>
                              <a:cs typeface="Times New Roman" pitchFamily="18" charset="0"/>
                            </a:rPr>
                            <m:t>𝑤</m:t>
                          </m:r>
                        </m:e>
                        <m:sub>
                          <m:r>
                            <a:rPr lang="en-US" sz="2000" b="0" i="1" smtClean="0">
                              <a:latin typeface="Cambria Math" panose="02040503050406030204" pitchFamily="18" charset="0"/>
                              <a:ea typeface="Cambria Math"/>
                              <a:cs typeface="Times New Roman" pitchFamily="18" charset="0"/>
                            </a:rPr>
                            <m:t>𝑖</m:t>
                          </m:r>
                        </m:sub>
                      </m:sSub>
                      <m:r>
                        <a:rPr lang="en-US" sz="2000" b="0" i="1" smtClean="0">
                          <a:latin typeface="Cambria Math"/>
                          <a:ea typeface="Cambria Math"/>
                          <a:cs typeface="Times New Roman" pitchFamily="18" charset="0"/>
                        </a:rPr>
                        <m:t>∙</m:t>
                      </m:r>
                      <m:r>
                        <m:rPr>
                          <m:sty m:val="p"/>
                        </m:rPr>
                        <a:rPr lang="en-US" sz="2000">
                          <a:latin typeface="Cambria Math"/>
                          <a:ea typeface="Cambria Math"/>
                          <a:cs typeface="Times New Roman" pitchFamily="18" charset="0"/>
                        </a:rPr>
                        <m:t>PHP</m:t>
                      </m:r>
                      <m:r>
                        <a:rPr lang="en-US" sz="2000" i="1">
                          <a:latin typeface="Cambria Math"/>
                          <a:ea typeface="Cambria Math"/>
                          <a:cs typeface="Times New Roman" pitchFamily="18" charset="0"/>
                        </a:rPr>
                        <m:t>(</m:t>
                      </m:r>
                      <m:r>
                        <a:rPr lang="en-US" sz="2000" i="1">
                          <a:latin typeface="Cambria Math"/>
                          <a:ea typeface="Cambria Math"/>
                          <a:cs typeface="Times New Roman" pitchFamily="18" charset="0"/>
                        </a:rPr>
                        <m:t>𝑖</m:t>
                      </m:r>
                      <m:r>
                        <a:rPr lang="en-US" sz="2000" i="1">
                          <a:latin typeface="Cambria Math"/>
                          <a:ea typeface="Cambria Math"/>
                          <a:cs typeface="Times New Roman" pitchFamily="18" charset="0"/>
                        </a:rPr>
                        <m:t>)</m:t>
                      </m:r>
                    </m:oMath>
                  </m:oMathPara>
                </a14:m>
                <a:endParaRPr lang="en-US" sz="2000" dirty="0">
                  <a:latin typeface="+mj-lt"/>
                  <a:cs typeface="Times New Roman"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2030980" y="2306562"/>
                <a:ext cx="2613028" cy="400110"/>
              </a:xfrm>
              <a:prstGeom prst="rect">
                <a:avLst/>
              </a:prstGeom>
              <a:blipFill rotWithShape="0">
                <a:blip r:embed="rId3"/>
                <a:stretch>
                  <a:fillRect b="-15152"/>
                </a:stretch>
              </a:blipFill>
            </p:spPr>
            <p:txBody>
              <a:bodyPr/>
              <a:lstStyle/>
              <a:p>
                <a:r>
                  <a:rPr lang="en-US">
                    <a:noFill/>
                  </a:rPr>
                  <a:t> </a:t>
                </a:r>
              </a:p>
            </p:txBody>
          </p:sp>
        </mc:Fallback>
      </mc:AlternateContent>
      <p:grpSp>
        <p:nvGrpSpPr>
          <p:cNvPr id="2" name="Group 1"/>
          <p:cNvGrpSpPr/>
          <p:nvPr/>
        </p:nvGrpSpPr>
        <p:grpSpPr>
          <a:xfrm>
            <a:off x="3028725" y="3057425"/>
            <a:ext cx="1049586" cy="696048"/>
            <a:chOff x="1146150" y="3392996"/>
            <a:chExt cx="1049586" cy="696048"/>
          </a:xfrm>
        </p:grpSpPr>
        <p:sp>
          <p:nvSpPr>
            <p:cNvPr id="21" name="Rounded Rectangle 20">
              <a:hlinkClick r:id="rId4" action="ppaction://hlinksldjump"/>
            </p:cNvPr>
            <p:cNvSpPr/>
            <p:nvPr/>
          </p:nvSpPr>
          <p:spPr>
            <a:xfrm>
              <a:off x="1146150" y="3392996"/>
              <a:ext cx="1049586" cy="696048"/>
            </a:xfrm>
            <a:prstGeom prst="roundRect">
              <a:avLst/>
            </a:prstGeom>
            <a:noFill/>
            <a:ln w="57150">
              <a:solidFill>
                <a:srgbClr val="E41A1C"/>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218160" y="3448633"/>
              <a:ext cx="905567" cy="584775"/>
            </a:xfrm>
            <a:prstGeom prst="rect">
              <a:avLst/>
            </a:prstGeom>
            <a:noFill/>
          </p:spPr>
          <p:txBody>
            <a:bodyPr wrap="square" rtlCol="0">
              <a:spAutoFit/>
            </a:bodyPr>
            <a:lstStyle/>
            <a:p>
              <a:pPr algn="ctr"/>
              <a:r>
                <a:rPr lang="en-US" altLang="zh-CN" sz="3200" dirty="0" smtClean="0"/>
                <a:t>PHP</a:t>
              </a:r>
              <a:endParaRPr lang="en-US" sz="3200" dirty="0"/>
            </a:p>
          </p:txBody>
        </p:sp>
      </p:grpSp>
      <p:grpSp>
        <p:nvGrpSpPr>
          <p:cNvPr id="19" name="Group 18"/>
          <p:cNvGrpSpPr/>
          <p:nvPr/>
        </p:nvGrpSpPr>
        <p:grpSpPr>
          <a:xfrm>
            <a:off x="3028725" y="1235175"/>
            <a:ext cx="1049587" cy="696048"/>
            <a:chOff x="3028725" y="1235175"/>
            <a:chExt cx="1049587" cy="696048"/>
          </a:xfrm>
        </p:grpSpPr>
        <p:sp>
          <p:nvSpPr>
            <p:cNvPr id="22" name="Rounded Rectangle 21">
              <a:hlinkClick r:id="rId4" action="ppaction://hlinksldjump"/>
            </p:cNvPr>
            <p:cNvSpPr/>
            <p:nvPr/>
          </p:nvSpPr>
          <p:spPr>
            <a:xfrm>
              <a:off x="3028725" y="1235175"/>
              <a:ext cx="1049586" cy="696048"/>
            </a:xfrm>
            <a:prstGeom prst="roundRect">
              <a:avLst/>
            </a:prstGeom>
            <a:noFill/>
            <a:ln w="57150">
              <a:solidFill>
                <a:srgbClr val="4DAF4A"/>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3028726" y="1290812"/>
              <a:ext cx="1049586" cy="584775"/>
            </a:xfrm>
            <a:prstGeom prst="rect">
              <a:avLst/>
            </a:prstGeom>
            <a:noFill/>
          </p:spPr>
          <p:txBody>
            <a:bodyPr wrap="square" rtlCol="0">
              <a:spAutoFit/>
            </a:bodyPr>
            <a:lstStyle/>
            <a:p>
              <a:pPr algn="ctr"/>
              <a:r>
                <a:rPr lang="en-US" altLang="zh-CN" sz="3200" dirty="0" smtClean="0"/>
                <a:t>RWR</a:t>
              </a:r>
              <a:endParaRPr lang="en-US" sz="3200" dirty="0"/>
            </a:p>
          </p:txBody>
        </p:sp>
      </p:grpSp>
      <p:grpSp>
        <p:nvGrpSpPr>
          <p:cNvPr id="11" name="Group 10"/>
          <p:cNvGrpSpPr/>
          <p:nvPr/>
        </p:nvGrpSpPr>
        <p:grpSpPr>
          <a:xfrm>
            <a:off x="3028725" y="4879675"/>
            <a:ext cx="1049586" cy="696048"/>
            <a:chOff x="2970052" y="4781988"/>
            <a:chExt cx="1049586" cy="696048"/>
          </a:xfrm>
        </p:grpSpPr>
        <p:sp>
          <p:nvSpPr>
            <p:cNvPr id="24" name="Rounded Rectangle 23">
              <a:hlinkClick r:id="rId4" action="ppaction://hlinksldjump"/>
            </p:cNvPr>
            <p:cNvSpPr/>
            <p:nvPr/>
          </p:nvSpPr>
          <p:spPr>
            <a:xfrm>
              <a:off x="2970052" y="4781988"/>
              <a:ext cx="1049586" cy="696048"/>
            </a:xfrm>
            <a:prstGeom prst="roundRect">
              <a:avLst/>
            </a:prstGeom>
            <a:noFill/>
            <a:ln w="57150">
              <a:solidFill>
                <a:srgbClr val="377EB8"/>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3042062" y="4837625"/>
              <a:ext cx="905567" cy="584775"/>
            </a:xfrm>
            <a:prstGeom prst="rect">
              <a:avLst/>
            </a:prstGeom>
            <a:noFill/>
          </p:spPr>
          <p:txBody>
            <a:bodyPr wrap="square" rtlCol="0">
              <a:spAutoFit/>
            </a:bodyPr>
            <a:lstStyle/>
            <a:p>
              <a:pPr algn="ctr"/>
              <a:r>
                <a:rPr lang="en-US" altLang="zh-CN" sz="3200" dirty="0" smtClean="0"/>
                <a:t>RT</a:t>
              </a:r>
              <a:endParaRPr lang="en-US" sz="3200" dirty="0"/>
            </a:p>
          </p:txBody>
        </p:sp>
      </p:grpSp>
      <p:grpSp>
        <p:nvGrpSpPr>
          <p:cNvPr id="5" name="Group 4"/>
          <p:cNvGrpSpPr/>
          <p:nvPr/>
        </p:nvGrpSpPr>
        <p:grpSpPr>
          <a:xfrm>
            <a:off x="7848346" y="1620176"/>
            <a:ext cx="1049586" cy="696048"/>
            <a:chOff x="6154965" y="3392996"/>
            <a:chExt cx="1049586" cy="696048"/>
          </a:xfrm>
        </p:grpSpPr>
        <p:sp>
          <p:nvSpPr>
            <p:cNvPr id="26" name="Rounded Rectangle 25">
              <a:hlinkClick r:id="rId4" action="ppaction://hlinksldjump"/>
            </p:cNvPr>
            <p:cNvSpPr/>
            <p:nvPr/>
          </p:nvSpPr>
          <p:spPr>
            <a:xfrm>
              <a:off x="6154965" y="3392996"/>
              <a:ext cx="1049586" cy="696048"/>
            </a:xfrm>
            <a:prstGeom prst="roundRect">
              <a:avLst/>
            </a:prstGeom>
            <a:noFill/>
            <a:ln w="57150">
              <a:solidFill>
                <a:srgbClr val="984EA3"/>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6226975" y="3448633"/>
              <a:ext cx="905567" cy="584775"/>
            </a:xfrm>
            <a:prstGeom prst="rect">
              <a:avLst/>
            </a:prstGeom>
            <a:noFill/>
          </p:spPr>
          <p:txBody>
            <a:bodyPr wrap="square" rtlCol="0">
              <a:spAutoFit/>
            </a:bodyPr>
            <a:lstStyle/>
            <a:p>
              <a:pPr algn="ctr"/>
              <a:r>
                <a:rPr lang="en-US" altLang="zh-CN" sz="3200" dirty="0" smtClean="0"/>
                <a:t>KZ</a:t>
              </a:r>
              <a:endParaRPr lang="en-US" sz="3200" dirty="0"/>
            </a:p>
          </p:txBody>
        </p:sp>
      </p:grpSp>
      <p:grpSp>
        <p:nvGrpSpPr>
          <p:cNvPr id="6" name="Group 5"/>
          <p:cNvGrpSpPr/>
          <p:nvPr/>
        </p:nvGrpSpPr>
        <p:grpSpPr>
          <a:xfrm>
            <a:off x="7840104" y="4441239"/>
            <a:ext cx="1049586" cy="696048"/>
            <a:chOff x="7802730" y="3392996"/>
            <a:chExt cx="1049586" cy="696048"/>
          </a:xfrm>
        </p:grpSpPr>
        <p:sp>
          <p:nvSpPr>
            <p:cNvPr id="28" name="Rounded Rectangle 27">
              <a:hlinkClick r:id="rId4" action="ppaction://hlinksldjump"/>
            </p:cNvPr>
            <p:cNvSpPr/>
            <p:nvPr/>
          </p:nvSpPr>
          <p:spPr>
            <a:xfrm>
              <a:off x="7802730" y="3392996"/>
              <a:ext cx="1049586" cy="696048"/>
            </a:xfrm>
            <a:prstGeom prst="roundRect">
              <a:avLst/>
            </a:prstGeom>
            <a:noFill/>
            <a:ln w="57150">
              <a:solidFill>
                <a:srgbClr val="FF7F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7874740" y="3448633"/>
              <a:ext cx="905567" cy="584775"/>
            </a:xfrm>
            <a:prstGeom prst="rect">
              <a:avLst/>
            </a:prstGeom>
            <a:noFill/>
          </p:spPr>
          <p:txBody>
            <a:bodyPr wrap="square" rtlCol="0">
              <a:spAutoFit/>
            </a:bodyPr>
            <a:lstStyle/>
            <a:p>
              <a:pPr algn="ctr"/>
              <a:r>
                <a:rPr lang="en-US" altLang="zh-CN" sz="3200" dirty="0" smtClean="0"/>
                <a:t>AP</a:t>
              </a:r>
              <a:endParaRPr lang="en-US" sz="3200" dirty="0"/>
            </a:p>
          </p:txBody>
        </p:sp>
      </p:grpSp>
      <p:grpSp>
        <p:nvGrpSpPr>
          <p:cNvPr id="8" name="Group 7"/>
          <p:cNvGrpSpPr/>
          <p:nvPr/>
        </p:nvGrpSpPr>
        <p:grpSpPr>
          <a:xfrm>
            <a:off x="513343" y="2537123"/>
            <a:ext cx="1049586" cy="696048"/>
            <a:chOff x="1146150" y="4561495"/>
            <a:chExt cx="1049586" cy="696048"/>
          </a:xfrm>
        </p:grpSpPr>
        <p:sp>
          <p:nvSpPr>
            <p:cNvPr id="30" name="Rounded Rectangle 29">
              <a:hlinkClick r:id="rId4" action="ppaction://hlinksldjump"/>
            </p:cNvPr>
            <p:cNvSpPr/>
            <p:nvPr/>
          </p:nvSpPr>
          <p:spPr>
            <a:xfrm>
              <a:off x="1146150" y="4561495"/>
              <a:ext cx="1049586" cy="696048"/>
            </a:xfrm>
            <a:prstGeom prst="roundRect">
              <a:avLst/>
            </a:prstGeom>
            <a:noFill/>
            <a:ln w="57150">
              <a:solidFill>
                <a:srgbClr val="FFFF33"/>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1218160" y="4617132"/>
              <a:ext cx="905567" cy="584775"/>
            </a:xfrm>
            <a:prstGeom prst="rect">
              <a:avLst/>
            </a:prstGeom>
            <a:noFill/>
          </p:spPr>
          <p:txBody>
            <a:bodyPr wrap="square" rtlCol="0">
              <a:spAutoFit/>
            </a:bodyPr>
            <a:lstStyle/>
            <a:p>
              <a:pPr algn="ctr"/>
              <a:r>
                <a:rPr lang="en-US" sz="3200" dirty="0" smtClean="0"/>
                <a:t>EI</a:t>
              </a:r>
              <a:endParaRPr lang="en-US" sz="3200" dirty="0"/>
            </a:p>
          </p:txBody>
        </p:sp>
      </p:grpSp>
      <p:grpSp>
        <p:nvGrpSpPr>
          <p:cNvPr id="7" name="Group 6"/>
          <p:cNvGrpSpPr/>
          <p:nvPr/>
        </p:nvGrpSpPr>
        <p:grpSpPr>
          <a:xfrm>
            <a:off x="511832" y="3594248"/>
            <a:ext cx="1049586" cy="696048"/>
            <a:chOff x="2823071" y="4561495"/>
            <a:chExt cx="1049586" cy="696048"/>
          </a:xfrm>
        </p:grpSpPr>
        <p:sp>
          <p:nvSpPr>
            <p:cNvPr id="32" name="Rounded Rectangle 31">
              <a:hlinkClick r:id="rId4" action="ppaction://hlinksldjump"/>
            </p:cNvPr>
            <p:cNvSpPr/>
            <p:nvPr/>
          </p:nvSpPr>
          <p:spPr>
            <a:xfrm>
              <a:off x="2823071" y="4561495"/>
              <a:ext cx="1049586" cy="696048"/>
            </a:xfrm>
            <a:prstGeom prst="roundRect">
              <a:avLst/>
            </a:prstGeom>
            <a:noFill/>
            <a:ln w="57150">
              <a:solidFill>
                <a:srgbClr val="A65628"/>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2895081" y="4617132"/>
              <a:ext cx="905567" cy="584775"/>
            </a:xfrm>
            <a:prstGeom prst="rect">
              <a:avLst/>
            </a:prstGeom>
            <a:noFill/>
          </p:spPr>
          <p:txBody>
            <a:bodyPr wrap="square" rtlCol="0">
              <a:spAutoFit/>
            </a:bodyPr>
            <a:lstStyle/>
            <a:p>
              <a:pPr algn="ctr"/>
              <a:r>
                <a:rPr lang="en-US" sz="3200" dirty="0" smtClean="0"/>
                <a:t>DHT</a:t>
              </a:r>
              <a:endParaRPr lang="en-US" sz="3200" dirty="0"/>
            </a:p>
          </p:txBody>
        </p:sp>
      </p:grpSp>
      <p:grpSp>
        <p:nvGrpSpPr>
          <p:cNvPr id="15" name="Group 14"/>
          <p:cNvGrpSpPr/>
          <p:nvPr/>
        </p:nvGrpSpPr>
        <p:grpSpPr>
          <a:xfrm>
            <a:off x="5661332" y="1620176"/>
            <a:ext cx="1049586" cy="696048"/>
            <a:chOff x="5946592" y="3127749"/>
            <a:chExt cx="1049586" cy="696048"/>
          </a:xfrm>
        </p:grpSpPr>
        <p:sp>
          <p:nvSpPr>
            <p:cNvPr id="35" name="Rounded Rectangle 34">
              <a:hlinkClick r:id="rId4" action="ppaction://hlinksldjump"/>
            </p:cNvPr>
            <p:cNvSpPr/>
            <p:nvPr/>
          </p:nvSpPr>
          <p:spPr>
            <a:xfrm>
              <a:off x="5946592" y="3127749"/>
              <a:ext cx="1049586" cy="696048"/>
            </a:xfrm>
            <a:prstGeom prst="roundRect">
              <a:avLst/>
            </a:prstGeom>
            <a:noFill/>
            <a:ln w="57150">
              <a:solidFill>
                <a:srgbClr val="EB4B4B"/>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6018602" y="3183386"/>
              <a:ext cx="905567" cy="584775"/>
            </a:xfrm>
            <a:prstGeom prst="rect">
              <a:avLst/>
            </a:prstGeom>
            <a:noFill/>
          </p:spPr>
          <p:txBody>
            <a:bodyPr wrap="square" rtlCol="0">
              <a:spAutoFit/>
            </a:bodyPr>
            <a:lstStyle/>
            <a:p>
              <a:pPr algn="ctr"/>
              <a:r>
                <a:rPr lang="en-US" altLang="zh-CN" sz="3200" dirty="0" smtClean="0"/>
                <a:t>PHP’</a:t>
              </a:r>
              <a:endParaRPr lang="en-US" sz="3200" dirty="0"/>
            </a:p>
          </p:txBody>
        </p:sp>
      </p:grpSp>
      <p:grpSp>
        <p:nvGrpSpPr>
          <p:cNvPr id="16" name="Group 15"/>
          <p:cNvGrpSpPr/>
          <p:nvPr/>
        </p:nvGrpSpPr>
        <p:grpSpPr>
          <a:xfrm>
            <a:off x="5653090" y="4441239"/>
            <a:ext cx="1049587" cy="696048"/>
            <a:chOff x="7733315" y="3127749"/>
            <a:chExt cx="1049587" cy="696048"/>
          </a:xfrm>
        </p:grpSpPr>
        <p:sp>
          <p:nvSpPr>
            <p:cNvPr id="38" name="Rounded Rectangle 37">
              <a:hlinkClick r:id="rId4" action="ppaction://hlinksldjump"/>
            </p:cNvPr>
            <p:cNvSpPr/>
            <p:nvPr/>
          </p:nvSpPr>
          <p:spPr>
            <a:xfrm>
              <a:off x="7733315" y="3127749"/>
              <a:ext cx="1049586" cy="696048"/>
            </a:xfrm>
            <a:prstGeom prst="roundRect">
              <a:avLst/>
            </a:prstGeom>
            <a:noFill/>
            <a:ln w="57150">
              <a:solidFill>
                <a:srgbClr val="ED616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7733316" y="3183386"/>
              <a:ext cx="1049586" cy="584775"/>
            </a:xfrm>
            <a:prstGeom prst="rect">
              <a:avLst/>
            </a:prstGeom>
            <a:noFill/>
          </p:spPr>
          <p:txBody>
            <a:bodyPr wrap="square" rtlCol="0">
              <a:spAutoFit/>
            </a:bodyPr>
            <a:lstStyle/>
            <a:p>
              <a:pPr algn="ctr"/>
              <a:r>
                <a:rPr lang="en-US" altLang="zh-CN" sz="3200" dirty="0" smtClean="0"/>
                <a:t>PHP’’</a:t>
              </a:r>
              <a:endParaRPr lang="en-US" sz="3200" dirty="0"/>
            </a:p>
          </p:txBody>
        </p:sp>
      </p:grpSp>
      <mc:AlternateContent xmlns:mc="http://schemas.openxmlformats.org/markup-compatibility/2006" xmlns:a14="http://schemas.microsoft.com/office/drawing/2010/main">
        <mc:Choice Requires="a14">
          <p:sp>
            <p:nvSpPr>
              <p:cNvPr id="55" name="Rectangle 54"/>
              <p:cNvSpPr/>
              <p:nvPr/>
            </p:nvSpPr>
            <p:spPr>
              <a:xfrm>
                <a:off x="2211000" y="4138459"/>
                <a:ext cx="2613028" cy="482440"/>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m:rPr>
                          <m:sty m:val="p"/>
                        </m:rPr>
                        <a:rPr lang="en-US" sz="2000" smtClean="0">
                          <a:latin typeface="Cambria Math"/>
                          <a:cs typeface="Times New Roman" pitchFamily="18" charset="0"/>
                        </a:rPr>
                        <m:t>R</m:t>
                      </m:r>
                      <m:r>
                        <m:rPr>
                          <m:sty m:val="p"/>
                        </m:rPr>
                        <a:rPr lang="en-US" sz="2000" b="0" i="0" smtClean="0">
                          <a:latin typeface="Cambria Math" panose="02040503050406030204" pitchFamily="18" charset="0"/>
                          <a:cs typeface="Times New Roman" pitchFamily="18" charset="0"/>
                        </a:rPr>
                        <m:t>T</m:t>
                      </m:r>
                      <m:d>
                        <m:dPr>
                          <m:ctrlPr>
                            <a:rPr lang="en-US" sz="2000" i="1">
                              <a:latin typeface="Cambria Math" panose="02040503050406030204" pitchFamily="18" charset="0"/>
                              <a:cs typeface="Times New Roman" pitchFamily="18" charset="0"/>
                            </a:rPr>
                          </m:ctrlPr>
                        </m:dPr>
                        <m:e>
                          <m:r>
                            <a:rPr lang="en-US" sz="2000" i="1">
                              <a:latin typeface="Cambria Math"/>
                              <a:cs typeface="Times New Roman" pitchFamily="18" charset="0"/>
                            </a:rPr>
                            <m:t>𝑖</m:t>
                          </m:r>
                        </m:e>
                      </m:d>
                      <m:r>
                        <a:rPr lang="en-US" sz="2000" i="1">
                          <a:latin typeface="Cambria Math"/>
                          <a:ea typeface="Cambria Math"/>
                          <a:cs typeface="Times New Roman" pitchFamily="18" charset="0"/>
                        </a:rPr>
                        <m:t>∝</m:t>
                      </m:r>
                      <m:sSubSup>
                        <m:sSubSupPr>
                          <m:ctrlPr>
                            <a:rPr lang="en-US" sz="2000" i="1">
                              <a:latin typeface="Cambria Math" panose="02040503050406030204" pitchFamily="18" charset="0"/>
                              <a:ea typeface="Cambria Math"/>
                              <a:cs typeface="Times New Roman" pitchFamily="18" charset="0"/>
                            </a:rPr>
                          </m:ctrlPr>
                        </m:sSubSupPr>
                        <m:e>
                          <m:r>
                            <a:rPr lang="en-US" sz="2000" i="1">
                              <a:latin typeface="Cambria Math" panose="02040503050406030204" pitchFamily="18" charset="0"/>
                              <a:ea typeface="Cambria Math"/>
                              <a:cs typeface="Times New Roman" pitchFamily="18" charset="0"/>
                            </a:rPr>
                            <m:t>𝑤</m:t>
                          </m:r>
                        </m:e>
                        <m:sub>
                          <m:r>
                            <a:rPr lang="en-US" sz="2000" i="1">
                              <a:latin typeface="Cambria Math" panose="02040503050406030204" pitchFamily="18" charset="0"/>
                              <a:ea typeface="Cambria Math"/>
                              <a:cs typeface="Times New Roman" pitchFamily="18" charset="0"/>
                            </a:rPr>
                            <m:t>𝑖</m:t>
                          </m:r>
                        </m:sub>
                        <m:sup>
                          <m:r>
                            <a:rPr lang="en-US" sz="2000" i="1">
                              <a:latin typeface="Cambria Math" panose="02040503050406030204" pitchFamily="18" charset="0"/>
                              <a:ea typeface="Cambria Math" panose="02040503050406030204" pitchFamily="18" charset="0"/>
                              <a:cs typeface="Times New Roman" pitchFamily="18" charset="0"/>
                            </a:rPr>
                            <m:t>𝛽</m:t>
                          </m:r>
                        </m:sup>
                      </m:sSubSup>
                      <m:r>
                        <a:rPr lang="en-US" sz="2000" b="0" i="1" smtClean="0">
                          <a:latin typeface="Cambria Math"/>
                          <a:ea typeface="Cambria Math"/>
                          <a:cs typeface="Times New Roman" pitchFamily="18" charset="0"/>
                        </a:rPr>
                        <m:t>∙</m:t>
                      </m:r>
                      <m:r>
                        <m:rPr>
                          <m:sty m:val="p"/>
                        </m:rPr>
                        <a:rPr lang="en-US" sz="2000">
                          <a:latin typeface="Cambria Math"/>
                          <a:ea typeface="Cambria Math"/>
                          <a:cs typeface="Times New Roman" pitchFamily="18" charset="0"/>
                        </a:rPr>
                        <m:t>PHP</m:t>
                      </m:r>
                      <m:r>
                        <a:rPr lang="en-US" sz="2000" i="1">
                          <a:latin typeface="Cambria Math"/>
                          <a:ea typeface="Cambria Math"/>
                          <a:cs typeface="Times New Roman" pitchFamily="18" charset="0"/>
                        </a:rPr>
                        <m:t>(</m:t>
                      </m:r>
                      <m:r>
                        <a:rPr lang="en-US" sz="2000" i="1">
                          <a:latin typeface="Cambria Math"/>
                          <a:ea typeface="Cambria Math"/>
                          <a:cs typeface="Times New Roman" pitchFamily="18" charset="0"/>
                        </a:rPr>
                        <m:t>𝑖</m:t>
                      </m:r>
                      <m:r>
                        <a:rPr lang="en-US" sz="2000" i="1">
                          <a:latin typeface="Cambria Math"/>
                          <a:ea typeface="Cambria Math"/>
                          <a:cs typeface="Times New Roman" pitchFamily="18" charset="0"/>
                        </a:rPr>
                        <m:t>)</m:t>
                      </m:r>
                    </m:oMath>
                  </m:oMathPara>
                </a14:m>
                <a:endParaRPr lang="en-US" sz="2000" dirty="0">
                  <a:latin typeface="+mj-lt"/>
                  <a:cs typeface="Times New Roman" pitchFamily="18" charset="0"/>
                </a:endParaRPr>
              </a:p>
            </p:txBody>
          </p:sp>
        </mc:Choice>
        <mc:Fallback xmlns="">
          <p:sp>
            <p:nvSpPr>
              <p:cNvPr id="55" name="Rectangle 54"/>
              <p:cNvSpPr>
                <a:spLocks noRot="1" noChangeAspect="1" noMove="1" noResize="1" noEditPoints="1" noAdjustHandles="1" noChangeArrowheads="1" noChangeShapeType="1" noTextEdit="1"/>
              </p:cNvSpPr>
              <p:nvPr/>
            </p:nvSpPr>
            <p:spPr>
              <a:xfrm>
                <a:off x="2211000" y="4138459"/>
                <a:ext cx="2613028" cy="482440"/>
              </a:xfrm>
              <a:prstGeom prst="rect">
                <a:avLst/>
              </a:prstGeom>
              <a:blipFill rotWithShape="0">
                <a:blip r:embed="rId5"/>
                <a:stretch>
                  <a:fillRect b="-8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p:cNvSpPr/>
              <p:nvPr/>
            </p:nvSpPr>
            <p:spPr>
              <a:xfrm>
                <a:off x="146091" y="4451318"/>
                <a:ext cx="2085649" cy="400110"/>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m:rPr>
                          <m:sty m:val="p"/>
                        </m:rPr>
                        <a:rPr lang="en-US" sz="2000" smtClean="0">
                          <a:latin typeface="Cambria Math" panose="02040503050406030204" pitchFamily="18" charset="0"/>
                          <a:cs typeface="Times New Roman" pitchFamily="18" charset="0"/>
                        </a:rPr>
                        <m:t>D</m:t>
                      </m:r>
                      <m:r>
                        <m:rPr>
                          <m:sty m:val="p"/>
                        </m:rPr>
                        <a:rPr lang="en-US" sz="2000" b="0" i="0" smtClean="0">
                          <a:latin typeface="Cambria Math" panose="02040503050406030204" pitchFamily="18" charset="0"/>
                          <a:cs typeface="Times New Roman" pitchFamily="18" charset="0"/>
                        </a:rPr>
                        <m:t>HT</m:t>
                      </m:r>
                      <m:d>
                        <m:dPr>
                          <m:ctrlPr>
                            <a:rPr lang="en-US" sz="2000" i="1">
                              <a:latin typeface="Cambria Math" panose="02040503050406030204" pitchFamily="18" charset="0"/>
                              <a:cs typeface="Times New Roman" pitchFamily="18" charset="0"/>
                            </a:rPr>
                          </m:ctrlPr>
                        </m:dPr>
                        <m:e>
                          <m:r>
                            <a:rPr lang="en-US" sz="2000" i="1">
                              <a:latin typeface="Cambria Math"/>
                              <a:cs typeface="Times New Roman" pitchFamily="18" charset="0"/>
                            </a:rPr>
                            <m:t>𝑖</m:t>
                          </m:r>
                        </m:e>
                      </m:d>
                      <m:r>
                        <a:rPr lang="en-US" sz="2000" i="1">
                          <a:latin typeface="Cambria Math"/>
                          <a:ea typeface="Cambria Math"/>
                          <a:cs typeface="Times New Roman" pitchFamily="18" charset="0"/>
                        </a:rPr>
                        <m:t>∝</m:t>
                      </m:r>
                      <m:r>
                        <m:rPr>
                          <m:sty m:val="p"/>
                        </m:rPr>
                        <a:rPr lang="en-US" sz="2000">
                          <a:latin typeface="Cambria Math"/>
                          <a:ea typeface="Cambria Math"/>
                          <a:cs typeface="Times New Roman" pitchFamily="18" charset="0"/>
                        </a:rPr>
                        <m:t>PHP</m:t>
                      </m:r>
                      <m:r>
                        <a:rPr lang="en-US" sz="2000" i="1">
                          <a:latin typeface="Cambria Math"/>
                          <a:ea typeface="Cambria Math"/>
                          <a:cs typeface="Times New Roman" pitchFamily="18" charset="0"/>
                        </a:rPr>
                        <m:t>(</m:t>
                      </m:r>
                      <m:r>
                        <a:rPr lang="en-US" sz="2000" i="1">
                          <a:latin typeface="Cambria Math"/>
                          <a:ea typeface="Cambria Math"/>
                          <a:cs typeface="Times New Roman" pitchFamily="18" charset="0"/>
                        </a:rPr>
                        <m:t>𝑖</m:t>
                      </m:r>
                      <m:r>
                        <a:rPr lang="en-US" sz="2000" i="1">
                          <a:latin typeface="Cambria Math"/>
                          <a:ea typeface="Cambria Math"/>
                          <a:cs typeface="Times New Roman" pitchFamily="18" charset="0"/>
                        </a:rPr>
                        <m:t>)</m:t>
                      </m:r>
                    </m:oMath>
                  </m:oMathPara>
                </a14:m>
                <a:endParaRPr lang="en-US" sz="2000" dirty="0">
                  <a:latin typeface="+mj-lt"/>
                  <a:cs typeface="Times New Roman" pitchFamily="18" charset="0"/>
                </a:endParaRPr>
              </a:p>
            </p:txBody>
          </p:sp>
        </mc:Choice>
        <mc:Fallback xmlns="">
          <p:sp>
            <p:nvSpPr>
              <p:cNvPr id="56" name="Rectangle 55"/>
              <p:cNvSpPr>
                <a:spLocks noRot="1" noChangeAspect="1" noMove="1" noResize="1" noEditPoints="1" noAdjustHandles="1" noChangeArrowheads="1" noChangeShapeType="1" noTextEdit="1"/>
              </p:cNvSpPr>
              <p:nvPr/>
            </p:nvSpPr>
            <p:spPr>
              <a:xfrm>
                <a:off x="146091" y="4451318"/>
                <a:ext cx="2085649" cy="400110"/>
              </a:xfrm>
              <a:prstGeom prst="rect">
                <a:avLst/>
              </a:prstGeom>
              <a:blipFill rotWithShape="0">
                <a:blip r:embed="rId6"/>
                <a:stretch>
                  <a:fillRect r="-58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146091" y="2017270"/>
                <a:ext cx="1806294" cy="400110"/>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m:rPr>
                          <m:sty m:val="p"/>
                        </m:rPr>
                        <a:rPr lang="en-US" sz="2000" i="0" smtClean="0">
                          <a:latin typeface="Cambria Math" panose="02040503050406030204" pitchFamily="18" charset="0"/>
                          <a:cs typeface="Times New Roman" pitchFamily="18" charset="0"/>
                        </a:rPr>
                        <m:t>E</m:t>
                      </m:r>
                      <m:r>
                        <m:rPr>
                          <m:sty m:val="p"/>
                        </m:rPr>
                        <a:rPr lang="en-US" sz="2000" b="0" i="0" smtClean="0">
                          <a:latin typeface="Cambria Math" panose="02040503050406030204" pitchFamily="18" charset="0"/>
                          <a:cs typeface="Times New Roman" pitchFamily="18" charset="0"/>
                        </a:rPr>
                        <m:t>I</m:t>
                      </m:r>
                      <m:d>
                        <m:dPr>
                          <m:ctrlPr>
                            <a:rPr lang="en-US" sz="2000" i="1">
                              <a:latin typeface="Cambria Math" panose="02040503050406030204" pitchFamily="18" charset="0"/>
                              <a:cs typeface="Times New Roman" pitchFamily="18" charset="0"/>
                            </a:rPr>
                          </m:ctrlPr>
                        </m:dPr>
                        <m:e>
                          <m:r>
                            <a:rPr lang="en-US" sz="2000" i="1">
                              <a:latin typeface="Cambria Math"/>
                              <a:cs typeface="Times New Roman" pitchFamily="18" charset="0"/>
                            </a:rPr>
                            <m:t>𝑖</m:t>
                          </m:r>
                        </m:e>
                      </m:d>
                      <m:r>
                        <a:rPr lang="en-US" sz="2000" i="1">
                          <a:latin typeface="Cambria Math"/>
                          <a:ea typeface="Cambria Math"/>
                          <a:cs typeface="Times New Roman" pitchFamily="18" charset="0"/>
                        </a:rPr>
                        <m:t>∝</m:t>
                      </m:r>
                      <m:r>
                        <m:rPr>
                          <m:sty m:val="p"/>
                        </m:rPr>
                        <a:rPr lang="en-US" sz="2000">
                          <a:latin typeface="Cambria Math"/>
                          <a:ea typeface="Cambria Math"/>
                          <a:cs typeface="Times New Roman" pitchFamily="18" charset="0"/>
                        </a:rPr>
                        <m:t>PHP</m:t>
                      </m:r>
                      <m:r>
                        <a:rPr lang="en-US" sz="2000" i="1">
                          <a:latin typeface="Cambria Math"/>
                          <a:ea typeface="Cambria Math"/>
                          <a:cs typeface="Times New Roman" pitchFamily="18" charset="0"/>
                        </a:rPr>
                        <m:t>(</m:t>
                      </m:r>
                      <m:r>
                        <a:rPr lang="en-US" sz="2000" i="1">
                          <a:latin typeface="Cambria Math"/>
                          <a:ea typeface="Cambria Math"/>
                          <a:cs typeface="Times New Roman" pitchFamily="18" charset="0"/>
                        </a:rPr>
                        <m:t>𝑖</m:t>
                      </m:r>
                      <m:r>
                        <a:rPr lang="en-US" sz="2000" i="1">
                          <a:latin typeface="Cambria Math"/>
                          <a:ea typeface="Cambria Math"/>
                          <a:cs typeface="Times New Roman" pitchFamily="18" charset="0"/>
                        </a:rPr>
                        <m:t>)</m:t>
                      </m:r>
                    </m:oMath>
                  </m:oMathPara>
                </a14:m>
                <a:endParaRPr lang="en-US" sz="2000" dirty="0">
                  <a:latin typeface="+mj-lt"/>
                  <a:cs typeface="Times New Roman" pitchFamily="18" charset="0"/>
                </a:endParaRPr>
              </a:p>
            </p:txBody>
          </p:sp>
        </mc:Choice>
        <mc:Fallback xmlns="">
          <p:sp>
            <p:nvSpPr>
              <p:cNvPr id="57" name="Rectangle 56"/>
              <p:cNvSpPr>
                <a:spLocks noRot="1" noChangeAspect="1" noMove="1" noResize="1" noEditPoints="1" noAdjustHandles="1" noChangeArrowheads="1" noChangeShapeType="1" noTextEdit="1"/>
              </p:cNvSpPr>
              <p:nvPr/>
            </p:nvSpPr>
            <p:spPr>
              <a:xfrm>
                <a:off x="146091" y="2017270"/>
                <a:ext cx="1806294" cy="400110"/>
              </a:xfrm>
              <a:prstGeom prst="rect">
                <a:avLst/>
              </a:prstGeom>
              <a:blipFill rotWithShape="0">
                <a:blip r:embed="rId7"/>
                <a:stretch>
                  <a:fillRect r="-1351"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p:cNvSpPr/>
              <p:nvPr/>
            </p:nvSpPr>
            <p:spPr>
              <a:xfrm>
                <a:off x="6236807" y="1164430"/>
                <a:ext cx="2085649" cy="400110"/>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m:rPr>
                          <m:sty m:val="p"/>
                        </m:rPr>
                        <a:rPr lang="en-US" sz="2000" smtClean="0">
                          <a:latin typeface="Cambria Math" panose="02040503050406030204" pitchFamily="18" charset="0"/>
                          <a:cs typeface="Times New Roman" pitchFamily="18" charset="0"/>
                        </a:rPr>
                        <m:t>K</m:t>
                      </m:r>
                      <m:r>
                        <m:rPr>
                          <m:sty m:val="p"/>
                        </m:rPr>
                        <a:rPr lang="en-US" sz="2000" b="0" i="0" smtClean="0">
                          <a:latin typeface="Cambria Math" panose="02040503050406030204" pitchFamily="18" charset="0"/>
                          <a:cs typeface="Times New Roman" pitchFamily="18" charset="0"/>
                        </a:rPr>
                        <m:t>Z</m:t>
                      </m:r>
                      <m:d>
                        <m:dPr>
                          <m:ctrlPr>
                            <a:rPr lang="en-US" sz="2000" i="1">
                              <a:latin typeface="Cambria Math" panose="02040503050406030204" pitchFamily="18" charset="0"/>
                              <a:cs typeface="Times New Roman" pitchFamily="18" charset="0"/>
                            </a:rPr>
                          </m:ctrlPr>
                        </m:dPr>
                        <m:e>
                          <m:r>
                            <a:rPr lang="en-US" sz="2000" i="1">
                              <a:latin typeface="Cambria Math"/>
                              <a:cs typeface="Times New Roman" pitchFamily="18" charset="0"/>
                            </a:rPr>
                            <m:t>𝑖</m:t>
                          </m:r>
                        </m:e>
                      </m:d>
                      <m:r>
                        <a:rPr lang="en-US" sz="2000" i="1">
                          <a:latin typeface="Cambria Math"/>
                          <a:ea typeface="Cambria Math"/>
                          <a:cs typeface="Times New Roman" pitchFamily="18" charset="0"/>
                        </a:rPr>
                        <m:t>∝</m:t>
                      </m:r>
                      <m:r>
                        <m:rPr>
                          <m:sty m:val="p"/>
                        </m:rPr>
                        <a:rPr lang="en-US" sz="2000">
                          <a:latin typeface="Cambria Math"/>
                          <a:ea typeface="Cambria Math"/>
                          <a:cs typeface="Times New Roman" pitchFamily="18" charset="0"/>
                        </a:rPr>
                        <m:t>PHP</m:t>
                      </m:r>
                      <m:r>
                        <a:rPr lang="en-US" sz="2000" b="0" i="0" smtClean="0">
                          <a:latin typeface="Cambria Math" panose="02040503050406030204" pitchFamily="18" charset="0"/>
                          <a:ea typeface="Cambria Math"/>
                          <a:cs typeface="Times New Roman" pitchFamily="18" charset="0"/>
                        </a:rPr>
                        <m:t>′</m:t>
                      </m:r>
                      <m:r>
                        <a:rPr lang="en-US" sz="2000" i="1">
                          <a:latin typeface="Cambria Math"/>
                          <a:ea typeface="Cambria Math"/>
                          <a:cs typeface="Times New Roman" pitchFamily="18" charset="0"/>
                        </a:rPr>
                        <m:t>(</m:t>
                      </m:r>
                      <m:r>
                        <a:rPr lang="en-US" sz="2000" i="1">
                          <a:latin typeface="Cambria Math"/>
                          <a:ea typeface="Cambria Math"/>
                          <a:cs typeface="Times New Roman" pitchFamily="18" charset="0"/>
                        </a:rPr>
                        <m:t>𝑖</m:t>
                      </m:r>
                      <m:r>
                        <a:rPr lang="en-US" sz="2000" i="1">
                          <a:latin typeface="Cambria Math"/>
                          <a:ea typeface="Cambria Math"/>
                          <a:cs typeface="Times New Roman" pitchFamily="18" charset="0"/>
                        </a:rPr>
                        <m:t>)</m:t>
                      </m:r>
                    </m:oMath>
                  </m:oMathPara>
                </a14:m>
                <a:endParaRPr lang="en-US" sz="2000" dirty="0">
                  <a:latin typeface="+mj-lt"/>
                  <a:cs typeface="Times New Roman" pitchFamily="18" charset="0"/>
                </a:endParaRPr>
              </a:p>
            </p:txBody>
          </p:sp>
        </mc:Choice>
        <mc:Fallback xmlns="">
          <p:sp>
            <p:nvSpPr>
              <p:cNvPr id="58" name="Rectangle 57"/>
              <p:cNvSpPr>
                <a:spLocks noRot="1" noChangeAspect="1" noMove="1" noResize="1" noEditPoints="1" noAdjustHandles="1" noChangeArrowheads="1" noChangeShapeType="1" noTextEdit="1"/>
              </p:cNvSpPr>
              <p:nvPr/>
            </p:nvSpPr>
            <p:spPr>
              <a:xfrm>
                <a:off x="6236807" y="1164430"/>
                <a:ext cx="2085649" cy="400110"/>
              </a:xfrm>
              <a:prstGeom prst="rect">
                <a:avLst/>
              </a:prstGeom>
              <a:blipFill rotWithShape="0">
                <a:blip r:embed="rId8"/>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p:cNvSpPr/>
              <p:nvPr/>
            </p:nvSpPr>
            <p:spPr>
              <a:xfrm>
                <a:off x="6010340" y="5281633"/>
                <a:ext cx="2522100" cy="400110"/>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m:rPr>
                          <m:sty m:val="p"/>
                        </m:rPr>
                        <a:rPr lang="en-US" sz="2000" i="0" smtClean="0">
                          <a:latin typeface="Cambria Math" panose="02040503050406030204" pitchFamily="18" charset="0"/>
                          <a:cs typeface="Times New Roman" pitchFamily="18" charset="0"/>
                        </a:rPr>
                        <m:t>A</m:t>
                      </m:r>
                      <m:r>
                        <m:rPr>
                          <m:sty m:val="p"/>
                        </m:rPr>
                        <a:rPr lang="en-US" sz="2000" b="0" i="0" smtClean="0">
                          <a:latin typeface="Cambria Math" panose="02040503050406030204" pitchFamily="18" charset="0"/>
                          <a:cs typeface="Times New Roman" pitchFamily="18" charset="0"/>
                        </a:rPr>
                        <m:t>P</m:t>
                      </m:r>
                      <m:d>
                        <m:dPr>
                          <m:ctrlPr>
                            <a:rPr lang="en-US" sz="2000" i="1">
                              <a:latin typeface="Cambria Math" panose="02040503050406030204" pitchFamily="18" charset="0"/>
                              <a:cs typeface="Times New Roman" pitchFamily="18" charset="0"/>
                            </a:rPr>
                          </m:ctrlPr>
                        </m:dPr>
                        <m:e>
                          <m:r>
                            <a:rPr lang="en-US" sz="2000" i="1">
                              <a:latin typeface="Cambria Math"/>
                              <a:cs typeface="Times New Roman" pitchFamily="18" charset="0"/>
                            </a:rPr>
                            <m:t>𝑖</m:t>
                          </m:r>
                        </m:e>
                      </m:d>
                      <m:r>
                        <a:rPr lang="en-US" sz="2000" i="1">
                          <a:latin typeface="Cambria Math"/>
                          <a:ea typeface="Cambria Math"/>
                          <a:cs typeface="Times New Roman" pitchFamily="18" charset="0"/>
                        </a:rPr>
                        <m:t>∝</m:t>
                      </m:r>
                      <m:sSub>
                        <m:sSubPr>
                          <m:ctrlPr>
                            <a:rPr lang="en-US" sz="2000" i="1">
                              <a:latin typeface="Cambria Math" panose="02040503050406030204" pitchFamily="18" charset="0"/>
                              <a:ea typeface="Cambria Math"/>
                              <a:cs typeface="Times New Roman" pitchFamily="18" charset="0"/>
                            </a:rPr>
                          </m:ctrlPr>
                        </m:sSubPr>
                        <m:e>
                          <m:r>
                            <a:rPr lang="en-US" sz="2000" i="1" smtClean="0">
                              <a:latin typeface="Cambria Math" panose="02040503050406030204" pitchFamily="18" charset="0"/>
                              <a:ea typeface="Cambria Math" panose="02040503050406030204" pitchFamily="18" charset="0"/>
                              <a:cs typeface="Times New Roman" pitchFamily="18" charset="0"/>
                            </a:rPr>
                            <m:t>𝜆</m:t>
                          </m:r>
                        </m:e>
                        <m:sub>
                          <m:r>
                            <a:rPr lang="en-US" sz="2000" i="1">
                              <a:latin typeface="Cambria Math" panose="02040503050406030204" pitchFamily="18" charset="0"/>
                              <a:ea typeface="Cambria Math"/>
                              <a:cs typeface="Times New Roman" pitchFamily="18" charset="0"/>
                            </a:rPr>
                            <m:t>𝑖</m:t>
                          </m:r>
                        </m:sub>
                      </m:sSub>
                      <m:r>
                        <a:rPr lang="en-US" sz="2000" i="1">
                          <a:latin typeface="Cambria Math"/>
                          <a:ea typeface="Cambria Math"/>
                          <a:cs typeface="Times New Roman" pitchFamily="18" charset="0"/>
                        </a:rPr>
                        <m:t>∙</m:t>
                      </m:r>
                      <m:r>
                        <m:rPr>
                          <m:sty m:val="p"/>
                        </m:rPr>
                        <a:rPr lang="en-US" sz="2000">
                          <a:latin typeface="Cambria Math"/>
                          <a:ea typeface="Cambria Math"/>
                          <a:cs typeface="Times New Roman" pitchFamily="18" charset="0"/>
                        </a:rPr>
                        <m:t>PHP</m:t>
                      </m:r>
                      <m:r>
                        <a:rPr lang="en-US" sz="2000" b="0" i="0" smtClean="0">
                          <a:latin typeface="Cambria Math" panose="02040503050406030204" pitchFamily="18" charset="0"/>
                          <a:ea typeface="Cambria Math"/>
                          <a:cs typeface="Times New Roman" pitchFamily="18" charset="0"/>
                        </a:rPr>
                        <m:t>′′</m:t>
                      </m:r>
                      <m:r>
                        <a:rPr lang="en-US" sz="2000" i="1">
                          <a:latin typeface="Cambria Math"/>
                          <a:ea typeface="Cambria Math"/>
                          <a:cs typeface="Times New Roman" pitchFamily="18" charset="0"/>
                        </a:rPr>
                        <m:t>(</m:t>
                      </m:r>
                      <m:r>
                        <a:rPr lang="en-US" sz="2000" i="1">
                          <a:latin typeface="Cambria Math"/>
                          <a:ea typeface="Cambria Math"/>
                          <a:cs typeface="Times New Roman" pitchFamily="18" charset="0"/>
                        </a:rPr>
                        <m:t>𝑖</m:t>
                      </m:r>
                      <m:r>
                        <a:rPr lang="en-US" sz="2000" i="1">
                          <a:latin typeface="Cambria Math"/>
                          <a:ea typeface="Cambria Math"/>
                          <a:cs typeface="Times New Roman" pitchFamily="18" charset="0"/>
                        </a:rPr>
                        <m:t>)</m:t>
                      </m:r>
                    </m:oMath>
                  </m:oMathPara>
                </a14:m>
                <a:endParaRPr lang="en-US" sz="2000" dirty="0">
                  <a:latin typeface="+mj-lt"/>
                  <a:cs typeface="Times New Roman" pitchFamily="18" charset="0"/>
                </a:endParaRPr>
              </a:p>
            </p:txBody>
          </p:sp>
        </mc:Choice>
        <mc:Fallback xmlns="">
          <p:sp>
            <p:nvSpPr>
              <p:cNvPr id="59" name="Rectangle 58"/>
              <p:cNvSpPr>
                <a:spLocks noRot="1" noChangeAspect="1" noMove="1" noResize="1" noEditPoints="1" noAdjustHandles="1" noChangeArrowheads="1" noChangeShapeType="1" noTextEdit="1"/>
              </p:cNvSpPr>
              <p:nvPr/>
            </p:nvSpPr>
            <p:spPr>
              <a:xfrm>
                <a:off x="6010340" y="5281633"/>
                <a:ext cx="2522100" cy="400110"/>
              </a:xfrm>
              <a:prstGeom prst="rect">
                <a:avLst/>
              </a:prstGeom>
              <a:blipFill rotWithShape="0">
                <a:blip r:embed="rId9"/>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p:cNvSpPr/>
              <p:nvPr/>
            </p:nvSpPr>
            <p:spPr>
              <a:xfrm>
                <a:off x="4991952" y="2348880"/>
                <a:ext cx="1452256" cy="678134"/>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a:cs typeface="Times New Roman" pitchFamily="18" charset="0"/>
                            </a:rPr>
                          </m:ctrlPr>
                        </m:sSubPr>
                        <m:e>
                          <m:r>
                            <a:rPr lang="en-US" sz="2000" b="0" i="1" smtClean="0">
                              <a:latin typeface="Cambria Math" panose="02040503050406030204" pitchFamily="18" charset="0"/>
                              <a:ea typeface="Cambria Math"/>
                              <a:cs typeface="Times New Roman" pitchFamily="18" charset="0"/>
                            </a:rPr>
                            <m:t>𝑝</m:t>
                          </m:r>
                        </m:e>
                        <m:sub>
                          <m:r>
                            <a:rPr lang="en-US" sz="2000" b="0" i="1" smtClean="0">
                              <a:latin typeface="Cambria Math" panose="02040503050406030204" pitchFamily="18" charset="0"/>
                              <a:ea typeface="Cambria Math"/>
                              <a:cs typeface="Times New Roman" pitchFamily="18" charset="0"/>
                            </a:rPr>
                            <m:t>𝑖</m:t>
                          </m:r>
                          <m:r>
                            <a:rPr lang="en-US" sz="2000" b="0" i="1" smtClean="0">
                              <a:latin typeface="Cambria Math" panose="02040503050406030204" pitchFamily="18" charset="0"/>
                              <a:ea typeface="Cambria Math"/>
                              <a:cs typeface="Times New Roman" pitchFamily="18" charset="0"/>
                            </a:rPr>
                            <m:t>,</m:t>
                          </m:r>
                          <m:r>
                            <a:rPr lang="en-US" sz="2000" b="0" i="1" smtClean="0">
                              <a:latin typeface="Cambria Math" panose="02040503050406030204" pitchFamily="18" charset="0"/>
                              <a:ea typeface="Cambria Math"/>
                              <a:cs typeface="Times New Roman" pitchFamily="18" charset="0"/>
                            </a:rPr>
                            <m:t>𝑗</m:t>
                          </m:r>
                        </m:sub>
                      </m:sSub>
                      <m:r>
                        <a:rPr lang="en-US" sz="2000" b="0" i="1" smtClean="0">
                          <a:latin typeface="Cambria Math" panose="02040503050406030204" pitchFamily="18" charset="0"/>
                          <a:ea typeface="Cambria Math"/>
                          <a:cs typeface="Times New Roman" pitchFamily="18" charset="0"/>
                        </a:rPr>
                        <m:t>=</m:t>
                      </m:r>
                      <m:f>
                        <m:fPr>
                          <m:ctrlPr>
                            <a:rPr lang="en-US" sz="2000" b="0" i="1" smtClean="0">
                              <a:latin typeface="Cambria Math" panose="02040503050406030204" pitchFamily="18" charset="0"/>
                              <a:ea typeface="Cambria Math"/>
                              <a:cs typeface="Times New Roman" pitchFamily="18" charset="0"/>
                            </a:rPr>
                          </m:ctrlPr>
                        </m:fPr>
                        <m:num>
                          <m:sSub>
                            <m:sSubPr>
                              <m:ctrlPr>
                                <a:rPr lang="en-US" sz="2000" b="0" i="1" smtClean="0">
                                  <a:latin typeface="Cambria Math" panose="02040503050406030204" pitchFamily="18" charset="0"/>
                                  <a:ea typeface="Cambria Math"/>
                                  <a:cs typeface="Times New Roman" pitchFamily="18" charset="0"/>
                                </a:rPr>
                              </m:ctrlPr>
                            </m:sSubPr>
                            <m:e>
                              <m:r>
                                <a:rPr lang="en-US" sz="2000" b="0" i="1" smtClean="0">
                                  <a:latin typeface="Cambria Math" panose="02040503050406030204" pitchFamily="18" charset="0"/>
                                  <a:ea typeface="Cambria Math"/>
                                  <a:cs typeface="Times New Roman" pitchFamily="18" charset="0"/>
                                </a:rPr>
                                <m:t>𝑤</m:t>
                              </m:r>
                            </m:e>
                            <m:sub>
                              <m:r>
                                <a:rPr lang="en-US" sz="2000" b="0" i="1" smtClean="0">
                                  <a:latin typeface="Cambria Math" panose="02040503050406030204" pitchFamily="18" charset="0"/>
                                  <a:ea typeface="Cambria Math"/>
                                  <a:cs typeface="Times New Roman" pitchFamily="18" charset="0"/>
                                </a:rPr>
                                <m:t>𝑖</m:t>
                              </m:r>
                              <m:r>
                                <a:rPr lang="en-US" sz="2000" b="0" i="1" smtClean="0">
                                  <a:latin typeface="Cambria Math" panose="02040503050406030204" pitchFamily="18" charset="0"/>
                                  <a:ea typeface="Cambria Math"/>
                                  <a:cs typeface="Times New Roman" pitchFamily="18" charset="0"/>
                                </a:rPr>
                                <m:t>,</m:t>
                              </m:r>
                              <m:r>
                                <a:rPr lang="en-US" sz="2000" b="0" i="1" smtClean="0">
                                  <a:latin typeface="Cambria Math" panose="02040503050406030204" pitchFamily="18" charset="0"/>
                                  <a:ea typeface="Cambria Math"/>
                                  <a:cs typeface="Times New Roman" pitchFamily="18" charset="0"/>
                                </a:rPr>
                                <m:t>𝑗</m:t>
                              </m:r>
                            </m:sub>
                          </m:sSub>
                        </m:num>
                        <m:den>
                          <m:sSub>
                            <m:sSubPr>
                              <m:ctrlPr>
                                <a:rPr lang="en-US" sz="2000" b="0" i="1" smtClean="0">
                                  <a:latin typeface="Cambria Math" panose="02040503050406030204" pitchFamily="18" charset="0"/>
                                  <a:ea typeface="Cambria Math"/>
                                  <a:cs typeface="Times New Roman" pitchFamily="18" charset="0"/>
                                </a:rPr>
                              </m:ctrlPr>
                            </m:sSubPr>
                            <m:e>
                              <m:r>
                                <a:rPr lang="en-US" sz="2000" b="0" i="1" smtClean="0">
                                  <a:latin typeface="Cambria Math" panose="02040503050406030204" pitchFamily="18" charset="0"/>
                                  <a:ea typeface="Cambria Math"/>
                                  <a:cs typeface="Times New Roman" pitchFamily="18" charset="0"/>
                                </a:rPr>
                                <m:t>𝑤</m:t>
                              </m:r>
                            </m:e>
                            <m:sub>
                              <m:r>
                                <m:rPr>
                                  <m:sty m:val="p"/>
                                </m:rPr>
                                <a:rPr lang="en-US" sz="2000" b="0" i="0" smtClean="0">
                                  <a:latin typeface="Cambria Math" panose="02040503050406030204" pitchFamily="18" charset="0"/>
                                  <a:ea typeface="Cambria Math"/>
                                  <a:cs typeface="Times New Roman" pitchFamily="18" charset="0"/>
                                </a:rPr>
                                <m:t>max</m:t>
                              </m:r>
                            </m:sub>
                          </m:sSub>
                        </m:den>
                      </m:f>
                    </m:oMath>
                  </m:oMathPara>
                </a14:m>
                <a:endParaRPr lang="en-US" sz="2000" dirty="0">
                  <a:latin typeface="+mj-lt"/>
                  <a:cs typeface="Times New Roman" pitchFamily="18" charset="0"/>
                </a:endParaRPr>
              </a:p>
            </p:txBody>
          </p:sp>
        </mc:Choice>
        <mc:Fallback xmlns="">
          <p:sp>
            <p:nvSpPr>
              <p:cNvPr id="65" name="Rectangle 64"/>
              <p:cNvSpPr>
                <a:spLocks noRot="1" noChangeAspect="1" noMove="1" noResize="1" noEditPoints="1" noAdjustHandles="1" noChangeArrowheads="1" noChangeShapeType="1" noTextEdit="1"/>
              </p:cNvSpPr>
              <p:nvPr/>
            </p:nvSpPr>
            <p:spPr>
              <a:xfrm>
                <a:off x="4991952" y="2348880"/>
                <a:ext cx="1452256" cy="678134"/>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p:cNvSpPr/>
              <p:nvPr/>
            </p:nvSpPr>
            <p:spPr>
              <a:xfrm>
                <a:off x="4991952" y="3717032"/>
                <a:ext cx="1668280" cy="678199"/>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a:cs typeface="Times New Roman" pitchFamily="18" charset="0"/>
                            </a:rPr>
                          </m:ctrlPr>
                        </m:sSubPr>
                        <m:e>
                          <m:r>
                            <a:rPr lang="en-US" sz="2000" b="0" i="1" smtClean="0">
                              <a:latin typeface="Cambria Math" panose="02040503050406030204" pitchFamily="18" charset="0"/>
                              <a:ea typeface="Cambria Math"/>
                              <a:cs typeface="Times New Roman" pitchFamily="18" charset="0"/>
                            </a:rPr>
                            <m:t>𝑝</m:t>
                          </m:r>
                        </m:e>
                        <m:sub>
                          <m:r>
                            <a:rPr lang="en-US" sz="2000" b="0" i="1" smtClean="0">
                              <a:latin typeface="Cambria Math" panose="02040503050406030204" pitchFamily="18" charset="0"/>
                              <a:ea typeface="Cambria Math"/>
                              <a:cs typeface="Times New Roman" pitchFamily="18" charset="0"/>
                            </a:rPr>
                            <m:t>𝑖</m:t>
                          </m:r>
                          <m:r>
                            <a:rPr lang="en-US" sz="2000" b="0" i="1" smtClean="0">
                              <a:latin typeface="Cambria Math" panose="02040503050406030204" pitchFamily="18" charset="0"/>
                              <a:ea typeface="Cambria Math"/>
                              <a:cs typeface="Times New Roman" pitchFamily="18" charset="0"/>
                            </a:rPr>
                            <m:t>,</m:t>
                          </m:r>
                          <m:r>
                            <a:rPr lang="en-US" sz="2000" b="0" i="1" smtClean="0">
                              <a:latin typeface="Cambria Math" panose="02040503050406030204" pitchFamily="18" charset="0"/>
                              <a:ea typeface="Cambria Math"/>
                              <a:cs typeface="Times New Roman" pitchFamily="18" charset="0"/>
                            </a:rPr>
                            <m:t>𝑗</m:t>
                          </m:r>
                        </m:sub>
                      </m:sSub>
                      <m:r>
                        <a:rPr lang="en-US" sz="2000" b="0" i="1" smtClean="0">
                          <a:latin typeface="Cambria Math" panose="02040503050406030204" pitchFamily="18" charset="0"/>
                          <a:ea typeface="Cambria Math"/>
                          <a:cs typeface="Times New Roman" pitchFamily="18" charset="0"/>
                        </a:rPr>
                        <m:t>=</m:t>
                      </m:r>
                      <m:f>
                        <m:fPr>
                          <m:ctrlPr>
                            <a:rPr lang="en-US" sz="2000" b="0" i="1" smtClean="0">
                              <a:latin typeface="Cambria Math" panose="02040503050406030204" pitchFamily="18" charset="0"/>
                              <a:ea typeface="Cambria Math"/>
                              <a:cs typeface="Times New Roman" pitchFamily="18" charset="0"/>
                            </a:rPr>
                          </m:ctrlPr>
                        </m:fPr>
                        <m:num>
                          <m:sSub>
                            <m:sSubPr>
                              <m:ctrlPr>
                                <a:rPr lang="en-US" sz="2000" b="0" i="1" smtClean="0">
                                  <a:latin typeface="Cambria Math" panose="02040503050406030204" pitchFamily="18" charset="0"/>
                                  <a:ea typeface="Cambria Math"/>
                                  <a:cs typeface="Times New Roman" pitchFamily="18" charset="0"/>
                                </a:rPr>
                              </m:ctrlPr>
                            </m:sSubPr>
                            <m:e>
                              <m:r>
                                <a:rPr lang="en-US" sz="2000" b="0" i="1" smtClean="0">
                                  <a:latin typeface="Cambria Math" panose="02040503050406030204" pitchFamily="18" charset="0"/>
                                  <a:ea typeface="Cambria Math"/>
                                  <a:cs typeface="Times New Roman" pitchFamily="18" charset="0"/>
                                </a:rPr>
                                <m:t>𝑤</m:t>
                              </m:r>
                            </m:e>
                            <m:sub>
                              <m:r>
                                <a:rPr lang="en-US" sz="2000" b="0" i="1" smtClean="0">
                                  <a:latin typeface="Cambria Math" panose="02040503050406030204" pitchFamily="18" charset="0"/>
                                  <a:ea typeface="Cambria Math"/>
                                  <a:cs typeface="Times New Roman" pitchFamily="18" charset="0"/>
                                </a:rPr>
                                <m:t>𝑖</m:t>
                              </m:r>
                              <m:r>
                                <a:rPr lang="en-US" sz="2000" b="0" i="1" smtClean="0">
                                  <a:latin typeface="Cambria Math" panose="02040503050406030204" pitchFamily="18" charset="0"/>
                                  <a:ea typeface="Cambria Math"/>
                                  <a:cs typeface="Times New Roman" pitchFamily="18" charset="0"/>
                                </a:rPr>
                                <m:t>,</m:t>
                              </m:r>
                              <m:r>
                                <a:rPr lang="en-US" sz="2000" b="0" i="1" smtClean="0">
                                  <a:latin typeface="Cambria Math" panose="02040503050406030204" pitchFamily="18" charset="0"/>
                                  <a:ea typeface="Cambria Math"/>
                                  <a:cs typeface="Times New Roman" pitchFamily="18" charset="0"/>
                                </a:rPr>
                                <m:t>𝑗</m:t>
                              </m:r>
                            </m:sub>
                          </m:sSub>
                        </m:num>
                        <m:den>
                          <m:sSub>
                            <m:sSubPr>
                              <m:ctrlPr>
                                <a:rPr lang="en-US" sz="2000" i="1">
                                  <a:latin typeface="Cambria Math" panose="02040503050406030204" pitchFamily="18" charset="0"/>
                                  <a:ea typeface="Cambria Math"/>
                                  <a:cs typeface="Times New Roman" pitchFamily="18" charset="0"/>
                                </a:rPr>
                              </m:ctrlPr>
                            </m:sSubPr>
                            <m:e>
                              <m:r>
                                <a:rPr lang="en-US" sz="2000" i="1">
                                  <a:latin typeface="Cambria Math" panose="02040503050406030204" pitchFamily="18" charset="0"/>
                                  <a:ea typeface="Cambria Math" panose="02040503050406030204" pitchFamily="18" charset="0"/>
                                  <a:cs typeface="Times New Roman" pitchFamily="18" charset="0"/>
                                </a:rPr>
                                <m:t>𝜆</m:t>
                              </m:r>
                            </m:e>
                            <m:sub>
                              <m:r>
                                <a:rPr lang="en-US" sz="2000" i="1">
                                  <a:latin typeface="Cambria Math" panose="02040503050406030204" pitchFamily="18" charset="0"/>
                                  <a:ea typeface="Cambria Math"/>
                                  <a:cs typeface="Times New Roman" pitchFamily="18" charset="0"/>
                                </a:rPr>
                                <m:t>𝑖</m:t>
                              </m:r>
                            </m:sub>
                          </m:sSub>
                          <m:r>
                            <a:rPr lang="en-US" sz="2000" b="0" i="1" smtClean="0">
                              <a:latin typeface="Cambria Math" panose="02040503050406030204" pitchFamily="18" charset="0"/>
                              <a:ea typeface="Cambria Math"/>
                              <a:cs typeface="Times New Roman" pitchFamily="18" charset="0"/>
                            </a:rPr>
                            <m:t>+</m:t>
                          </m:r>
                          <m:sSub>
                            <m:sSubPr>
                              <m:ctrlPr>
                                <a:rPr lang="en-US" sz="2000" b="0" i="1" smtClean="0">
                                  <a:latin typeface="Cambria Math" panose="02040503050406030204" pitchFamily="18" charset="0"/>
                                  <a:ea typeface="Cambria Math"/>
                                  <a:cs typeface="Times New Roman" pitchFamily="18" charset="0"/>
                                </a:rPr>
                              </m:ctrlPr>
                            </m:sSubPr>
                            <m:e>
                              <m:r>
                                <a:rPr lang="en-US" sz="2000" b="0" i="1" smtClean="0">
                                  <a:latin typeface="Cambria Math" panose="02040503050406030204" pitchFamily="18" charset="0"/>
                                  <a:ea typeface="Cambria Math"/>
                                  <a:cs typeface="Times New Roman" pitchFamily="18" charset="0"/>
                                </a:rPr>
                                <m:t>𝑤</m:t>
                              </m:r>
                            </m:e>
                            <m:sub>
                              <m:r>
                                <a:rPr lang="en-US" sz="2000" b="0" i="1" smtClean="0">
                                  <a:latin typeface="Cambria Math" panose="02040503050406030204" pitchFamily="18" charset="0"/>
                                  <a:ea typeface="Cambria Math"/>
                                  <a:cs typeface="Times New Roman" pitchFamily="18" charset="0"/>
                                </a:rPr>
                                <m:t>𝑖</m:t>
                              </m:r>
                            </m:sub>
                          </m:sSub>
                        </m:den>
                      </m:f>
                    </m:oMath>
                  </m:oMathPara>
                </a14:m>
                <a:endParaRPr lang="en-US" sz="2000" dirty="0">
                  <a:latin typeface="+mj-lt"/>
                  <a:cs typeface="Times New Roman" pitchFamily="18" charset="0"/>
                </a:endParaRPr>
              </a:p>
            </p:txBody>
          </p:sp>
        </mc:Choice>
        <mc:Fallback xmlns="">
          <p:sp>
            <p:nvSpPr>
              <p:cNvPr id="69" name="Rectangle 68"/>
              <p:cNvSpPr>
                <a:spLocks noRot="1" noChangeAspect="1" noMove="1" noResize="1" noEditPoints="1" noAdjustHandles="1" noChangeArrowheads="1" noChangeShapeType="1" noTextEdit="1"/>
              </p:cNvSpPr>
              <p:nvPr/>
            </p:nvSpPr>
            <p:spPr>
              <a:xfrm>
                <a:off x="4991952" y="3717032"/>
                <a:ext cx="1668280" cy="678199"/>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p:cNvSpPr/>
              <p:nvPr/>
            </p:nvSpPr>
            <p:spPr>
              <a:xfrm>
                <a:off x="4114951" y="3066292"/>
                <a:ext cx="1261639" cy="678134"/>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a:cs typeface="Times New Roman" pitchFamily="18" charset="0"/>
                            </a:rPr>
                          </m:ctrlPr>
                        </m:sSubPr>
                        <m:e>
                          <m:r>
                            <a:rPr lang="en-US" sz="2000" b="0" i="1" smtClean="0">
                              <a:latin typeface="Cambria Math" panose="02040503050406030204" pitchFamily="18" charset="0"/>
                              <a:ea typeface="Cambria Math"/>
                              <a:cs typeface="Times New Roman" pitchFamily="18" charset="0"/>
                            </a:rPr>
                            <m:t>𝑝</m:t>
                          </m:r>
                        </m:e>
                        <m:sub>
                          <m:r>
                            <a:rPr lang="en-US" sz="2000" b="0" i="1" smtClean="0">
                              <a:latin typeface="Cambria Math" panose="02040503050406030204" pitchFamily="18" charset="0"/>
                              <a:ea typeface="Cambria Math"/>
                              <a:cs typeface="Times New Roman" pitchFamily="18" charset="0"/>
                            </a:rPr>
                            <m:t>𝑖</m:t>
                          </m:r>
                          <m:r>
                            <a:rPr lang="en-US" sz="2000" b="0" i="1" smtClean="0">
                              <a:latin typeface="Cambria Math" panose="02040503050406030204" pitchFamily="18" charset="0"/>
                              <a:ea typeface="Cambria Math"/>
                              <a:cs typeface="Times New Roman" pitchFamily="18" charset="0"/>
                            </a:rPr>
                            <m:t>,</m:t>
                          </m:r>
                          <m:r>
                            <a:rPr lang="en-US" sz="2000" b="0" i="1" smtClean="0">
                              <a:latin typeface="Cambria Math" panose="02040503050406030204" pitchFamily="18" charset="0"/>
                              <a:ea typeface="Cambria Math"/>
                              <a:cs typeface="Times New Roman" pitchFamily="18" charset="0"/>
                            </a:rPr>
                            <m:t>𝑗</m:t>
                          </m:r>
                        </m:sub>
                      </m:sSub>
                      <m:r>
                        <a:rPr lang="en-US" sz="2000" b="0" i="1" smtClean="0">
                          <a:latin typeface="Cambria Math" panose="02040503050406030204" pitchFamily="18" charset="0"/>
                          <a:ea typeface="Cambria Math"/>
                          <a:cs typeface="Times New Roman" pitchFamily="18" charset="0"/>
                        </a:rPr>
                        <m:t>=</m:t>
                      </m:r>
                      <m:f>
                        <m:fPr>
                          <m:ctrlPr>
                            <a:rPr lang="en-US" sz="2000" b="0" i="1" smtClean="0">
                              <a:latin typeface="Cambria Math" panose="02040503050406030204" pitchFamily="18" charset="0"/>
                              <a:ea typeface="Cambria Math"/>
                              <a:cs typeface="Times New Roman" pitchFamily="18" charset="0"/>
                            </a:rPr>
                          </m:ctrlPr>
                        </m:fPr>
                        <m:num>
                          <m:sSub>
                            <m:sSubPr>
                              <m:ctrlPr>
                                <a:rPr lang="en-US" sz="2000" b="0" i="1" smtClean="0">
                                  <a:latin typeface="Cambria Math" panose="02040503050406030204" pitchFamily="18" charset="0"/>
                                  <a:ea typeface="Cambria Math"/>
                                  <a:cs typeface="Times New Roman" pitchFamily="18" charset="0"/>
                                </a:rPr>
                              </m:ctrlPr>
                            </m:sSubPr>
                            <m:e>
                              <m:r>
                                <a:rPr lang="en-US" sz="2000" b="0" i="1" smtClean="0">
                                  <a:latin typeface="Cambria Math" panose="02040503050406030204" pitchFamily="18" charset="0"/>
                                  <a:ea typeface="Cambria Math"/>
                                  <a:cs typeface="Times New Roman" pitchFamily="18" charset="0"/>
                                </a:rPr>
                                <m:t>𝑤</m:t>
                              </m:r>
                            </m:e>
                            <m:sub>
                              <m:r>
                                <a:rPr lang="en-US" sz="2000" b="0" i="1" smtClean="0">
                                  <a:latin typeface="Cambria Math" panose="02040503050406030204" pitchFamily="18" charset="0"/>
                                  <a:ea typeface="Cambria Math"/>
                                  <a:cs typeface="Times New Roman" pitchFamily="18" charset="0"/>
                                </a:rPr>
                                <m:t>𝑖</m:t>
                              </m:r>
                              <m:r>
                                <a:rPr lang="en-US" sz="2000" b="0" i="1" smtClean="0">
                                  <a:latin typeface="Cambria Math" panose="02040503050406030204" pitchFamily="18" charset="0"/>
                                  <a:ea typeface="Cambria Math"/>
                                  <a:cs typeface="Times New Roman" pitchFamily="18" charset="0"/>
                                </a:rPr>
                                <m:t>,</m:t>
                              </m:r>
                              <m:r>
                                <a:rPr lang="en-US" sz="2000" b="0" i="1" smtClean="0">
                                  <a:latin typeface="Cambria Math" panose="02040503050406030204" pitchFamily="18" charset="0"/>
                                  <a:ea typeface="Cambria Math"/>
                                  <a:cs typeface="Times New Roman" pitchFamily="18" charset="0"/>
                                </a:rPr>
                                <m:t>𝑗</m:t>
                              </m:r>
                            </m:sub>
                          </m:sSub>
                        </m:num>
                        <m:den>
                          <m:sSub>
                            <m:sSubPr>
                              <m:ctrlPr>
                                <a:rPr lang="en-US" sz="2000" b="0" i="1" smtClean="0">
                                  <a:latin typeface="Cambria Math" panose="02040503050406030204" pitchFamily="18" charset="0"/>
                                  <a:ea typeface="Cambria Math"/>
                                  <a:cs typeface="Times New Roman" pitchFamily="18" charset="0"/>
                                </a:rPr>
                              </m:ctrlPr>
                            </m:sSubPr>
                            <m:e>
                              <m:r>
                                <a:rPr lang="en-US" sz="2000" b="0" i="1" smtClean="0">
                                  <a:latin typeface="Cambria Math" panose="02040503050406030204" pitchFamily="18" charset="0"/>
                                  <a:ea typeface="Cambria Math"/>
                                  <a:cs typeface="Times New Roman" pitchFamily="18" charset="0"/>
                                </a:rPr>
                                <m:t>𝑤</m:t>
                              </m:r>
                            </m:e>
                            <m:sub>
                              <m:r>
                                <a:rPr lang="en-US" sz="2000" b="0" i="1" smtClean="0">
                                  <a:latin typeface="Cambria Math" panose="02040503050406030204" pitchFamily="18" charset="0"/>
                                  <a:ea typeface="Cambria Math"/>
                                  <a:cs typeface="Times New Roman" pitchFamily="18" charset="0"/>
                                </a:rPr>
                                <m:t>𝑖</m:t>
                              </m:r>
                            </m:sub>
                          </m:sSub>
                        </m:den>
                      </m:f>
                    </m:oMath>
                  </m:oMathPara>
                </a14:m>
                <a:endParaRPr lang="en-US" sz="2000" dirty="0">
                  <a:latin typeface="+mj-lt"/>
                  <a:cs typeface="Times New Roman" pitchFamily="18" charset="0"/>
                </a:endParaRPr>
              </a:p>
            </p:txBody>
          </p:sp>
        </mc:Choice>
        <mc:Fallback xmlns="">
          <p:sp>
            <p:nvSpPr>
              <p:cNvPr id="72" name="Rectangle 71"/>
              <p:cNvSpPr>
                <a:spLocks noRot="1" noChangeAspect="1" noMove="1" noResize="1" noEditPoints="1" noAdjustHandles="1" noChangeArrowheads="1" noChangeShapeType="1" noTextEdit="1"/>
              </p:cNvSpPr>
              <p:nvPr/>
            </p:nvSpPr>
            <p:spPr>
              <a:xfrm>
                <a:off x="4114951" y="3066292"/>
                <a:ext cx="1261639" cy="678134"/>
              </a:xfrm>
              <a:prstGeom prst="rect">
                <a:avLst/>
              </a:prstGeom>
              <a:blipFill rotWithShape="0">
                <a:blip r:embed="rId12"/>
                <a:stretch>
                  <a:fillRect/>
                </a:stretch>
              </a:blipFill>
            </p:spPr>
            <p:txBody>
              <a:bodyPr/>
              <a:lstStyle/>
              <a:p>
                <a:r>
                  <a:rPr lang="en-US">
                    <a:noFill/>
                  </a:rPr>
                  <a:t> </a:t>
                </a:r>
              </a:p>
            </p:txBody>
          </p:sp>
        </mc:Fallback>
      </mc:AlternateContent>
      <p:graphicFrame>
        <p:nvGraphicFramePr>
          <p:cNvPr id="73" name="Table 72"/>
          <p:cNvGraphicFramePr>
            <a:graphicFrameLocks noGrp="1"/>
          </p:cNvGraphicFramePr>
          <p:nvPr>
            <p:extLst/>
          </p:nvPr>
        </p:nvGraphicFramePr>
        <p:xfrm>
          <a:off x="3224811" y="5739011"/>
          <a:ext cx="3239189" cy="1097280"/>
        </p:xfrm>
        <a:graphic>
          <a:graphicData uri="http://schemas.openxmlformats.org/drawingml/2006/table">
            <a:tbl>
              <a:tblPr bandRow="1">
                <a:tableStyleId>{5C22544A-7EE6-4342-B048-85BDC9FD1C3A}</a:tableStyleId>
              </a:tblPr>
              <a:tblGrid>
                <a:gridCol w="663113"/>
                <a:gridCol w="2576076"/>
              </a:tblGrid>
              <a:tr h="274320">
                <a:tc>
                  <a:txBody>
                    <a:bodyPr/>
                    <a:lstStyle/>
                    <a:p>
                      <a:pPr algn="ctr">
                        <a:lnSpc>
                          <a:spcPts val="1200"/>
                        </a:lnSpc>
                        <a:spcBef>
                          <a:spcPts val="200"/>
                        </a:spcBef>
                      </a:pPr>
                      <a:r>
                        <a:rPr lang="en-US" sz="1600" dirty="0" smtClean="0">
                          <a:solidFill>
                            <a:schemeClr val="bg1"/>
                          </a:solidFill>
                        </a:rPr>
                        <a:t>PHP:</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ts val="1200"/>
                        </a:lnSpc>
                        <a:spcBef>
                          <a:spcPts val="200"/>
                        </a:spcBef>
                      </a:pPr>
                      <a:r>
                        <a:rPr lang="en-US" sz="1600" dirty="0" smtClean="0">
                          <a:solidFill>
                            <a:schemeClr val="bg1"/>
                          </a:solidFill>
                        </a:rPr>
                        <a:t>Penalized Hitting Probability</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74320">
                <a:tc>
                  <a:txBody>
                    <a:bodyPr/>
                    <a:lstStyle/>
                    <a:p>
                      <a:pPr algn="ctr">
                        <a:lnSpc>
                          <a:spcPts val="1200"/>
                        </a:lnSpc>
                        <a:spcBef>
                          <a:spcPts val="200"/>
                        </a:spcBef>
                      </a:pPr>
                      <a:r>
                        <a:rPr lang="en-US" sz="1600" dirty="0" smtClean="0">
                          <a:solidFill>
                            <a:schemeClr val="bg1"/>
                          </a:solidFill>
                        </a:rPr>
                        <a:t>RWR:</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ts val="1200"/>
                        </a:lnSpc>
                        <a:spcBef>
                          <a:spcPts val="200"/>
                        </a:spcBef>
                      </a:pPr>
                      <a:r>
                        <a:rPr lang="en-US" sz="1600" dirty="0" smtClean="0">
                          <a:solidFill>
                            <a:schemeClr val="bg1"/>
                          </a:solidFill>
                        </a:rPr>
                        <a:t>Random Walk with Restart</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74320">
                <a:tc>
                  <a:txBody>
                    <a:bodyPr/>
                    <a:lstStyle/>
                    <a:p>
                      <a:pPr algn="ctr">
                        <a:lnSpc>
                          <a:spcPts val="1200"/>
                        </a:lnSpc>
                        <a:spcBef>
                          <a:spcPts val="200"/>
                        </a:spcBef>
                      </a:pPr>
                      <a:r>
                        <a:rPr lang="en-US" sz="1600" dirty="0" smtClean="0">
                          <a:solidFill>
                            <a:schemeClr val="bg1"/>
                          </a:solidFill>
                        </a:rPr>
                        <a:t>EI:</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ts val="1200"/>
                        </a:lnSpc>
                        <a:spcBef>
                          <a:spcPts val="200"/>
                        </a:spcBef>
                        <a:spcAft>
                          <a:spcPts val="0"/>
                        </a:spcAft>
                        <a:buClrTx/>
                        <a:buSzTx/>
                        <a:buFontTx/>
                        <a:buNone/>
                        <a:tabLst/>
                        <a:defRPr/>
                      </a:pPr>
                      <a:r>
                        <a:rPr lang="en-US" sz="1600" dirty="0" smtClean="0">
                          <a:solidFill>
                            <a:schemeClr val="bg1"/>
                          </a:solidFill>
                          <a:cs typeface="Times New Roman" pitchFamily="18" charset="0"/>
                        </a:rPr>
                        <a:t>Effective Importance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74320">
                <a:tc>
                  <a:txBody>
                    <a:bodyPr/>
                    <a:lstStyle/>
                    <a:p>
                      <a:pPr algn="ctr">
                        <a:lnSpc>
                          <a:spcPts val="1200"/>
                        </a:lnSpc>
                        <a:spcBef>
                          <a:spcPts val="200"/>
                        </a:spcBef>
                      </a:pPr>
                      <a:r>
                        <a:rPr lang="en-US" sz="1600" dirty="0" smtClean="0">
                          <a:solidFill>
                            <a:schemeClr val="bg1"/>
                          </a:solidFill>
                        </a:rPr>
                        <a:t>DHT:</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ts val="1200"/>
                        </a:lnSpc>
                        <a:spcBef>
                          <a:spcPts val="200"/>
                        </a:spcBef>
                      </a:pPr>
                      <a:r>
                        <a:rPr lang="en-US" sz="1600" dirty="0" smtClean="0">
                          <a:solidFill>
                            <a:schemeClr val="bg1"/>
                          </a:solidFill>
                          <a:cs typeface="Times New Roman" pitchFamily="18" charset="0"/>
                        </a:rPr>
                        <a:t>Discounted Hitting Time</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74" name="Table 73"/>
          <p:cNvGraphicFramePr>
            <a:graphicFrameLocks noGrp="1"/>
          </p:cNvGraphicFramePr>
          <p:nvPr>
            <p:extLst/>
          </p:nvPr>
        </p:nvGraphicFramePr>
        <p:xfrm>
          <a:off x="6444208" y="5739011"/>
          <a:ext cx="2644504" cy="1097280"/>
        </p:xfrm>
        <a:graphic>
          <a:graphicData uri="http://schemas.openxmlformats.org/drawingml/2006/table">
            <a:tbl>
              <a:tblPr bandRow="1">
                <a:tableStyleId>{5C22544A-7EE6-4342-B048-85BDC9FD1C3A}</a:tableStyleId>
              </a:tblPr>
              <a:tblGrid>
                <a:gridCol w="484264"/>
                <a:gridCol w="2160240"/>
              </a:tblGrid>
              <a:tr h="274320">
                <a:tc>
                  <a:txBody>
                    <a:bodyPr/>
                    <a:lstStyle/>
                    <a:p>
                      <a:pPr algn="ctr">
                        <a:lnSpc>
                          <a:spcPts val="1200"/>
                        </a:lnSpc>
                        <a:spcBef>
                          <a:spcPts val="200"/>
                        </a:spcBef>
                      </a:pPr>
                      <a:r>
                        <a:rPr lang="en-US" sz="1600" dirty="0" smtClean="0">
                          <a:solidFill>
                            <a:schemeClr val="bg1"/>
                          </a:solidFill>
                        </a:rPr>
                        <a:t>RT:</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ts val="1200"/>
                        </a:lnSpc>
                        <a:spcBef>
                          <a:spcPts val="200"/>
                        </a:spcBef>
                      </a:pPr>
                      <a:r>
                        <a:rPr lang="en-US" sz="1600" dirty="0" smtClean="0">
                          <a:solidFill>
                            <a:schemeClr val="bg1"/>
                          </a:solidFill>
                          <a:cs typeface="Times New Roman" pitchFamily="18" charset="0"/>
                        </a:rPr>
                        <a:t>RoundTripRank</a:t>
                      </a:r>
                      <a:endParaRPr lang="en-US" sz="1600" dirty="0">
                        <a:solidFill>
                          <a:schemeClr val="bg1"/>
                        </a:solidFill>
                        <a:cs typeface="Times New Roman"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74320">
                <a:tc>
                  <a:txBody>
                    <a:bodyPr/>
                    <a:lstStyle/>
                    <a:p>
                      <a:pPr algn="ctr">
                        <a:lnSpc>
                          <a:spcPts val="1200"/>
                        </a:lnSpc>
                        <a:spcBef>
                          <a:spcPts val="200"/>
                        </a:spcBef>
                      </a:pPr>
                      <a:r>
                        <a:rPr lang="en-US" sz="1600" dirty="0" smtClean="0">
                          <a:solidFill>
                            <a:schemeClr val="bg1"/>
                          </a:solidFill>
                        </a:rPr>
                        <a:t>KZ:</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ts val="1200"/>
                        </a:lnSpc>
                        <a:spcBef>
                          <a:spcPts val="200"/>
                        </a:spcBef>
                      </a:pPr>
                      <a:r>
                        <a:rPr lang="en-US" sz="1600" dirty="0" smtClean="0">
                          <a:solidFill>
                            <a:schemeClr val="bg1"/>
                          </a:solidFill>
                        </a:rPr>
                        <a:t>Katz</a:t>
                      </a:r>
                      <a:r>
                        <a:rPr lang="en-US" sz="1600" baseline="0" dirty="0" smtClean="0">
                          <a:solidFill>
                            <a:schemeClr val="bg1"/>
                          </a:solidFill>
                        </a:rPr>
                        <a:t> score</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74320">
                <a:tc>
                  <a:txBody>
                    <a:bodyPr/>
                    <a:lstStyle/>
                    <a:p>
                      <a:pPr algn="ctr">
                        <a:lnSpc>
                          <a:spcPts val="1200"/>
                        </a:lnSpc>
                        <a:spcBef>
                          <a:spcPts val="200"/>
                        </a:spcBef>
                      </a:pPr>
                      <a:r>
                        <a:rPr lang="en-US" sz="1600" dirty="0" smtClean="0">
                          <a:solidFill>
                            <a:schemeClr val="bg1"/>
                          </a:solidFill>
                        </a:rPr>
                        <a:t>AP:</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ts val="1200"/>
                        </a:lnSpc>
                        <a:spcBef>
                          <a:spcPts val="200"/>
                        </a:spcBef>
                      </a:pPr>
                      <a:r>
                        <a:rPr lang="en-US" sz="1600" dirty="0" smtClean="0">
                          <a:solidFill>
                            <a:schemeClr val="bg1"/>
                          </a:solidFill>
                        </a:rPr>
                        <a:t>Absorption Probability</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74320">
                <a:tc>
                  <a:txBody>
                    <a:bodyPr/>
                    <a:lstStyle/>
                    <a:p>
                      <a:pPr>
                        <a:lnSpc>
                          <a:spcPts val="1200"/>
                        </a:lnSpc>
                        <a:spcBef>
                          <a:spcPts val="200"/>
                        </a:spcBef>
                      </a:pP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ts val="1200"/>
                        </a:lnSpc>
                        <a:spcBef>
                          <a:spcPts val="200"/>
                        </a:spcBef>
                      </a:pP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mc:AlternateContent xmlns:mc="http://schemas.openxmlformats.org/markup-compatibility/2006" xmlns:a14="http://schemas.microsoft.com/office/drawing/2010/main">
        <mc:Choice Requires="a14">
          <p:sp>
            <p:nvSpPr>
              <p:cNvPr id="3" name="Rectangle 2"/>
              <p:cNvSpPr/>
              <p:nvPr/>
            </p:nvSpPr>
            <p:spPr>
              <a:xfrm>
                <a:off x="4109791" y="5077292"/>
                <a:ext cx="11213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cs typeface="Times New Roman" pitchFamily="18" charset="0"/>
                        </a:rPr>
                        <m:t>𝛽</m:t>
                      </m:r>
                      <m:r>
                        <a:rPr lang="en-US" i="1" smtClean="0">
                          <a:latin typeface="Cambria Math" panose="02040503050406030204" pitchFamily="18" charset="0"/>
                          <a:ea typeface="Cambria Math" panose="02040503050406030204" pitchFamily="18" charset="0"/>
                          <a:cs typeface="Times New Roman" pitchFamily="18" charset="0"/>
                        </a:rPr>
                        <m:t>∈[0,1]</m:t>
                      </m:r>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4109791" y="5077292"/>
                <a:ext cx="1121397" cy="369332"/>
              </a:xfrm>
              <a:prstGeom prst="rect">
                <a:avLst/>
              </a:prstGeom>
              <a:blipFill rotWithShape="0">
                <a:blip r:embed="rId1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715339" y="3908550"/>
                <a:ext cx="1384364" cy="369332"/>
              </a:xfrm>
              <a:prstGeom prst="rect">
                <a:avLst/>
              </a:prstGeom>
            </p:spPr>
            <p:txBody>
              <a:bodyPr wrap="square">
                <a:spAutoFit/>
              </a:bodyPr>
              <a:lstStyle/>
              <a:p>
                <a14:m>
                  <m:oMath xmlns:m="http://schemas.openxmlformats.org/officeDocument/2006/math">
                    <m:sSub>
                      <m:sSubPr>
                        <m:ctrlPr>
                          <a:rPr lang="en-US" i="1">
                            <a:latin typeface="Cambria Math" panose="02040503050406030204" pitchFamily="18" charset="0"/>
                            <a:ea typeface="Cambria Math"/>
                            <a:cs typeface="Times New Roman" pitchFamily="18" charset="0"/>
                          </a:rPr>
                        </m:ctrlPr>
                      </m:sSubPr>
                      <m:e>
                        <m:r>
                          <a:rPr lang="en-US" i="1">
                            <a:latin typeface="Cambria Math" panose="02040503050406030204" pitchFamily="18" charset="0"/>
                            <a:ea typeface="Cambria Math" panose="02040503050406030204" pitchFamily="18" charset="0"/>
                            <a:cs typeface="Times New Roman" pitchFamily="18" charset="0"/>
                          </a:rPr>
                          <m:t>𝜆</m:t>
                        </m:r>
                      </m:e>
                      <m:sub>
                        <m:r>
                          <a:rPr lang="en-US" i="1">
                            <a:latin typeface="Cambria Math" panose="02040503050406030204" pitchFamily="18" charset="0"/>
                            <a:ea typeface="Cambria Math"/>
                            <a:cs typeface="Times New Roman" pitchFamily="18" charset="0"/>
                          </a:rPr>
                          <m:t>𝑖</m:t>
                        </m:r>
                      </m:sub>
                    </m:sSub>
                  </m:oMath>
                </a14:m>
                <a:r>
                  <a:rPr lang="en-US" dirty="0" smtClean="0"/>
                  <a:t> : constant</a:t>
                </a: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7715339" y="3908550"/>
                <a:ext cx="1384364" cy="369332"/>
              </a:xfrm>
              <a:prstGeom prst="rect">
                <a:avLst/>
              </a:prstGeom>
              <a:blipFill rotWithShape="0">
                <a:blip r:embed="rId14"/>
                <a:stretch>
                  <a:fillRect t="-8197" r="-2203" b="-24590"/>
                </a:stretch>
              </a:blipFill>
            </p:spPr>
            <p:txBody>
              <a:bodyPr/>
              <a:lstStyle/>
              <a:p>
                <a:r>
                  <a:rPr lang="en-US">
                    <a:noFill/>
                  </a:rPr>
                  <a:t> </a:t>
                </a:r>
              </a:p>
            </p:txBody>
          </p:sp>
        </mc:Fallback>
      </mc:AlternateContent>
    </p:spTree>
    <p:extLst>
      <p:ext uri="{BB962C8B-B14F-4D97-AF65-F5344CB8AC3E}">
        <p14:creationId xmlns:p14="http://schemas.microsoft.com/office/powerpoint/2010/main" val="214769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8" grpId="0"/>
      <p:bldP spid="59" grpId="0"/>
      <p:bldP spid="65" grpId="0"/>
      <p:bldP spid="69" grpId="0"/>
      <p:bldP spid="72" grpId="0"/>
      <p:bldP spid="3" grpId="0"/>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51193" y="5724636"/>
            <a:ext cx="3508739" cy="1088740"/>
          </a:xfrm>
          <a:prstGeom prst="rect">
            <a:avLst/>
          </a:prstGeom>
          <a:solidFill>
            <a:srgbClr val="123A59"/>
          </a:solidFill>
          <a:ln>
            <a:solidFill>
              <a:srgbClr val="123A5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466344" y="393192"/>
            <a:ext cx="5653828" cy="646331"/>
          </a:xfrm>
          <a:prstGeom prst="rect">
            <a:avLst/>
          </a:prstGeom>
        </p:spPr>
        <p:txBody>
          <a:bodyPr wrap="square">
            <a:spAutoFit/>
          </a:bodyPr>
          <a:lstStyle/>
          <a:p>
            <a:pPr lvl="0" defTabSz="457200" eaLnBrk="0" fontAlgn="base" hangingPunct="0">
              <a:spcBef>
                <a:spcPct val="0"/>
              </a:spcBef>
              <a:spcAft>
                <a:spcPct val="0"/>
              </a:spcAft>
            </a:pPr>
            <a:r>
              <a:rPr lang="en-US" sz="3600" dirty="0" smtClean="0">
                <a:latin typeface="+mj-lt"/>
                <a:ea typeface="헤드라인A"/>
                <a:cs typeface="Times New Roman" pitchFamily="18" charset="0"/>
              </a:rPr>
              <a:t>Extension to RoundTripRank</a:t>
            </a:r>
            <a:endParaRPr lang="en-US" sz="3600" dirty="0">
              <a:latin typeface="+mj-lt"/>
              <a:ea typeface="헤드라인A"/>
              <a:cs typeface="Times New Roman" pitchFamily="18" charset="0"/>
            </a:endParaRPr>
          </a:p>
        </p:txBody>
      </p:sp>
      <p:sp>
        <p:nvSpPr>
          <p:cNvPr id="51" name="TextBox 50"/>
          <p:cNvSpPr txBox="1"/>
          <p:nvPr/>
        </p:nvSpPr>
        <p:spPr>
          <a:xfrm>
            <a:off x="84262" y="5899788"/>
            <a:ext cx="5148572" cy="584775"/>
          </a:xfrm>
          <a:prstGeom prst="rect">
            <a:avLst/>
          </a:prstGeom>
          <a:noFill/>
        </p:spPr>
        <p:txBody>
          <a:bodyPr wrap="square" rtlCol="0">
            <a:spAutoFit/>
          </a:bodyPr>
          <a:lstStyle/>
          <a:p>
            <a:pPr marL="285750" indent="-285750"/>
            <a:r>
              <a:rPr lang="en-US" sz="1600" dirty="0" smtClean="0">
                <a:solidFill>
                  <a:schemeClr val="bg1"/>
                </a:solidFill>
              </a:rPr>
              <a:t>[1] Yuan Fang, et al. RoundTripRank</a:t>
            </a:r>
            <a:r>
              <a:rPr lang="en-US" sz="1600" dirty="0">
                <a:solidFill>
                  <a:schemeClr val="bg1"/>
                </a:solidFill>
              </a:rPr>
              <a:t>: Graph-based proximity with importance and specificity</a:t>
            </a:r>
            <a:r>
              <a:rPr lang="en-US" sz="1600" dirty="0" smtClean="0">
                <a:solidFill>
                  <a:schemeClr val="bg1"/>
                </a:solidFill>
              </a:rPr>
              <a:t>? </a:t>
            </a:r>
            <a:r>
              <a:rPr lang="en-US" sz="1600" dirty="0">
                <a:solidFill>
                  <a:schemeClr val="bg1"/>
                </a:solidFill>
              </a:rPr>
              <a:t>ICDE</a:t>
            </a:r>
            <a:r>
              <a:rPr lang="en-US" sz="1600" dirty="0" smtClean="0">
                <a:solidFill>
                  <a:schemeClr val="bg1"/>
                </a:solidFill>
              </a:rPr>
              <a:t>, </a:t>
            </a:r>
            <a:r>
              <a:rPr lang="en-US" sz="1600" dirty="0">
                <a:solidFill>
                  <a:schemeClr val="bg1"/>
                </a:solidFill>
              </a:rPr>
              <a:t>2013.</a:t>
            </a:r>
            <a:endParaRPr lang="en-US" sz="1600" dirty="0">
              <a:solidFill>
                <a:schemeClr val="bg1"/>
              </a:solidFill>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31" y="1053623"/>
            <a:ext cx="5845949" cy="1668002"/>
          </a:xfrm>
          <a:prstGeom prst="rect">
            <a:avLst/>
          </a:prstGeom>
        </p:spPr>
      </p:pic>
      <mc:AlternateContent xmlns:mc="http://schemas.openxmlformats.org/markup-compatibility/2006" xmlns:a14="http://schemas.microsoft.com/office/drawing/2010/main">
        <mc:Choice Requires="a14">
          <p:sp>
            <p:nvSpPr>
              <p:cNvPr id="53" name="Rectangle 52"/>
              <p:cNvSpPr/>
              <p:nvPr/>
            </p:nvSpPr>
            <p:spPr>
              <a:xfrm>
                <a:off x="6237212" y="1133571"/>
                <a:ext cx="2807804" cy="1508105"/>
              </a:xfrm>
              <a:prstGeom prst="rect">
                <a:avLst/>
              </a:prstGeom>
            </p:spPr>
            <p:txBody>
              <a:bodyPr wrap="square">
                <a:spAutoFit/>
              </a:bodyPr>
              <a:lstStyle/>
              <a:p>
                <a:pPr marL="4763" lvl="0" eaLnBrk="0" hangingPunct="0">
                  <a:spcBef>
                    <a:spcPct val="20000"/>
                  </a:spcBef>
                </a:pPr>
                <a:r>
                  <a:rPr lang="en-US" sz="2000" dirty="0" smtClean="0">
                    <a:solidFill>
                      <a:schemeClr val="tx2">
                        <a:lumMod val="60000"/>
                        <a:lumOff val="40000"/>
                      </a:schemeClr>
                    </a:solidFill>
                    <a:cs typeface="Times New Roman" pitchFamily="18" charset="0"/>
                  </a:rPr>
                  <a:t>i)  </a:t>
                </a:r>
                <a:r>
                  <a:rPr lang="en-US" sz="2000" b="1" dirty="0" smtClean="0">
                    <a:solidFill>
                      <a:schemeClr val="tx2">
                        <a:lumMod val="60000"/>
                        <a:lumOff val="40000"/>
                      </a:schemeClr>
                    </a:solidFill>
                    <a:cs typeface="Times New Roman" pitchFamily="18" charset="0"/>
                  </a:rPr>
                  <a:t>How important</a:t>
                </a:r>
                <a:r>
                  <a:rPr lang="en-US" sz="2000" dirty="0" smtClean="0">
                    <a:solidFill>
                      <a:schemeClr val="tx2">
                        <a:lumMod val="60000"/>
                        <a:lumOff val="40000"/>
                      </a:schemeClr>
                    </a:solidFill>
                    <a:cs typeface="Times New Roman" pitchFamily="18" charset="0"/>
                  </a:rPr>
                  <a:t>?</a:t>
                </a:r>
              </a:p>
              <a:p>
                <a:pPr marL="4763" lvl="0" eaLnBrk="0" hangingPunct="0">
                  <a:spcBef>
                    <a:spcPct val="20000"/>
                  </a:spcBef>
                </a:pPr>
                <a:r>
                  <a:rPr lang="en-US" sz="2000" dirty="0" smtClean="0">
                    <a:solidFill>
                      <a:schemeClr val="tx2">
                        <a:lumMod val="60000"/>
                        <a:lumOff val="40000"/>
                      </a:schemeClr>
                    </a:solidFill>
                    <a:cs typeface="Times New Roman" pitchFamily="18" charset="0"/>
                  </a:rPr>
                  <a:t>      Reaching </a:t>
                </a:r>
                <a14:m>
                  <m:oMath xmlns:m="http://schemas.openxmlformats.org/officeDocument/2006/math">
                    <m:r>
                      <a:rPr lang="en-US" sz="2000" b="0" i="1" smtClean="0">
                        <a:solidFill>
                          <a:schemeClr val="tx2">
                            <a:lumMod val="60000"/>
                            <a:lumOff val="40000"/>
                          </a:schemeClr>
                        </a:solidFill>
                        <a:latin typeface="Cambria Math" panose="02040503050406030204" pitchFamily="18" charset="0"/>
                        <a:cs typeface="Times New Roman" pitchFamily="18" charset="0"/>
                      </a:rPr>
                      <m:t>𝑣</m:t>
                    </m:r>
                  </m:oMath>
                </a14:m>
                <a:r>
                  <a:rPr lang="en-US" sz="2000" dirty="0" smtClean="0">
                    <a:solidFill>
                      <a:schemeClr val="tx2">
                        <a:lumMod val="60000"/>
                        <a:lumOff val="40000"/>
                      </a:schemeClr>
                    </a:solidFill>
                    <a:cs typeface="Times New Roman" pitchFamily="18" charset="0"/>
                  </a:rPr>
                  <a:t> from </a:t>
                </a:r>
                <a14:m>
                  <m:oMath xmlns:m="http://schemas.openxmlformats.org/officeDocument/2006/math">
                    <m:r>
                      <a:rPr lang="en-US" sz="2000" b="0" i="1" smtClean="0">
                        <a:solidFill>
                          <a:schemeClr val="tx2">
                            <a:lumMod val="60000"/>
                            <a:lumOff val="40000"/>
                          </a:schemeClr>
                        </a:solidFill>
                        <a:latin typeface="Cambria Math" panose="02040503050406030204" pitchFamily="18" charset="0"/>
                        <a:cs typeface="Times New Roman" pitchFamily="18" charset="0"/>
                      </a:rPr>
                      <m:t>𝑞</m:t>
                    </m:r>
                  </m:oMath>
                </a14:m>
                <a:endParaRPr lang="en-US" sz="2000" dirty="0" smtClean="0">
                  <a:solidFill>
                    <a:schemeClr val="tx2">
                      <a:lumMod val="60000"/>
                      <a:lumOff val="40000"/>
                    </a:schemeClr>
                  </a:solidFill>
                  <a:cs typeface="Times New Roman" pitchFamily="18" charset="0"/>
                </a:endParaRPr>
              </a:p>
              <a:p>
                <a:pPr marL="4763" lvl="0" eaLnBrk="0" hangingPunct="0">
                  <a:spcBef>
                    <a:spcPct val="20000"/>
                  </a:spcBef>
                </a:pPr>
                <a:r>
                  <a:rPr lang="en-US" sz="2000" dirty="0" smtClean="0">
                    <a:solidFill>
                      <a:srgbClr val="E41A1A"/>
                    </a:solidFill>
                    <a:cs typeface="Times New Roman" pitchFamily="18" charset="0"/>
                  </a:rPr>
                  <a:t>ii)  </a:t>
                </a:r>
                <a:r>
                  <a:rPr lang="en-US" sz="2000" b="1" dirty="0" smtClean="0">
                    <a:solidFill>
                      <a:srgbClr val="E41A1A"/>
                    </a:solidFill>
                    <a:cs typeface="Times New Roman" pitchFamily="18" charset="0"/>
                  </a:rPr>
                  <a:t>How specific</a:t>
                </a:r>
                <a:r>
                  <a:rPr lang="en-US" sz="2000" dirty="0" smtClean="0">
                    <a:solidFill>
                      <a:srgbClr val="E41A1A"/>
                    </a:solidFill>
                    <a:cs typeface="Times New Roman" pitchFamily="18" charset="0"/>
                  </a:rPr>
                  <a:t>?</a:t>
                </a:r>
              </a:p>
              <a:p>
                <a:pPr marL="4763" lvl="0" eaLnBrk="0" hangingPunct="0">
                  <a:spcBef>
                    <a:spcPct val="20000"/>
                  </a:spcBef>
                </a:pPr>
                <a:r>
                  <a:rPr lang="en-US" sz="2000" dirty="0" smtClean="0">
                    <a:solidFill>
                      <a:srgbClr val="E41A1A"/>
                    </a:solidFill>
                    <a:cs typeface="Times New Roman" pitchFamily="18" charset="0"/>
                  </a:rPr>
                  <a:t>      Returning to </a:t>
                </a:r>
                <a14:m>
                  <m:oMath xmlns:m="http://schemas.openxmlformats.org/officeDocument/2006/math">
                    <m:r>
                      <a:rPr lang="en-US" sz="2000" b="0" i="1" smtClean="0">
                        <a:solidFill>
                          <a:srgbClr val="E41A1A"/>
                        </a:solidFill>
                        <a:latin typeface="Cambria Math" panose="02040503050406030204" pitchFamily="18" charset="0"/>
                        <a:cs typeface="Times New Roman" pitchFamily="18" charset="0"/>
                      </a:rPr>
                      <m:t>𝑞</m:t>
                    </m:r>
                  </m:oMath>
                </a14:m>
                <a:r>
                  <a:rPr lang="en-US" sz="2000" dirty="0" smtClean="0">
                    <a:solidFill>
                      <a:srgbClr val="E41A1A"/>
                    </a:solidFill>
                    <a:cs typeface="Times New Roman" pitchFamily="18" charset="0"/>
                  </a:rPr>
                  <a:t> from </a:t>
                </a:r>
                <a14:m>
                  <m:oMath xmlns:m="http://schemas.openxmlformats.org/officeDocument/2006/math">
                    <m:r>
                      <a:rPr lang="en-US" sz="2000" b="0" i="1" smtClean="0">
                        <a:solidFill>
                          <a:srgbClr val="E41A1A"/>
                        </a:solidFill>
                        <a:latin typeface="Cambria Math" panose="02040503050406030204" pitchFamily="18" charset="0"/>
                        <a:cs typeface="Times New Roman" pitchFamily="18" charset="0"/>
                      </a:rPr>
                      <m:t>𝑣</m:t>
                    </m:r>
                  </m:oMath>
                </a14:m>
                <a:endParaRPr lang="en-US" sz="2000" dirty="0">
                  <a:solidFill>
                    <a:srgbClr val="E41A1A"/>
                  </a:solidFill>
                  <a:cs typeface="Times New Roman" pitchFamily="18" charset="0"/>
                </a:endParaRPr>
              </a:p>
            </p:txBody>
          </p:sp>
        </mc:Choice>
        <mc:Fallback xmlns="">
          <p:sp>
            <p:nvSpPr>
              <p:cNvPr id="53" name="Rectangle 52"/>
              <p:cNvSpPr>
                <a:spLocks noRot="1" noChangeAspect="1" noMove="1" noResize="1" noEditPoints="1" noAdjustHandles="1" noChangeArrowheads="1" noChangeShapeType="1" noTextEdit="1"/>
              </p:cNvSpPr>
              <p:nvPr/>
            </p:nvSpPr>
            <p:spPr>
              <a:xfrm>
                <a:off x="6237212" y="1133571"/>
                <a:ext cx="2807804" cy="1508105"/>
              </a:xfrm>
              <a:prstGeom prst="rect">
                <a:avLst/>
              </a:prstGeom>
              <a:blipFill rotWithShape="0">
                <a:blip r:embed="rId4"/>
                <a:stretch>
                  <a:fillRect l="-1952" t="-2429" b="-6478"/>
                </a:stretch>
              </a:blipFill>
            </p:spPr>
            <p:txBody>
              <a:bodyPr/>
              <a:lstStyle/>
              <a:p>
                <a:r>
                  <a:rPr lang="en-US">
                    <a:noFill/>
                  </a:rPr>
                  <a:t> </a:t>
                </a:r>
              </a:p>
            </p:txBody>
          </p:sp>
        </mc:Fallback>
      </mc:AlternateContent>
      <p:sp>
        <p:nvSpPr>
          <p:cNvPr id="54" name="Rectangle 53"/>
          <p:cNvSpPr/>
          <p:nvPr/>
        </p:nvSpPr>
        <p:spPr>
          <a:xfrm>
            <a:off x="647564" y="4289474"/>
            <a:ext cx="3204356" cy="400110"/>
          </a:xfrm>
          <a:prstGeom prst="rect">
            <a:avLst/>
          </a:prstGeom>
        </p:spPr>
        <p:txBody>
          <a:bodyPr wrap="square">
            <a:spAutoFit/>
          </a:bodyPr>
          <a:lstStyle/>
          <a:p>
            <a:pPr marL="4763" lvl="0" eaLnBrk="0" hangingPunct="0">
              <a:spcBef>
                <a:spcPct val="20000"/>
              </a:spcBef>
            </a:pPr>
            <a:r>
              <a:rPr lang="en-US" sz="2000" dirty="0" err="1" smtClean="0">
                <a:solidFill>
                  <a:schemeClr val="tx2">
                    <a:lumMod val="60000"/>
                    <a:lumOff val="40000"/>
                  </a:schemeClr>
                </a:solidFill>
                <a:cs typeface="Times New Roman" pitchFamily="18" charset="0"/>
              </a:rPr>
              <a:t>i</a:t>
            </a:r>
            <a:r>
              <a:rPr lang="en-US" sz="2000" dirty="0" smtClean="0">
                <a:solidFill>
                  <a:schemeClr val="tx2">
                    <a:lumMod val="60000"/>
                    <a:lumOff val="40000"/>
                  </a:schemeClr>
                </a:solidFill>
                <a:cs typeface="Times New Roman" pitchFamily="18" charset="0"/>
              </a:rPr>
              <a:t>) Forward direction  (RWR)</a:t>
            </a:r>
          </a:p>
        </p:txBody>
      </p:sp>
      <p:sp>
        <p:nvSpPr>
          <p:cNvPr id="60" name="Rectangle 59"/>
          <p:cNvSpPr/>
          <p:nvPr/>
        </p:nvSpPr>
        <p:spPr>
          <a:xfrm>
            <a:off x="4833310" y="4289474"/>
            <a:ext cx="2979050" cy="400110"/>
          </a:xfrm>
          <a:prstGeom prst="rect">
            <a:avLst/>
          </a:prstGeom>
        </p:spPr>
        <p:txBody>
          <a:bodyPr wrap="square">
            <a:spAutoFit/>
          </a:bodyPr>
          <a:lstStyle/>
          <a:p>
            <a:pPr marL="4763" lvl="0" eaLnBrk="0" hangingPunct="0">
              <a:spcBef>
                <a:spcPct val="20000"/>
              </a:spcBef>
            </a:pPr>
            <a:r>
              <a:rPr lang="en-US" sz="2000" dirty="0" smtClean="0">
                <a:solidFill>
                  <a:srgbClr val="E41A1A"/>
                </a:solidFill>
                <a:cs typeface="Times New Roman" pitchFamily="18" charset="0"/>
              </a:rPr>
              <a:t>ii) Backward direction (EI)</a:t>
            </a:r>
          </a:p>
        </p:txBody>
      </p:sp>
      <mc:AlternateContent xmlns:mc="http://schemas.openxmlformats.org/markup-compatibility/2006" xmlns:a14="http://schemas.microsoft.com/office/drawing/2010/main">
        <mc:Choice Requires="a14">
          <p:sp>
            <p:nvSpPr>
              <p:cNvPr id="61" name="Rectangle 60"/>
              <p:cNvSpPr/>
              <p:nvPr/>
            </p:nvSpPr>
            <p:spPr>
              <a:xfrm>
                <a:off x="71500" y="4767040"/>
                <a:ext cx="4428492" cy="891719"/>
              </a:xfrm>
              <a:prstGeom prst="rect">
                <a:avLst/>
              </a:prstGeom>
            </p:spPr>
            <p:txBody>
              <a:bodyPr wrap="square">
                <a:spAutoFit/>
              </a:bodyPr>
              <a:lstStyle/>
              <a:p>
                <a:pPr marL="4763" lvl="0" eaLnBrk="0" hangingPunct="0">
                  <a:spcBef>
                    <a:spcPct val="20000"/>
                  </a:spcBef>
                </a:pPr>
                <a14:m>
                  <m:oMath xmlns:m="http://schemas.openxmlformats.org/officeDocument/2006/math">
                    <m:sSub>
                      <m:sSubPr>
                        <m:ctrlPr>
                          <a:rPr lang="en-US" sz="2000" b="0" i="1" smtClean="0">
                            <a:solidFill>
                              <a:schemeClr val="tx1"/>
                            </a:solidFill>
                            <a:latin typeface="Cambria Math" panose="02040503050406030204" pitchFamily="18" charset="0"/>
                            <a:cs typeface="Times New Roman" pitchFamily="18" charset="0"/>
                          </a:rPr>
                        </m:ctrlPr>
                      </m:sSubPr>
                      <m:e>
                        <m:r>
                          <a:rPr lang="en-US" sz="2000" b="1" i="0">
                            <a:solidFill>
                              <a:schemeClr val="tx1"/>
                            </a:solidFill>
                            <a:latin typeface="Cambria Math" panose="02040503050406030204" pitchFamily="18" charset="0"/>
                            <a:cs typeface="Times New Roman" pitchFamily="18" charset="0"/>
                          </a:rPr>
                          <m:t>𝐱</m:t>
                        </m:r>
                      </m:e>
                      <m:sub>
                        <m:r>
                          <a:rPr lang="en-US" sz="2000" b="0" i="1" smtClean="0">
                            <a:solidFill>
                              <a:schemeClr val="tx1"/>
                            </a:solidFill>
                            <a:latin typeface="Cambria Math" panose="02040503050406030204" pitchFamily="18" charset="0"/>
                            <a:cs typeface="Times New Roman" pitchFamily="18" charset="0"/>
                          </a:rPr>
                          <m:t>𝑖</m:t>
                        </m:r>
                      </m:sub>
                    </m:sSub>
                    <m:r>
                      <a:rPr lang="en-US" sz="2000" b="0" i="1" smtClean="0">
                        <a:solidFill>
                          <a:schemeClr val="tx1"/>
                        </a:solidFill>
                        <a:latin typeface="Cambria Math" panose="02040503050406030204" pitchFamily="18" charset="0"/>
                        <a:cs typeface="Times New Roman" pitchFamily="18" charset="0"/>
                      </a:rPr>
                      <m:t>=</m:t>
                    </m:r>
                    <m:d>
                      <m:dPr>
                        <m:begChr m:val="{"/>
                        <m:endChr m:val=""/>
                        <m:ctrlPr>
                          <a:rPr lang="en-US" sz="2000" b="0" i="1" smtClean="0">
                            <a:solidFill>
                              <a:schemeClr val="tx1"/>
                            </a:solidFill>
                            <a:latin typeface="Cambria Math" panose="02040503050406030204" pitchFamily="18" charset="0"/>
                            <a:cs typeface="Times New Roman" pitchFamily="18" charset="0"/>
                          </a:rPr>
                        </m:ctrlPr>
                      </m:dPr>
                      <m:e>
                        <m:m>
                          <m:mPr>
                            <m:mcs>
                              <m:mc>
                                <m:mcPr>
                                  <m:count m:val="2"/>
                                  <m:mcJc m:val="center"/>
                                </m:mcPr>
                              </m:mc>
                            </m:mcs>
                            <m:ctrlPr>
                              <a:rPr lang="en-US" sz="2000" b="0" i="1" smtClean="0">
                                <a:solidFill>
                                  <a:schemeClr val="tx1"/>
                                </a:solidFill>
                                <a:latin typeface="Cambria Math" panose="02040503050406030204" pitchFamily="18" charset="0"/>
                                <a:cs typeface="Times New Roman" pitchFamily="18" charset="0"/>
                              </a:rPr>
                            </m:ctrlPr>
                          </m:mPr>
                          <m:mr>
                            <m:e>
                              <m:r>
                                <m:rPr>
                                  <m:brk m:alnAt="7"/>
                                </m:rPr>
                                <a:rPr lang="en-US" sz="2000" b="0" i="1" smtClean="0">
                                  <a:solidFill>
                                    <a:schemeClr val="tx1"/>
                                  </a:solidFill>
                                  <a:latin typeface="Cambria Math" panose="02040503050406030204" pitchFamily="18" charset="0"/>
                                  <a:cs typeface="Times New Roman" pitchFamily="18" charset="0"/>
                                </a:rPr>
                                <m:t>𝑐</m:t>
                              </m:r>
                              <m:nary>
                                <m:naryPr>
                                  <m:chr m:val="∑"/>
                                  <m:limLoc m:val="subSup"/>
                                  <m:supHide m:val="on"/>
                                  <m:ctrlPr>
                                    <a:rPr lang="en-US" sz="2000" b="0" i="1" smtClean="0">
                                      <a:solidFill>
                                        <a:schemeClr val="tx1"/>
                                      </a:solidFill>
                                      <a:latin typeface="Cambria Math" panose="02040503050406030204" pitchFamily="18" charset="0"/>
                                      <a:cs typeface="Times New Roman" pitchFamily="18" charset="0"/>
                                    </a:rPr>
                                  </m:ctrlPr>
                                </m:naryPr>
                                <m:sub>
                                  <m:r>
                                    <m:rPr>
                                      <m:brk m:alnAt="9"/>
                                    </m:rPr>
                                    <a:rPr lang="en-US" sz="2000" b="0" i="1" smtClean="0">
                                      <a:solidFill>
                                        <a:schemeClr val="tx1"/>
                                      </a:solidFill>
                                      <a:latin typeface="Cambria Math" panose="02040503050406030204" pitchFamily="18" charset="0"/>
                                      <a:cs typeface="Times New Roman" pitchFamily="18" charset="0"/>
                                    </a:rPr>
                                    <m:t>𝑗</m:t>
                                  </m:r>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m:t>
                                  </m:r>
                                  <m:sSub>
                                    <m:sSubPr>
                                      <m:ctrlP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𝑁</m:t>
                                      </m:r>
                                    </m:e>
                                    <m:sub>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𝑖</m:t>
                                      </m:r>
                                    </m:sub>
                                  </m:sSub>
                                </m:sub>
                                <m:sup/>
                                <m:e>
                                  <m:sSub>
                                    <m:sSubPr>
                                      <m:ctrlPr>
                                        <a:rPr lang="en-US" sz="2000" b="0" i="1" smtClean="0">
                                          <a:solidFill>
                                            <a:schemeClr val="tx1"/>
                                          </a:solidFill>
                                          <a:latin typeface="Cambria Math" panose="02040503050406030204" pitchFamily="18" charset="0"/>
                                          <a:cs typeface="Times New Roman" pitchFamily="18" charset="0"/>
                                        </a:rPr>
                                      </m:ctrlPr>
                                    </m:sSubPr>
                                    <m:e>
                                      <m:r>
                                        <a:rPr lang="en-US" sz="2000" b="0" i="1" smtClean="0">
                                          <a:solidFill>
                                            <a:schemeClr val="tx1"/>
                                          </a:solidFill>
                                          <a:latin typeface="Cambria Math" panose="02040503050406030204" pitchFamily="18" charset="0"/>
                                          <a:cs typeface="Times New Roman" pitchFamily="18" charset="0"/>
                                        </a:rPr>
                                        <m:t>𝑝</m:t>
                                      </m:r>
                                    </m:e>
                                    <m:sub>
                                      <m:r>
                                        <a:rPr lang="en-US" sz="2000" b="0" i="1" smtClean="0">
                                          <a:solidFill>
                                            <a:schemeClr val="tx1"/>
                                          </a:solidFill>
                                          <a:latin typeface="Cambria Math" panose="02040503050406030204" pitchFamily="18" charset="0"/>
                                          <a:cs typeface="Times New Roman" pitchFamily="18" charset="0"/>
                                        </a:rPr>
                                        <m:t>𝑗</m:t>
                                      </m:r>
                                      <m:r>
                                        <a:rPr lang="en-US" sz="2000" b="0" i="1" smtClean="0">
                                          <a:solidFill>
                                            <a:schemeClr val="tx1"/>
                                          </a:solidFill>
                                          <a:latin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cs typeface="Times New Roman" pitchFamily="18" charset="0"/>
                                        </a:rPr>
                                        <m:t>𝑖</m:t>
                                      </m:r>
                                    </m:sub>
                                  </m:sSub>
                                  <m:sSub>
                                    <m:sSubPr>
                                      <m:ctrlPr>
                                        <a:rPr lang="en-US" sz="2000" i="1">
                                          <a:solidFill>
                                            <a:schemeClr val="tx1"/>
                                          </a:solidFill>
                                          <a:latin typeface="Cambria Math" panose="02040503050406030204" pitchFamily="18" charset="0"/>
                                          <a:cs typeface="Times New Roman" pitchFamily="18" charset="0"/>
                                        </a:rPr>
                                      </m:ctrlPr>
                                    </m:sSubPr>
                                    <m:e>
                                      <m:r>
                                        <a:rPr lang="en-US" sz="2000" b="1">
                                          <a:solidFill>
                                            <a:schemeClr val="tx1"/>
                                          </a:solidFill>
                                          <a:latin typeface="Cambria Math" panose="02040503050406030204" pitchFamily="18" charset="0"/>
                                          <a:cs typeface="Times New Roman" pitchFamily="18" charset="0"/>
                                        </a:rPr>
                                        <m:t>𝐱</m:t>
                                      </m:r>
                                    </m:e>
                                    <m:sub>
                                      <m:r>
                                        <a:rPr lang="en-US" sz="2000" b="0" i="1" smtClean="0">
                                          <a:solidFill>
                                            <a:schemeClr val="tx1"/>
                                          </a:solidFill>
                                          <a:latin typeface="Cambria Math" panose="02040503050406030204" pitchFamily="18" charset="0"/>
                                          <a:cs typeface="Times New Roman" pitchFamily="18" charset="0"/>
                                        </a:rPr>
                                        <m:t>𝑗</m:t>
                                      </m:r>
                                    </m:sub>
                                  </m:sSub>
                                </m:e>
                              </m:nary>
                              <m:r>
                                <m:rPr>
                                  <m:brk m:alnAt="7"/>
                                </m:rPr>
                                <a:rPr lang="en-US" sz="2000" b="0" i="1" smtClean="0">
                                  <a:solidFill>
                                    <a:schemeClr val="tx1"/>
                                  </a:solidFill>
                                  <a:latin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cs typeface="Times New Roman" pitchFamily="18" charset="0"/>
                                </a:rPr>
                                <m:t>(1−</m:t>
                              </m:r>
                              <m:r>
                                <a:rPr lang="en-US" sz="2000" b="0" i="1" smtClean="0">
                                  <a:solidFill>
                                    <a:schemeClr val="tx1"/>
                                  </a:solidFill>
                                  <a:latin typeface="Cambria Math" panose="02040503050406030204" pitchFamily="18" charset="0"/>
                                  <a:cs typeface="Times New Roman" pitchFamily="18" charset="0"/>
                                </a:rPr>
                                <m:t>𝑐</m:t>
                              </m:r>
                              <m:r>
                                <a:rPr lang="en-US" sz="2000" b="0" i="1" smtClean="0">
                                  <a:solidFill>
                                    <a:schemeClr val="tx1"/>
                                  </a:solidFill>
                                  <a:latin typeface="Cambria Math" panose="02040503050406030204" pitchFamily="18" charset="0"/>
                                  <a:cs typeface="Times New Roman" pitchFamily="18" charset="0"/>
                                </a:rPr>
                                <m:t>)</m:t>
                              </m:r>
                            </m:e>
                            <m:e>
                              <m:r>
                                <m:rPr>
                                  <m:sty m:val="p"/>
                                </m:rPr>
                                <a:rPr lang="en-US" sz="2000" b="0" i="0" smtClean="0">
                                  <a:solidFill>
                                    <a:schemeClr val="tx1"/>
                                  </a:solidFill>
                                  <a:latin typeface="Cambria Math" panose="02040503050406030204" pitchFamily="18" charset="0"/>
                                  <a:cs typeface="Times New Roman" pitchFamily="18" charset="0"/>
                                </a:rPr>
                                <m:t>if</m:t>
                              </m:r>
                              <m:r>
                                <a:rPr lang="en-US" sz="2000" b="0" i="1" smtClean="0">
                                  <a:solidFill>
                                    <a:schemeClr val="tx1"/>
                                  </a:solidFill>
                                  <a:latin typeface="Cambria Math" panose="02040503050406030204" pitchFamily="18" charset="0"/>
                                  <a:cs typeface="Times New Roman" pitchFamily="18" charset="0"/>
                                </a:rPr>
                                <m:t> </m:t>
                              </m:r>
                              <m:r>
                                <a:rPr lang="en-US" sz="2000" b="0" i="1" smtClean="0">
                                  <a:solidFill>
                                    <a:schemeClr val="tx1"/>
                                  </a:solidFill>
                                  <a:latin typeface="Cambria Math" panose="02040503050406030204" pitchFamily="18" charset="0"/>
                                  <a:cs typeface="Times New Roman" pitchFamily="18" charset="0"/>
                                </a:rPr>
                                <m:t>𝑖</m:t>
                              </m:r>
                              <m:r>
                                <a:rPr lang="en-US" sz="2000" b="0" i="1" smtClean="0">
                                  <a:solidFill>
                                    <a:schemeClr val="tx1"/>
                                  </a:solidFill>
                                  <a:latin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cs typeface="Times New Roman" pitchFamily="18" charset="0"/>
                                </a:rPr>
                                <m:t>𝑞</m:t>
                              </m:r>
                            </m:e>
                          </m:mr>
                          <m:mr>
                            <m:e>
                              <m:r>
                                <m:rPr>
                                  <m:brk m:alnAt="7"/>
                                </m:rPr>
                                <a:rPr lang="en-US" sz="2000" i="1">
                                  <a:solidFill>
                                    <a:schemeClr val="tx1"/>
                                  </a:solidFill>
                                  <a:latin typeface="Cambria Math" panose="02040503050406030204" pitchFamily="18" charset="0"/>
                                  <a:cs typeface="Times New Roman" pitchFamily="18" charset="0"/>
                                </a:rPr>
                                <m:t>𝑐</m:t>
                              </m:r>
                              <m:nary>
                                <m:naryPr>
                                  <m:chr m:val="∑"/>
                                  <m:limLoc m:val="subSup"/>
                                  <m:supHide m:val="on"/>
                                  <m:ctrlPr>
                                    <a:rPr lang="en-US" sz="2000" i="1">
                                      <a:solidFill>
                                        <a:schemeClr val="tx1"/>
                                      </a:solidFill>
                                      <a:latin typeface="Cambria Math" panose="02040503050406030204" pitchFamily="18" charset="0"/>
                                      <a:cs typeface="Times New Roman" pitchFamily="18" charset="0"/>
                                    </a:rPr>
                                  </m:ctrlPr>
                                </m:naryPr>
                                <m:sub>
                                  <m:r>
                                    <m:rPr>
                                      <m:brk m:alnAt="9"/>
                                    </m:rPr>
                                    <a:rPr lang="en-US" sz="2000" i="1">
                                      <a:solidFill>
                                        <a:schemeClr val="tx1"/>
                                      </a:solidFill>
                                      <a:latin typeface="Cambria Math" panose="02040503050406030204" pitchFamily="18" charset="0"/>
                                      <a:cs typeface="Times New Roman" pitchFamily="18" charset="0"/>
                                    </a:rPr>
                                    <m:t>𝑗</m:t>
                                  </m:r>
                                  <m:r>
                                    <a:rPr lang="en-US" sz="2000" i="1">
                                      <a:solidFill>
                                        <a:schemeClr val="tx1"/>
                                      </a:solidFill>
                                      <a:latin typeface="Cambria Math" panose="02040503050406030204" pitchFamily="18" charset="0"/>
                                      <a:ea typeface="Cambria Math" panose="02040503050406030204" pitchFamily="18" charset="0"/>
                                      <a:cs typeface="Times New Roman" pitchFamily="18" charset="0"/>
                                    </a:rPr>
                                    <m:t>∈</m:t>
                                  </m:r>
                                  <m:sSub>
                                    <m:sSubPr>
                                      <m:ctrlPr>
                                        <a:rPr lang="en-US" sz="2000" i="1">
                                          <a:solidFill>
                                            <a:schemeClr val="tx1"/>
                                          </a:solidFill>
                                          <a:latin typeface="Cambria Math" panose="02040503050406030204" pitchFamily="18" charset="0"/>
                                          <a:ea typeface="Cambria Math" panose="02040503050406030204" pitchFamily="18" charset="0"/>
                                          <a:cs typeface="Times New Roman" pitchFamily="18" charset="0"/>
                                        </a:rPr>
                                      </m:ctrlPr>
                                    </m:sSubPr>
                                    <m:e>
                                      <m:r>
                                        <a:rPr lang="en-US" sz="2000" i="1">
                                          <a:solidFill>
                                            <a:schemeClr val="tx1"/>
                                          </a:solidFill>
                                          <a:latin typeface="Cambria Math" panose="02040503050406030204" pitchFamily="18" charset="0"/>
                                          <a:ea typeface="Cambria Math" panose="02040503050406030204" pitchFamily="18" charset="0"/>
                                          <a:cs typeface="Times New Roman" pitchFamily="18" charset="0"/>
                                        </a:rPr>
                                        <m:t>𝑁</m:t>
                                      </m:r>
                                    </m:e>
                                    <m:sub>
                                      <m:r>
                                        <a:rPr lang="en-US" sz="2000" i="1">
                                          <a:solidFill>
                                            <a:schemeClr val="tx1"/>
                                          </a:solidFill>
                                          <a:latin typeface="Cambria Math" panose="02040503050406030204" pitchFamily="18" charset="0"/>
                                          <a:ea typeface="Cambria Math" panose="02040503050406030204" pitchFamily="18" charset="0"/>
                                          <a:cs typeface="Times New Roman" pitchFamily="18" charset="0"/>
                                        </a:rPr>
                                        <m:t>𝑖</m:t>
                                      </m:r>
                                    </m:sub>
                                  </m:sSub>
                                </m:sub>
                                <m:sup/>
                                <m:e>
                                  <m:sSub>
                                    <m:sSubPr>
                                      <m:ctrlPr>
                                        <a:rPr lang="en-US" sz="2000" i="1">
                                          <a:solidFill>
                                            <a:schemeClr val="tx1"/>
                                          </a:solidFill>
                                          <a:latin typeface="Cambria Math" panose="02040503050406030204" pitchFamily="18" charset="0"/>
                                          <a:cs typeface="Times New Roman" pitchFamily="18" charset="0"/>
                                        </a:rPr>
                                      </m:ctrlPr>
                                    </m:sSubPr>
                                    <m:e>
                                      <m:r>
                                        <a:rPr lang="en-US" sz="2000" i="1">
                                          <a:solidFill>
                                            <a:schemeClr val="tx1"/>
                                          </a:solidFill>
                                          <a:latin typeface="Cambria Math" panose="02040503050406030204" pitchFamily="18" charset="0"/>
                                          <a:cs typeface="Times New Roman" pitchFamily="18" charset="0"/>
                                        </a:rPr>
                                        <m:t>𝑝</m:t>
                                      </m:r>
                                    </m:e>
                                    <m:sub>
                                      <m:r>
                                        <a:rPr lang="en-US" sz="2000" i="1">
                                          <a:solidFill>
                                            <a:schemeClr val="tx1"/>
                                          </a:solidFill>
                                          <a:latin typeface="Cambria Math" panose="02040503050406030204" pitchFamily="18" charset="0"/>
                                          <a:cs typeface="Times New Roman" pitchFamily="18" charset="0"/>
                                        </a:rPr>
                                        <m:t>𝑗</m:t>
                                      </m:r>
                                      <m:r>
                                        <a:rPr lang="en-US" sz="2000" i="1">
                                          <a:solidFill>
                                            <a:schemeClr val="tx1"/>
                                          </a:solidFill>
                                          <a:latin typeface="Cambria Math" panose="02040503050406030204" pitchFamily="18" charset="0"/>
                                          <a:cs typeface="Times New Roman" pitchFamily="18" charset="0"/>
                                        </a:rPr>
                                        <m:t>,</m:t>
                                      </m:r>
                                      <m:r>
                                        <a:rPr lang="en-US" sz="2000" i="1">
                                          <a:solidFill>
                                            <a:schemeClr val="tx1"/>
                                          </a:solidFill>
                                          <a:latin typeface="Cambria Math" panose="02040503050406030204" pitchFamily="18" charset="0"/>
                                          <a:cs typeface="Times New Roman" pitchFamily="18" charset="0"/>
                                        </a:rPr>
                                        <m:t>𝑖</m:t>
                                      </m:r>
                                    </m:sub>
                                  </m:sSub>
                                  <m:sSub>
                                    <m:sSubPr>
                                      <m:ctrlPr>
                                        <a:rPr lang="en-US" sz="2000" i="1">
                                          <a:solidFill>
                                            <a:schemeClr val="tx1"/>
                                          </a:solidFill>
                                          <a:latin typeface="Cambria Math" panose="02040503050406030204" pitchFamily="18" charset="0"/>
                                          <a:cs typeface="Times New Roman" pitchFamily="18" charset="0"/>
                                        </a:rPr>
                                      </m:ctrlPr>
                                    </m:sSubPr>
                                    <m:e>
                                      <m:r>
                                        <a:rPr lang="en-US" sz="2000" b="1">
                                          <a:solidFill>
                                            <a:schemeClr val="tx1"/>
                                          </a:solidFill>
                                          <a:latin typeface="Cambria Math" panose="02040503050406030204" pitchFamily="18" charset="0"/>
                                          <a:cs typeface="Times New Roman" pitchFamily="18" charset="0"/>
                                        </a:rPr>
                                        <m:t>𝐱</m:t>
                                      </m:r>
                                    </m:e>
                                    <m:sub>
                                      <m:r>
                                        <a:rPr lang="en-US" sz="2000" b="0" i="1" smtClean="0">
                                          <a:solidFill>
                                            <a:schemeClr val="tx1"/>
                                          </a:solidFill>
                                          <a:latin typeface="Cambria Math" panose="02040503050406030204" pitchFamily="18" charset="0"/>
                                          <a:cs typeface="Times New Roman" pitchFamily="18" charset="0"/>
                                        </a:rPr>
                                        <m:t>𝑗</m:t>
                                      </m:r>
                                    </m:sub>
                                  </m:sSub>
                                </m:e>
                              </m:nary>
                              <m:r>
                                <a:rPr lang="en-US" sz="2000" b="0" i="1" smtClean="0">
                                  <a:solidFill>
                                    <a:schemeClr val="tx1"/>
                                  </a:solidFill>
                                  <a:latin typeface="Cambria Math" panose="02040503050406030204" pitchFamily="18" charset="0"/>
                                  <a:cs typeface="Times New Roman" pitchFamily="18" charset="0"/>
                                </a:rPr>
                                <m:t>                   </m:t>
                              </m:r>
                            </m:e>
                            <m:e>
                              <m:r>
                                <m:rPr>
                                  <m:sty m:val="p"/>
                                </m:rPr>
                                <a:rPr lang="en-US" sz="2000" b="0" i="0" smtClean="0">
                                  <a:solidFill>
                                    <a:schemeClr val="tx1"/>
                                  </a:solidFill>
                                  <a:latin typeface="Cambria Math" panose="02040503050406030204" pitchFamily="18" charset="0"/>
                                  <a:cs typeface="Times New Roman" pitchFamily="18" charset="0"/>
                                </a:rPr>
                                <m:t>if</m:t>
                              </m:r>
                              <m:r>
                                <a:rPr lang="en-US" sz="2000" b="0" i="1" smtClean="0">
                                  <a:solidFill>
                                    <a:schemeClr val="tx1"/>
                                  </a:solidFill>
                                  <a:latin typeface="Cambria Math" panose="02040503050406030204" pitchFamily="18" charset="0"/>
                                  <a:cs typeface="Times New Roman" pitchFamily="18" charset="0"/>
                                </a:rPr>
                                <m:t> </m:t>
                              </m:r>
                              <m:r>
                                <a:rPr lang="en-US" sz="2000" b="0" i="1" smtClean="0">
                                  <a:solidFill>
                                    <a:schemeClr val="tx1"/>
                                  </a:solidFill>
                                  <a:latin typeface="Cambria Math" panose="02040503050406030204" pitchFamily="18" charset="0"/>
                                  <a:cs typeface="Times New Roman" pitchFamily="18" charset="0"/>
                                </a:rPr>
                                <m:t>𝑖</m:t>
                              </m:r>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𝑞</m:t>
                              </m:r>
                            </m:e>
                          </m:mr>
                        </m:m>
                      </m:e>
                    </m:d>
                  </m:oMath>
                </a14:m>
                <a:r>
                  <a:rPr lang="en-US" sz="2000" dirty="0" smtClean="0">
                    <a:solidFill>
                      <a:schemeClr val="tx1"/>
                    </a:solidFill>
                    <a:cs typeface="Times New Roman" pitchFamily="18" charset="0"/>
                  </a:rPr>
                  <a:t> </a:t>
                </a:r>
              </a:p>
            </p:txBody>
          </p:sp>
        </mc:Choice>
        <mc:Fallback xmlns="">
          <p:sp>
            <p:nvSpPr>
              <p:cNvPr id="61" name="Rectangle 60"/>
              <p:cNvSpPr>
                <a:spLocks noRot="1" noChangeAspect="1" noMove="1" noResize="1" noEditPoints="1" noAdjustHandles="1" noChangeArrowheads="1" noChangeShapeType="1" noTextEdit="1"/>
              </p:cNvSpPr>
              <p:nvPr/>
            </p:nvSpPr>
            <p:spPr>
              <a:xfrm>
                <a:off x="71500" y="4767040"/>
                <a:ext cx="4428492" cy="891719"/>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p:cNvSpPr/>
              <p:nvPr/>
            </p:nvSpPr>
            <p:spPr>
              <a:xfrm>
                <a:off x="4716016" y="4767040"/>
                <a:ext cx="4428492" cy="891719"/>
              </a:xfrm>
              <a:prstGeom prst="rect">
                <a:avLst/>
              </a:prstGeom>
            </p:spPr>
            <p:txBody>
              <a:bodyPr wrap="square">
                <a:spAutoFit/>
              </a:bodyPr>
              <a:lstStyle/>
              <a:p>
                <a:pPr marL="4763" lvl="0" eaLnBrk="0" hangingPunct="0">
                  <a:spcBef>
                    <a:spcPct val="20000"/>
                  </a:spcBef>
                </a:pPr>
                <a14:m>
                  <m:oMath xmlns:m="http://schemas.openxmlformats.org/officeDocument/2006/math">
                    <m:sSub>
                      <m:sSubPr>
                        <m:ctrlPr>
                          <a:rPr lang="en-US" sz="2000" b="0" i="1" smtClean="0">
                            <a:solidFill>
                              <a:schemeClr val="tx1"/>
                            </a:solidFill>
                            <a:latin typeface="Cambria Math" panose="02040503050406030204" pitchFamily="18" charset="0"/>
                            <a:cs typeface="Times New Roman" pitchFamily="18" charset="0"/>
                          </a:rPr>
                        </m:ctrlPr>
                      </m:sSubPr>
                      <m:e>
                        <m:r>
                          <a:rPr lang="en-US" sz="2000" b="1" i="0" smtClean="0">
                            <a:solidFill>
                              <a:schemeClr val="tx1"/>
                            </a:solidFill>
                            <a:latin typeface="Cambria Math" panose="02040503050406030204" pitchFamily="18" charset="0"/>
                            <a:cs typeface="Times New Roman" pitchFamily="18" charset="0"/>
                          </a:rPr>
                          <m:t>𝐲</m:t>
                        </m:r>
                      </m:e>
                      <m:sub>
                        <m:r>
                          <a:rPr lang="en-US" sz="2000" b="0" i="1" smtClean="0">
                            <a:solidFill>
                              <a:schemeClr val="tx1"/>
                            </a:solidFill>
                            <a:latin typeface="Cambria Math" panose="02040503050406030204" pitchFamily="18" charset="0"/>
                            <a:cs typeface="Times New Roman" pitchFamily="18" charset="0"/>
                          </a:rPr>
                          <m:t>𝑖</m:t>
                        </m:r>
                      </m:sub>
                    </m:sSub>
                    <m:r>
                      <a:rPr lang="en-US" sz="2000" b="0" i="1" smtClean="0">
                        <a:solidFill>
                          <a:schemeClr val="tx1"/>
                        </a:solidFill>
                        <a:latin typeface="Cambria Math" panose="02040503050406030204" pitchFamily="18" charset="0"/>
                        <a:cs typeface="Times New Roman" pitchFamily="18" charset="0"/>
                      </a:rPr>
                      <m:t>=</m:t>
                    </m:r>
                    <m:d>
                      <m:dPr>
                        <m:begChr m:val="{"/>
                        <m:endChr m:val=""/>
                        <m:ctrlPr>
                          <a:rPr lang="en-US" sz="2000" b="0" i="1" smtClean="0">
                            <a:solidFill>
                              <a:schemeClr val="tx1"/>
                            </a:solidFill>
                            <a:latin typeface="Cambria Math" panose="02040503050406030204" pitchFamily="18" charset="0"/>
                            <a:cs typeface="Times New Roman" pitchFamily="18" charset="0"/>
                          </a:rPr>
                        </m:ctrlPr>
                      </m:dPr>
                      <m:e>
                        <m:m>
                          <m:mPr>
                            <m:mcs>
                              <m:mc>
                                <m:mcPr>
                                  <m:count m:val="2"/>
                                  <m:mcJc m:val="center"/>
                                </m:mcPr>
                              </m:mc>
                            </m:mcs>
                            <m:ctrlPr>
                              <a:rPr lang="en-US" sz="2000" b="0" i="1" smtClean="0">
                                <a:solidFill>
                                  <a:schemeClr val="tx1"/>
                                </a:solidFill>
                                <a:latin typeface="Cambria Math" panose="02040503050406030204" pitchFamily="18" charset="0"/>
                                <a:cs typeface="Times New Roman" pitchFamily="18" charset="0"/>
                              </a:rPr>
                            </m:ctrlPr>
                          </m:mPr>
                          <m:mr>
                            <m:e>
                              <m:r>
                                <m:rPr>
                                  <m:brk m:alnAt="7"/>
                                </m:rPr>
                                <a:rPr lang="en-US" sz="2000" b="0" i="1" smtClean="0">
                                  <a:solidFill>
                                    <a:schemeClr val="tx1"/>
                                  </a:solidFill>
                                  <a:latin typeface="Cambria Math" panose="02040503050406030204" pitchFamily="18" charset="0"/>
                                  <a:cs typeface="Times New Roman" pitchFamily="18" charset="0"/>
                                </a:rPr>
                                <m:t>𝑐</m:t>
                              </m:r>
                              <m:nary>
                                <m:naryPr>
                                  <m:chr m:val="∑"/>
                                  <m:limLoc m:val="subSup"/>
                                  <m:supHide m:val="on"/>
                                  <m:ctrlPr>
                                    <a:rPr lang="en-US" sz="2000" b="0" i="1" smtClean="0">
                                      <a:solidFill>
                                        <a:schemeClr val="tx1"/>
                                      </a:solidFill>
                                      <a:latin typeface="Cambria Math" panose="02040503050406030204" pitchFamily="18" charset="0"/>
                                      <a:cs typeface="Times New Roman" pitchFamily="18" charset="0"/>
                                    </a:rPr>
                                  </m:ctrlPr>
                                </m:naryPr>
                                <m:sub>
                                  <m:r>
                                    <m:rPr>
                                      <m:brk m:alnAt="9"/>
                                    </m:rPr>
                                    <a:rPr lang="en-US" sz="2000" b="0" i="1" smtClean="0">
                                      <a:solidFill>
                                        <a:schemeClr val="tx1"/>
                                      </a:solidFill>
                                      <a:latin typeface="Cambria Math" panose="02040503050406030204" pitchFamily="18" charset="0"/>
                                      <a:cs typeface="Times New Roman" pitchFamily="18" charset="0"/>
                                    </a:rPr>
                                    <m:t>𝑗</m:t>
                                  </m:r>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m:t>
                                  </m:r>
                                  <m:sSub>
                                    <m:sSubPr>
                                      <m:ctrlP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𝑁</m:t>
                                      </m:r>
                                    </m:e>
                                    <m:sub>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𝑖</m:t>
                                      </m:r>
                                    </m:sub>
                                  </m:sSub>
                                </m:sub>
                                <m:sup/>
                                <m:e>
                                  <m:sSub>
                                    <m:sSubPr>
                                      <m:ctrlPr>
                                        <a:rPr lang="en-US" sz="2000" b="0" i="1" smtClean="0">
                                          <a:solidFill>
                                            <a:schemeClr val="tx1"/>
                                          </a:solidFill>
                                          <a:latin typeface="Cambria Math" panose="02040503050406030204" pitchFamily="18" charset="0"/>
                                          <a:cs typeface="Times New Roman" pitchFamily="18" charset="0"/>
                                        </a:rPr>
                                      </m:ctrlPr>
                                    </m:sSubPr>
                                    <m:e>
                                      <m:r>
                                        <a:rPr lang="en-US" sz="2000" b="0" i="1" smtClean="0">
                                          <a:solidFill>
                                            <a:schemeClr val="tx1"/>
                                          </a:solidFill>
                                          <a:latin typeface="Cambria Math" panose="02040503050406030204" pitchFamily="18" charset="0"/>
                                          <a:cs typeface="Times New Roman" pitchFamily="18" charset="0"/>
                                        </a:rPr>
                                        <m:t>𝑝</m:t>
                                      </m:r>
                                    </m:e>
                                    <m:sub>
                                      <m:r>
                                        <a:rPr lang="en-US" sz="2000" b="0" i="1" smtClean="0">
                                          <a:solidFill>
                                            <a:schemeClr val="tx1"/>
                                          </a:solidFill>
                                          <a:latin typeface="Cambria Math" panose="02040503050406030204" pitchFamily="18" charset="0"/>
                                          <a:cs typeface="Times New Roman" pitchFamily="18" charset="0"/>
                                        </a:rPr>
                                        <m:t>𝑖</m:t>
                                      </m:r>
                                      <m:r>
                                        <a:rPr lang="en-US" sz="2000" b="0" i="1" smtClean="0">
                                          <a:solidFill>
                                            <a:schemeClr val="tx1"/>
                                          </a:solidFill>
                                          <a:latin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cs typeface="Times New Roman" pitchFamily="18" charset="0"/>
                                        </a:rPr>
                                        <m:t>𝑗</m:t>
                                      </m:r>
                                    </m:sub>
                                  </m:sSub>
                                  <m:sSub>
                                    <m:sSubPr>
                                      <m:ctrlPr>
                                        <a:rPr lang="en-US" sz="2000" i="1">
                                          <a:solidFill>
                                            <a:schemeClr val="tx1"/>
                                          </a:solidFill>
                                          <a:latin typeface="Cambria Math" panose="02040503050406030204" pitchFamily="18" charset="0"/>
                                          <a:cs typeface="Times New Roman" pitchFamily="18" charset="0"/>
                                        </a:rPr>
                                      </m:ctrlPr>
                                    </m:sSubPr>
                                    <m:e>
                                      <m:r>
                                        <a:rPr lang="en-US" sz="2000" b="1" i="0" smtClean="0">
                                          <a:solidFill>
                                            <a:schemeClr val="tx1"/>
                                          </a:solidFill>
                                          <a:latin typeface="Cambria Math" panose="02040503050406030204" pitchFamily="18" charset="0"/>
                                          <a:cs typeface="Times New Roman" pitchFamily="18" charset="0"/>
                                        </a:rPr>
                                        <m:t>𝐲</m:t>
                                      </m:r>
                                    </m:e>
                                    <m:sub>
                                      <m:r>
                                        <a:rPr lang="en-US" sz="2000" b="0" i="1" smtClean="0">
                                          <a:solidFill>
                                            <a:schemeClr val="tx1"/>
                                          </a:solidFill>
                                          <a:latin typeface="Cambria Math" panose="02040503050406030204" pitchFamily="18" charset="0"/>
                                          <a:cs typeface="Times New Roman" pitchFamily="18" charset="0"/>
                                        </a:rPr>
                                        <m:t>𝑗</m:t>
                                      </m:r>
                                    </m:sub>
                                  </m:sSub>
                                </m:e>
                              </m:nary>
                              <m:r>
                                <m:rPr>
                                  <m:brk m:alnAt="7"/>
                                </m:rPr>
                                <a:rPr lang="en-US" sz="2000" b="0" i="1" smtClean="0">
                                  <a:solidFill>
                                    <a:schemeClr val="tx1"/>
                                  </a:solidFill>
                                  <a:latin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cs typeface="Times New Roman" pitchFamily="18" charset="0"/>
                                </a:rPr>
                                <m:t>(1−</m:t>
                              </m:r>
                              <m:r>
                                <a:rPr lang="en-US" sz="2000" b="0" i="1" smtClean="0">
                                  <a:solidFill>
                                    <a:schemeClr val="tx1"/>
                                  </a:solidFill>
                                  <a:latin typeface="Cambria Math" panose="02040503050406030204" pitchFamily="18" charset="0"/>
                                  <a:cs typeface="Times New Roman" pitchFamily="18" charset="0"/>
                                </a:rPr>
                                <m:t>𝑐</m:t>
                              </m:r>
                              <m:r>
                                <a:rPr lang="en-US" sz="2000" b="0" i="1" smtClean="0">
                                  <a:solidFill>
                                    <a:schemeClr val="tx1"/>
                                  </a:solidFill>
                                  <a:latin typeface="Cambria Math" panose="02040503050406030204" pitchFamily="18" charset="0"/>
                                  <a:cs typeface="Times New Roman" pitchFamily="18" charset="0"/>
                                </a:rPr>
                                <m:t>)</m:t>
                              </m:r>
                            </m:e>
                            <m:e>
                              <m:r>
                                <m:rPr>
                                  <m:sty m:val="p"/>
                                </m:rPr>
                                <a:rPr lang="en-US" sz="2000" b="0" i="0" smtClean="0">
                                  <a:solidFill>
                                    <a:schemeClr val="tx1"/>
                                  </a:solidFill>
                                  <a:latin typeface="Cambria Math" panose="02040503050406030204" pitchFamily="18" charset="0"/>
                                  <a:cs typeface="Times New Roman" pitchFamily="18" charset="0"/>
                                </a:rPr>
                                <m:t>if</m:t>
                              </m:r>
                              <m:r>
                                <a:rPr lang="en-US" sz="2000" b="0" i="1" smtClean="0">
                                  <a:solidFill>
                                    <a:schemeClr val="tx1"/>
                                  </a:solidFill>
                                  <a:latin typeface="Cambria Math" panose="02040503050406030204" pitchFamily="18" charset="0"/>
                                  <a:cs typeface="Times New Roman" pitchFamily="18" charset="0"/>
                                </a:rPr>
                                <m:t> </m:t>
                              </m:r>
                              <m:r>
                                <a:rPr lang="en-US" sz="2000" b="0" i="1" smtClean="0">
                                  <a:solidFill>
                                    <a:schemeClr val="tx1"/>
                                  </a:solidFill>
                                  <a:latin typeface="Cambria Math" panose="02040503050406030204" pitchFamily="18" charset="0"/>
                                  <a:cs typeface="Times New Roman" pitchFamily="18" charset="0"/>
                                </a:rPr>
                                <m:t>𝑖</m:t>
                              </m:r>
                              <m:r>
                                <a:rPr lang="en-US" sz="2000" b="0" i="1" smtClean="0">
                                  <a:solidFill>
                                    <a:schemeClr val="tx1"/>
                                  </a:solidFill>
                                  <a:latin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cs typeface="Times New Roman" pitchFamily="18" charset="0"/>
                                </a:rPr>
                                <m:t>𝑞</m:t>
                              </m:r>
                            </m:e>
                          </m:mr>
                          <m:mr>
                            <m:e>
                              <m:r>
                                <m:rPr>
                                  <m:brk m:alnAt="7"/>
                                </m:rPr>
                                <a:rPr lang="en-US" sz="2000" i="1">
                                  <a:solidFill>
                                    <a:schemeClr val="tx1"/>
                                  </a:solidFill>
                                  <a:latin typeface="Cambria Math" panose="02040503050406030204" pitchFamily="18" charset="0"/>
                                  <a:cs typeface="Times New Roman" pitchFamily="18" charset="0"/>
                                </a:rPr>
                                <m:t>𝑐</m:t>
                              </m:r>
                              <m:nary>
                                <m:naryPr>
                                  <m:chr m:val="∑"/>
                                  <m:limLoc m:val="subSup"/>
                                  <m:supHide m:val="on"/>
                                  <m:ctrlPr>
                                    <a:rPr lang="en-US" sz="2000" i="1">
                                      <a:solidFill>
                                        <a:schemeClr val="tx1"/>
                                      </a:solidFill>
                                      <a:latin typeface="Cambria Math" panose="02040503050406030204" pitchFamily="18" charset="0"/>
                                      <a:cs typeface="Times New Roman" pitchFamily="18" charset="0"/>
                                    </a:rPr>
                                  </m:ctrlPr>
                                </m:naryPr>
                                <m:sub>
                                  <m:r>
                                    <m:rPr>
                                      <m:brk m:alnAt="9"/>
                                    </m:rPr>
                                    <a:rPr lang="en-US" sz="2000" i="1">
                                      <a:solidFill>
                                        <a:schemeClr val="tx1"/>
                                      </a:solidFill>
                                      <a:latin typeface="Cambria Math" panose="02040503050406030204" pitchFamily="18" charset="0"/>
                                      <a:cs typeface="Times New Roman" pitchFamily="18" charset="0"/>
                                    </a:rPr>
                                    <m:t>𝑗</m:t>
                                  </m:r>
                                  <m:r>
                                    <a:rPr lang="en-US" sz="2000" i="1">
                                      <a:solidFill>
                                        <a:schemeClr val="tx1"/>
                                      </a:solidFill>
                                      <a:latin typeface="Cambria Math" panose="02040503050406030204" pitchFamily="18" charset="0"/>
                                      <a:ea typeface="Cambria Math" panose="02040503050406030204" pitchFamily="18" charset="0"/>
                                      <a:cs typeface="Times New Roman" pitchFamily="18" charset="0"/>
                                    </a:rPr>
                                    <m:t>∈</m:t>
                                  </m:r>
                                  <m:sSub>
                                    <m:sSubPr>
                                      <m:ctrlPr>
                                        <a:rPr lang="en-US" sz="2000" i="1">
                                          <a:solidFill>
                                            <a:schemeClr val="tx1"/>
                                          </a:solidFill>
                                          <a:latin typeface="Cambria Math" panose="02040503050406030204" pitchFamily="18" charset="0"/>
                                          <a:ea typeface="Cambria Math" panose="02040503050406030204" pitchFamily="18" charset="0"/>
                                          <a:cs typeface="Times New Roman" pitchFamily="18" charset="0"/>
                                        </a:rPr>
                                      </m:ctrlPr>
                                    </m:sSubPr>
                                    <m:e>
                                      <m:r>
                                        <a:rPr lang="en-US" sz="2000" i="1">
                                          <a:solidFill>
                                            <a:schemeClr val="tx1"/>
                                          </a:solidFill>
                                          <a:latin typeface="Cambria Math" panose="02040503050406030204" pitchFamily="18" charset="0"/>
                                          <a:ea typeface="Cambria Math" panose="02040503050406030204" pitchFamily="18" charset="0"/>
                                          <a:cs typeface="Times New Roman" pitchFamily="18" charset="0"/>
                                        </a:rPr>
                                        <m:t>𝑁</m:t>
                                      </m:r>
                                    </m:e>
                                    <m:sub>
                                      <m:r>
                                        <a:rPr lang="en-US" sz="2000" i="1">
                                          <a:solidFill>
                                            <a:schemeClr val="tx1"/>
                                          </a:solidFill>
                                          <a:latin typeface="Cambria Math" panose="02040503050406030204" pitchFamily="18" charset="0"/>
                                          <a:ea typeface="Cambria Math" panose="02040503050406030204" pitchFamily="18" charset="0"/>
                                          <a:cs typeface="Times New Roman" pitchFamily="18" charset="0"/>
                                        </a:rPr>
                                        <m:t>𝑖</m:t>
                                      </m:r>
                                    </m:sub>
                                  </m:sSub>
                                </m:sub>
                                <m:sup/>
                                <m:e>
                                  <m:sSub>
                                    <m:sSubPr>
                                      <m:ctrlPr>
                                        <a:rPr lang="en-US" sz="2000" i="1">
                                          <a:solidFill>
                                            <a:schemeClr val="tx1"/>
                                          </a:solidFill>
                                          <a:latin typeface="Cambria Math" panose="02040503050406030204" pitchFamily="18" charset="0"/>
                                          <a:cs typeface="Times New Roman" pitchFamily="18" charset="0"/>
                                        </a:rPr>
                                      </m:ctrlPr>
                                    </m:sSubPr>
                                    <m:e>
                                      <m:r>
                                        <a:rPr lang="en-US" sz="2000" i="1">
                                          <a:solidFill>
                                            <a:schemeClr val="tx1"/>
                                          </a:solidFill>
                                          <a:latin typeface="Cambria Math" panose="02040503050406030204" pitchFamily="18" charset="0"/>
                                          <a:cs typeface="Times New Roman" pitchFamily="18" charset="0"/>
                                        </a:rPr>
                                        <m:t>𝑝</m:t>
                                      </m:r>
                                    </m:e>
                                    <m:sub>
                                      <m:r>
                                        <a:rPr lang="en-US" sz="2000" b="0" i="1" smtClean="0">
                                          <a:solidFill>
                                            <a:schemeClr val="tx1"/>
                                          </a:solidFill>
                                          <a:latin typeface="Cambria Math" panose="02040503050406030204" pitchFamily="18" charset="0"/>
                                          <a:cs typeface="Times New Roman" pitchFamily="18" charset="0"/>
                                        </a:rPr>
                                        <m:t>𝑖</m:t>
                                      </m:r>
                                      <m:r>
                                        <a:rPr lang="en-US" sz="2000" i="1">
                                          <a:solidFill>
                                            <a:schemeClr val="tx1"/>
                                          </a:solidFill>
                                          <a:latin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cs typeface="Times New Roman" pitchFamily="18" charset="0"/>
                                        </a:rPr>
                                        <m:t>𝑗</m:t>
                                      </m:r>
                                    </m:sub>
                                  </m:sSub>
                                  <m:sSub>
                                    <m:sSubPr>
                                      <m:ctrlPr>
                                        <a:rPr lang="en-US" sz="2000" i="1">
                                          <a:solidFill>
                                            <a:schemeClr val="tx1"/>
                                          </a:solidFill>
                                          <a:latin typeface="Cambria Math" panose="02040503050406030204" pitchFamily="18" charset="0"/>
                                          <a:cs typeface="Times New Roman" pitchFamily="18" charset="0"/>
                                        </a:rPr>
                                      </m:ctrlPr>
                                    </m:sSubPr>
                                    <m:e>
                                      <m:r>
                                        <a:rPr lang="en-US" sz="2000" b="1" i="0" smtClean="0">
                                          <a:solidFill>
                                            <a:schemeClr val="tx1"/>
                                          </a:solidFill>
                                          <a:latin typeface="Cambria Math" panose="02040503050406030204" pitchFamily="18" charset="0"/>
                                          <a:cs typeface="Times New Roman" pitchFamily="18" charset="0"/>
                                        </a:rPr>
                                        <m:t>𝐲</m:t>
                                      </m:r>
                                    </m:e>
                                    <m:sub>
                                      <m:r>
                                        <a:rPr lang="en-US" sz="2000" b="0" i="1" smtClean="0">
                                          <a:solidFill>
                                            <a:schemeClr val="tx1"/>
                                          </a:solidFill>
                                          <a:latin typeface="Cambria Math" panose="02040503050406030204" pitchFamily="18" charset="0"/>
                                          <a:cs typeface="Times New Roman" pitchFamily="18" charset="0"/>
                                        </a:rPr>
                                        <m:t>𝑗</m:t>
                                      </m:r>
                                    </m:sub>
                                  </m:sSub>
                                </m:e>
                              </m:nary>
                              <m:r>
                                <a:rPr lang="en-US" sz="2000" b="0" i="1" smtClean="0">
                                  <a:solidFill>
                                    <a:schemeClr val="tx1"/>
                                  </a:solidFill>
                                  <a:latin typeface="Cambria Math" panose="02040503050406030204" pitchFamily="18" charset="0"/>
                                  <a:cs typeface="Times New Roman" pitchFamily="18" charset="0"/>
                                </a:rPr>
                                <m:t>                   </m:t>
                              </m:r>
                            </m:e>
                            <m:e>
                              <m:r>
                                <m:rPr>
                                  <m:sty m:val="p"/>
                                </m:rPr>
                                <a:rPr lang="en-US" sz="2000" b="0" i="0" smtClean="0">
                                  <a:solidFill>
                                    <a:schemeClr val="tx1"/>
                                  </a:solidFill>
                                  <a:latin typeface="Cambria Math" panose="02040503050406030204" pitchFamily="18" charset="0"/>
                                  <a:cs typeface="Times New Roman" pitchFamily="18" charset="0"/>
                                </a:rPr>
                                <m:t>if</m:t>
                              </m:r>
                              <m:r>
                                <a:rPr lang="en-US" sz="2000" b="0" i="1" smtClean="0">
                                  <a:solidFill>
                                    <a:schemeClr val="tx1"/>
                                  </a:solidFill>
                                  <a:latin typeface="Cambria Math" panose="02040503050406030204" pitchFamily="18" charset="0"/>
                                  <a:cs typeface="Times New Roman" pitchFamily="18" charset="0"/>
                                </a:rPr>
                                <m:t> </m:t>
                              </m:r>
                              <m:r>
                                <a:rPr lang="en-US" sz="2000" b="0" i="1" smtClean="0">
                                  <a:solidFill>
                                    <a:schemeClr val="tx1"/>
                                  </a:solidFill>
                                  <a:latin typeface="Cambria Math" panose="02040503050406030204" pitchFamily="18" charset="0"/>
                                  <a:cs typeface="Times New Roman" pitchFamily="18" charset="0"/>
                                </a:rPr>
                                <m:t>𝑖</m:t>
                              </m:r>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𝑞</m:t>
                              </m:r>
                            </m:e>
                          </m:mr>
                        </m:m>
                      </m:e>
                    </m:d>
                  </m:oMath>
                </a14:m>
                <a:r>
                  <a:rPr lang="en-US" sz="2000" dirty="0" smtClean="0">
                    <a:solidFill>
                      <a:schemeClr val="tx1"/>
                    </a:solidFill>
                    <a:cs typeface="Times New Roman" pitchFamily="18" charset="0"/>
                  </a:rPr>
                  <a:t> </a:t>
                </a:r>
              </a:p>
            </p:txBody>
          </p:sp>
        </mc:Choice>
        <mc:Fallback xmlns="">
          <p:sp>
            <p:nvSpPr>
              <p:cNvPr id="63" name="Rectangle 62"/>
              <p:cNvSpPr>
                <a:spLocks noRot="1" noChangeAspect="1" noMove="1" noResize="1" noEditPoints="1" noAdjustHandles="1" noChangeArrowheads="1" noChangeShapeType="1" noTextEdit="1"/>
              </p:cNvSpPr>
              <p:nvPr/>
            </p:nvSpPr>
            <p:spPr>
              <a:xfrm>
                <a:off x="4716016" y="4767040"/>
                <a:ext cx="4428492" cy="891719"/>
              </a:xfrm>
              <a:prstGeom prst="rect">
                <a:avLst/>
              </a:prstGeom>
              <a:blipFill rotWithShape="0">
                <a:blip r:embed="rId6"/>
                <a:stretch>
                  <a:fillRect/>
                </a:stretch>
              </a:blipFill>
            </p:spPr>
            <p:txBody>
              <a:bodyPr/>
              <a:lstStyle/>
              <a:p>
                <a:r>
                  <a:rPr lang="en-US">
                    <a:noFill/>
                  </a:rPr>
                  <a:t> </a:t>
                </a:r>
              </a:p>
            </p:txBody>
          </p:sp>
        </mc:Fallback>
      </mc:AlternateContent>
      <p:graphicFrame>
        <p:nvGraphicFramePr>
          <p:cNvPr id="64" name="Table 63"/>
          <p:cNvGraphicFramePr>
            <a:graphicFrameLocks noGrp="1"/>
          </p:cNvGraphicFramePr>
          <p:nvPr>
            <p:extLst/>
          </p:nvPr>
        </p:nvGraphicFramePr>
        <p:xfrm>
          <a:off x="5660769" y="5733256"/>
          <a:ext cx="3173165" cy="1129329"/>
        </p:xfrm>
        <a:graphic>
          <a:graphicData uri="http://schemas.openxmlformats.org/drawingml/2006/table">
            <a:tbl>
              <a:tblPr bandRow="1">
                <a:tableStyleId>{5C22544A-7EE6-4342-B048-85BDC9FD1C3A}</a:tableStyleId>
              </a:tblPr>
              <a:tblGrid>
                <a:gridCol w="649597"/>
                <a:gridCol w="2523568"/>
              </a:tblGrid>
              <a:tr h="306369">
                <a:tc>
                  <a:txBody>
                    <a:bodyPr/>
                    <a:lstStyle/>
                    <a:p>
                      <a:pPr algn="ctr">
                        <a:lnSpc>
                          <a:spcPts val="1200"/>
                        </a:lnSpc>
                        <a:spcBef>
                          <a:spcPts val="200"/>
                        </a:spcBef>
                      </a:pPr>
                      <a:r>
                        <a:rPr lang="en-US" sz="1600" dirty="0" smtClean="0">
                          <a:solidFill>
                            <a:schemeClr val="bg1"/>
                          </a:solidFill>
                        </a:rPr>
                        <a:t>RWR</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23A59"/>
                    </a:solidFill>
                  </a:tcPr>
                </a:tc>
                <a:tc>
                  <a:txBody>
                    <a:bodyPr/>
                    <a:lstStyle/>
                    <a:p>
                      <a:pPr>
                        <a:lnSpc>
                          <a:spcPts val="1200"/>
                        </a:lnSpc>
                        <a:spcBef>
                          <a:spcPts val="200"/>
                        </a:spcBef>
                      </a:pPr>
                      <a:r>
                        <a:rPr lang="en-US" sz="1600" dirty="0" smtClean="0">
                          <a:solidFill>
                            <a:schemeClr val="bg1"/>
                          </a:solidFill>
                        </a:rPr>
                        <a:t>Random Walk with Restart</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23A59"/>
                    </a:solidFill>
                  </a:tcPr>
                </a:tc>
              </a:tr>
              <a:tr h="274320">
                <a:tc>
                  <a:txBody>
                    <a:bodyPr/>
                    <a:lstStyle/>
                    <a:p>
                      <a:pPr algn="ctr">
                        <a:lnSpc>
                          <a:spcPts val="1200"/>
                        </a:lnSpc>
                        <a:spcBef>
                          <a:spcPts val="200"/>
                        </a:spcBef>
                      </a:pPr>
                      <a:r>
                        <a:rPr lang="en-US" sz="1600" dirty="0" smtClean="0">
                          <a:solidFill>
                            <a:schemeClr val="bg1"/>
                          </a:solidFill>
                        </a:rPr>
                        <a:t>EI</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23A59"/>
                    </a:solidFill>
                  </a:tcPr>
                </a:tc>
                <a:tc>
                  <a:txBody>
                    <a:bodyPr/>
                    <a:lstStyle/>
                    <a:p>
                      <a:pPr marL="0" marR="0" indent="0" algn="l" defTabSz="457200" rtl="0" eaLnBrk="1" fontAlgn="auto" latinLnBrk="0" hangingPunct="1">
                        <a:lnSpc>
                          <a:spcPts val="1200"/>
                        </a:lnSpc>
                        <a:spcBef>
                          <a:spcPts val="200"/>
                        </a:spcBef>
                        <a:spcAft>
                          <a:spcPts val="0"/>
                        </a:spcAft>
                        <a:buClrTx/>
                        <a:buSzTx/>
                        <a:buFontTx/>
                        <a:buNone/>
                        <a:tabLst/>
                        <a:defRPr/>
                      </a:pPr>
                      <a:r>
                        <a:rPr lang="en-US" sz="1600" dirty="0" smtClean="0">
                          <a:solidFill>
                            <a:schemeClr val="bg1"/>
                          </a:solidFill>
                          <a:cs typeface="Times New Roman" pitchFamily="18" charset="0"/>
                        </a:rPr>
                        <a:t>Effective Importance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23A59"/>
                    </a:solidFill>
                  </a:tcPr>
                </a:tc>
              </a:tr>
              <a:tr h="274320">
                <a:tc>
                  <a:txBody>
                    <a:bodyPr/>
                    <a:lstStyle/>
                    <a:p>
                      <a:pPr algn="ctr">
                        <a:lnSpc>
                          <a:spcPts val="1200"/>
                        </a:lnSpc>
                        <a:spcBef>
                          <a:spcPts val="200"/>
                        </a:spcBef>
                      </a:pPr>
                      <a:r>
                        <a:rPr lang="en-US" sz="1600" dirty="0" smtClean="0">
                          <a:solidFill>
                            <a:schemeClr val="bg1"/>
                          </a:solidFill>
                        </a:rPr>
                        <a:t>RT</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23A59"/>
                    </a:solidFill>
                  </a:tcPr>
                </a:tc>
                <a:tc>
                  <a:txBody>
                    <a:bodyPr/>
                    <a:lstStyle/>
                    <a:p>
                      <a:pPr>
                        <a:lnSpc>
                          <a:spcPts val="1200"/>
                        </a:lnSpc>
                        <a:spcBef>
                          <a:spcPts val="200"/>
                        </a:spcBef>
                      </a:pPr>
                      <a:r>
                        <a:rPr lang="en-US" sz="1600" dirty="0" smtClean="0">
                          <a:solidFill>
                            <a:schemeClr val="bg1"/>
                          </a:solidFill>
                          <a:cs typeface="Times New Roman" pitchFamily="18" charset="0"/>
                        </a:rPr>
                        <a:t>RoundTripRank</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23A59"/>
                    </a:solidFill>
                  </a:tcPr>
                </a:tc>
              </a:tr>
              <a:tr h="274320">
                <a:tc>
                  <a:txBody>
                    <a:bodyPr/>
                    <a:lstStyle/>
                    <a:p>
                      <a:pPr algn="ctr">
                        <a:lnSpc>
                          <a:spcPts val="1200"/>
                        </a:lnSpc>
                        <a:spcBef>
                          <a:spcPts val="200"/>
                        </a:spcBef>
                      </a:pPr>
                      <a:r>
                        <a:rPr lang="en-US" sz="1600" dirty="0" smtClean="0">
                          <a:solidFill>
                            <a:schemeClr val="bg1"/>
                          </a:solidFill>
                        </a:rPr>
                        <a:t>PHP</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23A59"/>
                    </a:solidFill>
                  </a:tcPr>
                </a:tc>
                <a:tc>
                  <a:txBody>
                    <a:bodyPr/>
                    <a:lstStyle/>
                    <a:p>
                      <a:pPr>
                        <a:lnSpc>
                          <a:spcPts val="1200"/>
                        </a:lnSpc>
                        <a:spcBef>
                          <a:spcPts val="200"/>
                        </a:spcBef>
                      </a:pPr>
                      <a:r>
                        <a:rPr lang="en-US" sz="1600" dirty="0" smtClean="0">
                          <a:solidFill>
                            <a:schemeClr val="bg1"/>
                          </a:solidFill>
                        </a:rPr>
                        <a:t>Penalized Hitting Probability</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23A59"/>
                    </a:solidFill>
                  </a:tcPr>
                </a:tc>
              </a:tr>
            </a:tbl>
          </a:graphicData>
        </a:graphic>
      </p:graphicFrame>
      <mc:AlternateContent xmlns:mc="http://schemas.openxmlformats.org/markup-compatibility/2006" xmlns:a14="http://schemas.microsoft.com/office/drawing/2010/main">
        <mc:Choice Requires="a14">
          <p:sp>
            <p:nvSpPr>
              <p:cNvPr id="67" name="Rectangle 66"/>
              <p:cNvSpPr/>
              <p:nvPr/>
            </p:nvSpPr>
            <p:spPr>
              <a:xfrm>
                <a:off x="2051720" y="3104964"/>
                <a:ext cx="3878004" cy="478977"/>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m:rPr>
                          <m:sty m:val="p"/>
                        </m:rPr>
                        <a:rPr lang="en-US" sz="2400" smtClean="0">
                          <a:latin typeface="Cambria Math"/>
                          <a:cs typeface="Times New Roman" pitchFamily="18" charset="0"/>
                        </a:rPr>
                        <m:t>R</m:t>
                      </m:r>
                      <m:r>
                        <m:rPr>
                          <m:sty m:val="p"/>
                        </m:rPr>
                        <a:rPr lang="en-US" sz="2400" b="0" i="0" smtClean="0">
                          <a:latin typeface="Cambria Math" panose="02040503050406030204" pitchFamily="18" charset="0"/>
                          <a:cs typeface="Times New Roman" pitchFamily="18" charset="0"/>
                        </a:rPr>
                        <m:t>T</m:t>
                      </m:r>
                      <m:d>
                        <m:dPr>
                          <m:ctrlPr>
                            <a:rPr lang="en-US" sz="2400" b="0" i="1">
                              <a:latin typeface="Cambria Math" panose="02040503050406030204" pitchFamily="18" charset="0"/>
                              <a:cs typeface="Times New Roman" pitchFamily="18" charset="0"/>
                            </a:rPr>
                          </m:ctrlPr>
                        </m:dPr>
                        <m:e>
                          <m:r>
                            <a:rPr lang="en-US" sz="2400" i="1">
                              <a:latin typeface="Cambria Math"/>
                              <a:cs typeface="Times New Roman" pitchFamily="18" charset="0"/>
                            </a:rPr>
                            <m:t>𝑖</m:t>
                          </m:r>
                        </m:e>
                      </m:d>
                      <m:r>
                        <a:rPr lang="en-US" sz="2400" i="1">
                          <a:latin typeface="Cambria Math"/>
                          <a:ea typeface="Cambria Math"/>
                          <a:cs typeface="Times New Roman" pitchFamily="18" charset="0"/>
                        </a:rPr>
                        <m:t>∝</m:t>
                      </m:r>
                      <m:sSup>
                        <m:sSupPr>
                          <m:ctrlPr>
                            <a:rPr lang="en-US" sz="2400" i="1">
                              <a:latin typeface="Cambria Math" panose="02040503050406030204" pitchFamily="18" charset="0"/>
                              <a:ea typeface="Cambria Math"/>
                              <a:cs typeface="Times New Roman" pitchFamily="18" charset="0"/>
                            </a:rPr>
                          </m:ctrlPr>
                        </m:sSupPr>
                        <m:e>
                          <m:r>
                            <m:rPr>
                              <m:sty m:val="p"/>
                            </m:rPr>
                            <a:rPr lang="en-US" sz="2400" b="0" i="0" smtClean="0">
                              <a:latin typeface="Cambria Math" panose="02040503050406030204" pitchFamily="18" charset="0"/>
                              <a:ea typeface="Cambria Math"/>
                              <a:cs typeface="Times New Roman" pitchFamily="18" charset="0"/>
                            </a:rPr>
                            <m:t>RWR</m:t>
                          </m:r>
                          <m:r>
                            <a:rPr lang="en-US" sz="2400" b="0" i="1" smtClean="0">
                              <a:latin typeface="Cambria Math" panose="02040503050406030204" pitchFamily="18" charset="0"/>
                              <a:ea typeface="Cambria Math"/>
                              <a:cs typeface="Times New Roman" pitchFamily="18" charset="0"/>
                            </a:rPr>
                            <m:t>(</m:t>
                          </m:r>
                          <m:r>
                            <a:rPr lang="en-US" sz="2400" b="0" i="1" smtClean="0">
                              <a:latin typeface="Cambria Math" panose="02040503050406030204" pitchFamily="18" charset="0"/>
                              <a:ea typeface="Cambria Math"/>
                              <a:cs typeface="Times New Roman" pitchFamily="18" charset="0"/>
                            </a:rPr>
                            <m:t>𝑖</m:t>
                          </m:r>
                          <m:r>
                            <a:rPr lang="en-US" sz="2400" b="0" i="1" smtClean="0">
                              <a:latin typeface="Cambria Math" panose="02040503050406030204" pitchFamily="18" charset="0"/>
                              <a:ea typeface="Cambria Math"/>
                              <a:cs typeface="Times New Roman" pitchFamily="18" charset="0"/>
                            </a:rPr>
                            <m:t>)</m:t>
                          </m:r>
                        </m:e>
                        <m:sup>
                          <m:r>
                            <a:rPr lang="en-US" sz="2400" i="1">
                              <a:latin typeface="Cambria Math" panose="02040503050406030204" pitchFamily="18" charset="0"/>
                              <a:ea typeface="Cambria Math" panose="02040503050406030204" pitchFamily="18" charset="0"/>
                              <a:cs typeface="Times New Roman" pitchFamily="18" charset="0"/>
                            </a:rPr>
                            <m:t>𝛽</m:t>
                          </m:r>
                        </m:sup>
                      </m:sSup>
                      <m:r>
                        <a:rPr lang="en-US" sz="2400" b="0" i="1" smtClean="0">
                          <a:latin typeface="Cambria Math"/>
                          <a:ea typeface="Cambria Math"/>
                          <a:cs typeface="Times New Roman" pitchFamily="18" charset="0"/>
                        </a:rPr>
                        <m:t>∙</m:t>
                      </m:r>
                      <m:sSup>
                        <m:sSupPr>
                          <m:ctrlPr>
                            <a:rPr lang="en-US" sz="2400" b="0" i="1" smtClean="0">
                              <a:latin typeface="Cambria Math" panose="02040503050406030204" pitchFamily="18" charset="0"/>
                              <a:ea typeface="Cambria Math"/>
                              <a:cs typeface="Times New Roman" pitchFamily="18" charset="0"/>
                            </a:rPr>
                          </m:ctrlPr>
                        </m:sSupPr>
                        <m:e>
                          <m:r>
                            <m:rPr>
                              <m:sty m:val="p"/>
                            </m:rPr>
                            <a:rPr lang="en-US" sz="2400">
                              <a:latin typeface="Cambria Math" panose="02040503050406030204" pitchFamily="18" charset="0"/>
                              <a:ea typeface="Cambria Math"/>
                              <a:cs typeface="Times New Roman" pitchFamily="18" charset="0"/>
                            </a:rPr>
                            <m:t>EI</m:t>
                          </m:r>
                          <m:d>
                            <m:dPr>
                              <m:ctrlPr>
                                <a:rPr lang="en-US" sz="2400" i="1">
                                  <a:latin typeface="Cambria Math" panose="02040503050406030204" pitchFamily="18" charset="0"/>
                                  <a:ea typeface="Cambria Math"/>
                                  <a:cs typeface="Times New Roman" pitchFamily="18" charset="0"/>
                                </a:rPr>
                              </m:ctrlPr>
                            </m:dPr>
                            <m:e>
                              <m:r>
                                <a:rPr lang="en-US" sz="2400" i="1">
                                  <a:latin typeface="Cambria Math"/>
                                  <a:ea typeface="Cambria Math"/>
                                  <a:cs typeface="Times New Roman" pitchFamily="18" charset="0"/>
                                </a:rPr>
                                <m:t>𝑖</m:t>
                              </m:r>
                            </m:e>
                          </m:d>
                        </m:e>
                        <m:sup>
                          <m:r>
                            <a:rPr lang="en-US" sz="2400" b="0" i="1" smtClean="0">
                              <a:latin typeface="Cambria Math" panose="02040503050406030204" pitchFamily="18" charset="0"/>
                              <a:ea typeface="Cambria Math"/>
                              <a:cs typeface="Times New Roman" pitchFamily="18" charset="0"/>
                            </a:rPr>
                            <m:t>1−</m:t>
                          </m:r>
                          <m:r>
                            <a:rPr lang="en-US" sz="2400" b="0" i="1" smtClean="0">
                              <a:latin typeface="Cambria Math" panose="02040503050406030204" pitchFamily="18" charset="0"/>
                              <a:ea typeface="Cambria Math" panose="02040503050406030204" pitchFamily="18" charset="0"/>
                              <a:cs typeface="Times New Roman" pitchFamily="18" charset="0"/>
                            </a:rPr>
                            <m:t>𝛽</m:t>
                          </m:r>
                        </m:sup>
                      </m:sSup>
                    </m:oMath>
                  </m:oMathPara>
                </a14:m>
                <a:endParaRPr lang="en-US" sz="2400" dirty="0">
                  <a:latin typeface="+mj-lt"/>
                  <a:cs typeface="Times New Roman" pitchFamily="18" charset="0"/>
                </a:endParaRPr>
              </a:p>
            </p:txBody>
          </p:sp>
        </mc:Choice>
        <mc:Fallback xmlns="">
          <p:sp>
            <p:nvSpPr>
              <p:cNvPr id="67" name="Rectangle 66"/>
              <p:cNvSpPr>
                <a:spLocks noRot="1" noChangeAspect="1" noMove="1" noResize="1" noEditPoints="1" noAdjustHandles="1" noChangeArrowheads="1" noChangeShapeType="1" noTextEdit="1"/>
              </p:cNvSpPr>
              <p:nvPr/>
            </p:nvSpPr>
            <p:spPr>
              <a:xfrm>
                <a:off x="2051720" y="3104964"/>
                <a:ext cx="3878004" cy="478977"/>
              </a:xfrm>
              <a:prstGeom prst="rect">
                <a:avLst/>
              </a:prstGeom>
              <a:blipFill rotWithShape="0">
                <a:blip r:embed="rId7"/>
                <a:stretch>
                  <a:fillRect b="-16456"/>
                </a:stretch>
              </a:blipFill>
            </p:spPr>
            <p:txBody>
              <a:bodyPr/>
              <a:lstStyle/>
              <a:p>
                <a:r>
                  <a:rPr lang="en-US">
                    <a:noFill/>
                  </a:rPr>
                  <a:t> </a:t>
                </a:r>
              </a:p>
            </p:txBody>
          </p:sp>
        </mc:Fallback>
      </mc:AlternateContent>
      <p:sp>
        <p:nvSpPr>
          <p:cNvPr id="68" name="Rectangle 67"/>
          <p:cNvSpPr/>
          <p:nvPr/>
        </p:nvSpPr>
        <p:spPr>
          <a:xfrm>
            <a:off x="264300" y="3136758"/>
            <a:ext cx="2001076" cy="400110"/>
          </a:xfrm>
          <a:prstGeom prst="rect">
            <a:avLst/>
          </a:prstGeom>
        </p:spPr>
        <p:txBody>
          <a:bodyPr wrap="square">
            <a:spAutoFit/>
          </a:bodyPr>
          <a:lstStyle/>
          <a:p>
            <a:pPr marL="4763" lvl="0" eaLnBrk="0" hangingPunct="0">
              <a:spcBef>
                <a:spcPct val="20000"/>
              </a:spcBef>
            </a:pPr>
            <a:r>
              <a:rPr lang="en-US" sz="2000" b="1" dirty="0" smtClean="0">
                <a:cs typeface="Times New Roman" pitchFamily="18" charset="0"/>
              </a:rPr>
              <a:t>RoundTripRank</a:t>
            </a:r>
            <a:r>
              <a:rPr lang="en-US" sz="2000" dirty="0" smtClean="0">
                <a:cs typeface="Times New Roman" pitchFamily="18" charset="0"/>
              </a:rPr>
              <a:t> :</a:t>
            </a:r>
          </a:p>
        </p:txBody>
      </p:sp>
      <mc:AlternateContent xmlns:mc="http://schemas.openxmlformats.org/markup-compatibility/2006" xmlns:a14="http://schemas.microsoft.com/office/drawing/2010/main">
        <mc:Choice Requires="a14">
          <p:sp>
            <p:nvSpPr>
              <p:cNvPr id="75" name="Rectangle 74"/>
              <p:cNvSpPr/>
              <p:nvPr/>
            </p:nvSpPr>
            <p:spPr>
              <a:xfrm>
                <a:off x="2889073" y="3495887"/>
                <a:ext cx="2327446" cy="560410"/>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left"/>
                    </m:oMathParaPr>
                    <m:oMath xmlns:m="http://schemas.openxmlformats.org/officeDocument/2006/math">
                      <m:r>
                        <a:rPr lang="en-US" sz="2400" i="1" smtClean="0">
                          <a:latin typeface="Cambria Math"/>
                          <a:ea typeface="Cambria Math"/>
                          <a:cs typeface="Times New Roman" pitchFamily="18" charset="0"/>
                        </a:rPr>
                        <m:t>∝</m:t>
                      </m:r>
                      <m:sSubSup>
                        <m:sSubSupPr>
                          <m:ctrlPr>
                            <a:rPr lang="en-US" sz="2400" b="0" i="1" smtClean="0">
                              <a:latin typeface="Cambria Math" panose="02040503050406030204" pitchFamily="18" charset="0"/>
                              <a:ea typeface="Cambria Math"/>
                              <a:cs typeface="Times New Roman" pitchFamily="18" charset="0"/>
                            </a:rPr>
                          </m:ctrlPr>
                        </m:sSubSupPr>
                        <m:e>
                          <m:r>
                            <a:rPr lang="en-US" sz="2400" b="0" i="1" smtClean="0">
                              <a:latin typeface="Cambria Math" panose="02040503050406030204" pitchFamily="18" charset="0"/>
                              <a:ea typeface="Cambria Math"/>
                              <a:cs typeface="Times New Roman" pitchFamily="18" charset="0"/>
                            </a:rPr>
                            <m:t>𝑤</m:t>
                          </m:r>
                        </m:e>
                        <m:sub>
                          <m:r>
                            <a:rPr lang="en-US" sz="2400" b="0" i="1" smtClean="0">
                              <a:latin typeface="Cambria Math" panose="02040503050406030204" pitchFamily="18" charset="0"/>
                              <a:ea typeface="Cambria Math"/>
                              <a:cs typeface="Times New Roman" pitchFamily="18" charset="0"/>
                            </a:rPr>
                            <m:t>𝑖</m:t>
                          </m:r>
                        </m:sub>
                        <m:sup>
                          <m:r>
                            <a:rPr lang="en-US" sz="2400" i="1">
                              <a:latin typeface="Cambria Math" panose="02040503050406030204" pitchFamily="18" charset="0"/>
                              <a:ea typeface="Cambria Math" panose="02040503050406030204" pitchFamily="18" charset="0"/>
                              <a:cs typeface="Times New Roman" pitchFamily="18" charset="0"/>
                            </a:rPr>
                            <m:t>𝛽</m:t>
                          </m:r>
                        </m:sup>
                      </m:sSubSup>
                      <m:r>
                        <a:rPr lang="en-US" sz="2400" b="0" i="1" smtClean="0">
                          <a:latin typeface="Cambria Math"/>
                          <a:ea typeface="Cambria Math"/>
                          <a:cs typeface="Times New Roman" pitchFamily="18" charset="0"/>
                        </a:rPr>
                        <m:t>∙</m:t>
                      </m:r>
                      <m:r>
                        <m:rPr>
                          <m:sty m:val="p"/>
                        </m:rPr>
                        <a:rPr lang="en-US" sz="2400" b="0" i="0" smtClean="0">
                          <a:latin typeface="Cambria Math" panose="02040503050406030204" pitchFamily="18" charset="0"/>
                          <a:ea typeface="Cambria Math"/>
                          <a:cs typeface="Times New Roman" pitchFamily="18" charset="0"/>
                        </a:rPr>
                        <m:t>PHP</m:t>
                      </m:r>
                      <m:d>
                        <m:dPr>
                          <m:ctrlPr>
                            <a:rPr lang="en-US" sz="2400" b="0" i="1">
                              <a:latin typeface="Cambria Math" panose="02040503050406030204" pitchFamily="18" charset="0"/>
                              <a:ea typeface="Cambria Math"/>
                              <a:cs typeface="Times New Roman" pitchFamily="18" charset="0"/>
                            </a:rPr>
                          </m:ctrlPr>
                        </m:dPr>
                        <m:e>
                          <m:r>
                            <a:rPr lang="en-US" sz="2400" i="1">
                              <a:latin typeface="Cambria Math"/>
                              <a:ea typeface="Cambria Math"/>
                              <a:cs typeface="Times New Roman" pitchFamily="18" charset="0"/>
                            </a:rPr>
                            <m:t>𝑖</m:t>
                          </m:r>
                        </m:e>
                      </m:d>
                    </m:oMath>
                  </m:oMathPara>
                </a14:m>
                <a:endParaRPr lang="en-US" sz="2400" dirty="0">
                  <a:latin typeface="+mj-lt"/>
                  <a:cs typeface="Times New Roman" pitchFamily="18" charset="0"/>
                </a:endParaRPr>
              </a:p>
            </p:txBody>
          </p:sp>
        </mc:Choice>
        <mc:Fallback xmlns="">
          <p:sp>
            <p:nvSpPr>
              <p:cNvPr id="75" name="Rectangle 74"/>
              <p:cNvSpPr>
                <a:spLocks noRot="1" noChangeAspect="1" noMove="1" noResize="1" noEditPoints="1" noAdjustHandles="1" noChangeArrowheads="1" noChangeShapeType="1" noTextEdit="1"/>
              </p:cNvSpPr>
              <p:nvPr/>
            </p:nvSpPr>
            <p:spPr>
              <a:xfrm>
                <a:off x="2889073" y="3495887"/>
                <a:ext cx="2327446" cy="560410"/>
              </a:xfrm>
              <a:prstGeom prst="rect">
                <a:avLst/>
              </a:prstGeom>
              <a:blipFill rotWithShape="0">
                <a:blip r:embed="rId8"/>
                <a:stretch>
                  <a:fillRect/>
                </a:stretch>
              </a:blipFill>
            </p:spPr>
            <p:txBody>
              <a:bodyPr/>
              <a:lstStyle/>
              <a:p>
                <a:r>
                  <a:rPr lang="en-US">
                    <a:noFill/>
                  </a:rPr>
                  <a:t> </a:t>
                </a:r>
              </a:p>
            </p:txBody>
          </p:sp>
        </mc:Fallback>
      </mc:AlternateContent>
      <p:grpSp>
        <p:nvGrpSpPr>
          <p:cNvPr id="9" name="Group 8"/>
          <p:cNvGrpSpPr/>
          <p:nvPr/>
        </p:nvGrpSpPr>
        <p:grpSpPr>
          <a:xfrm>
            <a:off x="6516216" y="3144817"/>
            <a:ext cx="2677318" cy="800579"/>
            <a:chOff x="6466682" y="4505592"/>
            <a:chExt cx="2677318" cy="800579"/>
          </a:xfrm>
        </p:grpSpPr>
        <mc:AlternateContent xmlns:mc="http://schemas.openxmlformats.org/markup-compatibility/2006" xmlns:a14="http://schemas.microsoft.com/office/drawing/2010/main">
          <mc:Choice Requires="a14">
            <p:sp>
              <p:nvSpPr>
                <p:cNvPr id="70" name="Rectangle 69"/>
                <p:cNvSpPr/>
                <p:nvPr/>
              </p:nvSpPr>
              <p:spPr>
                <a:xfrm>
                  <a:off x="6530972" y="4505592"/>
                  <a:ext cx="2613028" cy="400110"/>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m:rPr>
                            <m:sty m:val="p"/>
                          </m:rPr>
                          <a:rPr lang="en-US" sz="2000" smtClean="0">
                            <a:latin typeface="Cambria Math"/>
                            <a:cs typeface="Times New Roman" pitchFamily="18" charset="0"/>
                          </a:rPr>
                          <m:t>RWR</m:t>
                        </m:r>
                        <m:d>
                          <m:dPr>
                            <m:ctrlPr>
                              <a:rPr lang="en-US" sz="2000" i="1">
                                <a:latin typeface="Cambria Math" panose="02040503050406030204" pitchFamily="18" charset="0"/>
                                <a:cs typeface="Times New Roman" pitchFamily="18" charset="0"/>
                              </a:rPr>
                            </m:ctrlPr>
                          </m:dPr>
                          <m:e>
                            <m:r>
                              <a:rPr lang="en-US" sz="2000" i="1">
                                <a:latin typeface="Cambria Math"/>
                                <a:cs typeface="Times New Roman" pitchFamily="18" charset="0"/>
                              </a:rPr>
                              <m:t>𝑖</m:t>
                            </m:r>
                          </m:e>
                        </m:d>
                        <m:r>
                          <a:rPr lang="en-US" sz="2000" i="1">
                            <a:latin typeface="Cambria Math"/>
                            <a:ea typeface="Cambria Math"/>
                            <a:cs typeface="Times New Roman" pitchFamily="18" charset="0"/>
                          </a:rPr>
                          <m:t>∝</m:t>
                        </m:r>
                        <m:sSub>
                          <m:sSubPr>
                            <m:ctrlPr>
                              <a:rPr lang="en-US" sz="2000" i="1" smtClean="0">
                                <a:latin typeface="Cambria Math" panose="02040503050406030204" pitchFamily="18" charset="0"/>
                                <a:ea typeface="Cambria Math"/>
                                <a:cs typeface="Times New Roman" pitchFamily="18" charset="0"/>
                              </a:rPr>
                            </m:ctrlPr>
                          </m:sSubPr>
                          <m:e>
                            <m:r>
                              <a:rPr lang="en-US" sz="2000" b="0" i="1" smtClean="0">
                                <a:latin typeface="Cambria Math" panose="02040503050406030204" pitchFamily="18" charset="0"/>
                                <a:ea typeface="Cambria Math"/>
                                <a:cs typeface="Times New Roman" pitchFamily="18" charset="0"/>
                              </a:rPr>
                              <m:t>𝑤</m:t>
                            </m:r>
                          </m:e>
                          <m:sub>
                            <m:r>
                              <a:rPr lang="en-US" sz="2000" b="0" i="1" smtClean="0">
                                <a:latin typeface="Cambria Math" panose="02040503050406030204" pitchFamily="18" charset="0"/>
                                <a:ea typeface="Cambria Math"/>
                                <a:cs typeface="Times New Roman" pitchFamily="18" charset="0"/>
                              </a:rPr>
                              <m:t>𝑖</m:t>
                            </m:r>
                          </m:sub>
                        </m:sSub>
                        <m:r>
                          <a:rPr lang="en-US" sz="2000" b="0" i="1" smtClean="0">
                            <a:latin typeface="Cambria Math"/>
                            <a:ea typeface="Cambria Math"/>
                            <a:cs typeface="Times New Roman" pitchFamily="18" charset="0"/>
                          </a:rPr>
                          <m:t>∙</m:t>
                        </m:r>
                        <m:r>
                          <m:rPr>
                            <m:sty m:val="p"/>
                          </m:rPr>
                          <a:rPr lang="en-US" sz="2000">
                            <a:latin typeface="Cambria Math"/>
                            <a:ea typeface="Cambria Math"/>
                            <a:cs typeface="Times New Roman" pitchFamily="18" charset="0"/>
                          </a:rPr>
                          <m:t>PHP</m:t>
                        </m:r>
                        <m:r>
                          <a:rPr lang="en-US" sz="2000" i="1">
                            <a:latin typeface="Cambria Math"/>
                            <a:ea typeface="Cambria Math"/>
                            <a:cs typeface="Times New Roman" pitchFamily="18" charset="0"/>
                          </a:rPr>
                          <m:t>(</m:t>
                        </m:r>
                        <m:r>
                          <a:rPr lang="en-US" sz="2000" i="1">
                            <a:latin typeface="Cambria Math"/>
                            <a:ea typeface="Cambria Math"/>
                            <a:cs typeface="Times New Roman" pitchFamily="18" charset="0"/>
                          </a:rPr>
                          <m:t>𝑖</m:t>
                        </m:r>
                        <m:r>
                          <a:rPr lang="en-US" sz="2000" i="1">
                            <a:latin typeface="Cambria Math"/>
                            <a:ea typeface="Cambria Math"/>
                            <a:cs typeface="Times New Roman" pitchFamily="18" charset="0"/>
                          </a:rPr>
                          <m:t>)</m:t>
                        </m:r>
                      </m:oMath>
                    </m:oMathPara>
                  </a14:m>
                  <a:endParaRPr lang="en-US" sz="2000" dirty="0">
                    <a:latin typeface="+mj-lt"/>
                    <a:cs typeface="Times New Roman" pitchFamily="18" charset="0"/>
                  </a:endParaRPr>
                </a:p>
              </p:txBody>
            </p:sp>
          </mc:Choice>
          <mc:Fallback xmlns="">
            <p:sp>
              <p:nvSpPr>
                <p:cNvPr id="70" name="Rectangle 69"/>
                <p:cNvSpPr>
                  <a:spLocks noRot="1" noChangeAspect="1" noMove="1" noResize="1" noEditPoints="1" noAdjustHandles="1" noChangeArrowheads="1" noChangeShapeType="1" noTextEdit="1"/>
                </p:cNvSpPr>
                <p:nvPr/>
              </p:nvSpPr>
              <p:spPr>
                <a:xfrm>
                  <a:off x="6530972" y="4505592"/>
                  <a:ext cx="2613028" cy="400110"/>
                </a:xfrm>
                <a:prstGeom prst="rect">
                  <a:avLst/>
                </a:prstGeom>
                <a:blipFill rotWithShape="0">
                  <a:blip r:embed="rId9"/>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p:cNvSpPr/>
                <p:nvPr/>
              </p:nvSpPr>
              <p:spPr>
                <a:xfrm>
                  <a:off x="6849336" y="4906061"/>
                  <a:ext cx="1806294" cy="400110"/>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m:rPr>
                            <m:sty m:val="p"/>
                          </m:rPr>
                          <a:rPr lang="en-US" sz="2000" i="0" smtClean="0">
                            <a:latin typeface="Cambria Math" panose="02040503050406030204" pitchFamily="18" charset="0"/>
                            <a:cs typeface="Times New Roman" pitchFamily="18" charset="0"/>
                          </a:rPr>
                          <m:t>E</m:t>
                        </m:r>
                        <m:r>
                          <m:rPr>
                            <m:sty m:val="p"/>
                          </m:rPr>
                          <a:rPr lang="en-US" sz="2000" b="0" i="0" smtClean="0">
                            <a:latin typeface="Cambria Math" panose="02040503050406030204" pitchFamily="18" charset="0"/>
                            <a:cs typeface="Times New Roman" pitchFamily="18" charset="0"/>
                          </a:rPr>
                          <m:t>I</m:t>
                        </m:r>
                        <m:d>
                          <m:dPr>
                            <m:ctrlPr>
                              <a:rPr lang="en-US" sz="2000" i="1">
                                <a:latin typeface="Cambria Math" panose="02040503050406030204" pitchFamily="18" charset="0"/>
                                <a:cs typeface="Times New Roman" pitchFamily="18" charset="0"/>
                              </a:rPr>
                            </m:ctrlPr>
                          </m:dPr>
                          <m:e>
                            <m:r>
                              <a:rPr lang="en-US" sz="2000" i="1">
                                <a:latin typeface="Cambria Math"/>
                                <a:cs typeface="Times New Roman" pitchFamily="18" charset="0"/>
                              </a:rPr>
                              <m:t>𝑖</m:t>
                            </m:r>
                          </m:e>
                        </m:d>
                        <m:r>
                          <a:rPr lang="en-US" sz="2000" i="1">
                            <a:latin typeface="Cambria Math"/>
                            <a:ea typeface="Cambria Math"/>
                            <a:cs typeface="Times New Roman" pitchFamily="18" charset="0"/>
                          </a:rPr>
                          <m:t>∝</m:t>
                        </m:r>
                        <m:r>
                          <m:rPr>
                            <m:sty m:val="p"/>
                          </m:rPr>
                          <a:rPr lang="en-US" sz="2000">
                            <a:latin typeface="Cambria Math"/>
                            <a:ea typeface="Cambria Math"/>
                            <a:cs typeface="Times New Roman" pitchFamily="18" charset="0"/>
                          </a:rPr>
                          <m:t>PHP</m:t>
                        </m:r>
                        <m:r>
                          <a:rPr lang="en-US" sz="2000" i="1">
                            <a:latin typeface="Cambria Math"/>
                            <a:ea typeface="Cambria Math"/>
                            <a:cs typeface="Times New Roman" pitchFamily="18" charset="0"/>
                          </a:rPr>
                          <m:t>(</m:t>
                        </m:r>
                        <m:r>
                          <a:rPr lang="en-US" sz="2000" i="1">
                            <a:latin typeface="Cambria Math"/>
                            <a:ea typeface="Cambria Math"/>
                            <a:cs typeface="Times New Roman" pitchFamily="18" charset="0"/>
                          </a:rPr>
                          <m:t>𝑖</m:t>
                        </m:r>
                        <m:r>
                          <a:rPr lang="en-US" sz="2000" i="1">
                            <a:latin typeface="Cambria Math"/>
                            <a:ea typeface="Cambria Math"/>
                            <a:cs typeface="Times New Roman" pitchFamily="18" charset="0"/>
                          </a:rPr>
                          <m:t>)</m:t>
                        </m:r>
                      </m:oMath>
                    </m:oMathPara>
                  </a14:m>
                  <a:endParaRPr lang="en-US" sz="2000" dirty="0">
                    <a:latin typeface="+mj-lt"/>
                    <a:cs typeface="Times New Roman" pitchFamily="18" charset="0"/>
                  </a:endParaRPr>
                </a:p>
              </p:txBody>
            </p:sp>
          </mc:Choice>
          <mc:Fallback xmlns="">
            <p:sp>
              <p:nvSpPr>
                <p:cNvPr id="71" name="Rectangle 70"/>
                <p:cNvSpPr>
                  <a:spLocks noRot="1" noChangeAspect="1" noMove="1" noResize="1" noEditPoints="1" noAdjustHandles="1" noChangeArrowheads="1" noChangeShapeType="1" noTextEdit="1"/>
                </p:cNvSpPr>
                <p:nvPr/>
              </p:nvSpPr>
              <p:spPr>
                <a:xfrm>
                  <a:off x="6849336" y="4906061"/>
                  <a:ext cx="1806294" cy="400110"/>
                </a:xfrm>
                <a:prstGeom prst="rect">
                  <a:avLst/>
                </a:prstGeom>
                <a:blipFill rotWithShape="0">
                  <a:blip r:embed="rId10"/>
                  <a:stretch>
                    <a:fillRect r="-1351" b="-15385"/>
                  </a:stretch>
                </a:blipFill>
              </p:spPr>
              <p:txBody>
                <a:bodyPr/>
                <a:lstStyle/>
                <a:p>
                  <a:r>
                    <a:rPr lang="en-US">
                      <a:noFill/>
                    </a:rPr>
                    <a:t> </a:t>
                  </a:r>
                </a:p>
              </p:txBody>
            </p:sp>
          </mc:Fallback>
        </mc:AlternateContent>
        <p:sp>
          <p:nvSpPr>
            <p:cNvPr id="4" name="Left Brace 3"/>
            <p:cNvSpPr/>
            <p:nvPr/>
          </p:nvSpPr>
          <p:spPr>
            <a:xfrm>
              <a:off x="6466682" y="4623107"/>
              <a:ext cx="148832" cy="570069"/>
            </a:xfrm>
            <a:prstGeom prst="leftBrace">
              <a:avLst>
                <a:gd name="adj1" fmla="val 52857"/>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9" name="Rectangle 18"/>
              <p:cNvSpPr/>
              <p:nvPr/>
            </p:nvSpPr>
            <p:spPr>
              <a:xfrm>
                <a:off x="586121" y="3509977"/>
                <a:ext cx="11213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cs typeface="Times New Roman" pitchFamily="18" charset="0"/>
                        </a:rPr>
                        <m:t>𝛽</m:t>
                      </m:r>
                      <m:r>
                        <a:rPr lang="en-US" i="1" smtClean="0">
                          <a:latin typeface="Cambria Math" panose="02040503050406030204" pitchFamily="18" charset="0"/>
                          <a:ea typeface="Cambria Math" panose="02040503050406030204" pitchFamily="18" charset="0"/>
                          <a:cs typeface="Times New Roman" pitchFamily="18" charset="0"/>
                        </a:rPr>
                        <m:t>∈[0,1]</m:t>
                      </m:r>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586121" y="3509977"/>
                <a:ext cx="1121397" cy="369332"/>
              </a:xfrm>
              <a:prstGeom prst="rect">
                <a:avLst/>
              </a:prstGeom>
              <a:blipFill rotWithShape="0">
                <a:blip r:embed="rId11"/>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6565785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51193" y="5724636"/>
            <a:ext cx="3508739" cy="1088740"/>
          </a:xfrm>
          <a:prstGeom prst="rect">
            <a:avLst/>
          </a:prstGeom>
          <a:solidFill>
            <a:srgbClr val="123A59"/>
          </a:solidFill>
          <a:ln>
            <a:solidFill>
              <a:srgbClr val="123A5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466344" y="322448"/>
            <a:ext cx="4766490" cy="646331"/>
          </a:xfrm>
          <a:prstGeom prst="rect">
            <a:avLst/>
          </a:prstGeom>
        </p:spPr>
        <p:txBody>
          <a:bodyPr wrap="square">
            <a:spAutoFit/>
          </a:bodyPr>
          <a:lstStyle/>
          <a:p>
            <a:pPr lvl="0" defTabSz="457200" eaLnBrk="0" fontAlgn="base" hangingPunct="0">
              <a:spcBef>
                <a:spcPct val="0"/>
              </a:spcBef>
              <a:spcAft>
                <a:spcPct val="0"/>
              </a:spcAft>
            </a:pPr>
            <a:r>
              <a:rPr lang="en-US" sz="3600" dirty="0" smtClean="0">
                <a:latin typeface="+mj-lt"/>
                <a:ea typeface="헤드라인A"/>
                <a:cs typeface="Times New Roman" pitchFamily="18" charset="0"/>
              </a:rPr>
              <a:t>Extension to Katz score</a:t>
            </a:r>
            <a:endParaRPr lang="en-US" sz="3600" dirty="0">
              <a:latin typeface="+mj-lt"/>
              <a:ea typeface="헤드라인A"/>
              <a:cs typeface="Times New Roman" pitchFamily="18" charset="0"/>
            </a:endParaRPr>
          </a:p>
        </p:txBody>
      </p:sp>
      <p:sp>
        <p:nvSpPr>
          <p:cNvPr id="51" name="TextBox 50"/>
          <p:cNvSpPr txBox="1"/>
          <p:nvPr/>
        </p:nvSpPr>
        <p:spPr>
          <a:xfrm>
            <a:off x="84262" y="5899788"/>
            <a:ext cx="5148572" cy="584775"/>
          </a:xfrm>
          <a:prstGeom prst="rect">
            <a:avLst/>
          </a:prstGeom>
          <a:noFill/>
        </p:spPr>
        <p:txBody>
          <a:bodyPr wrap="square" rtlCol="0">
            <a:spAutoFit/>
          </a:bodyPr>
          <a:lstStyle/>
          <a:p>
            <a:pPr marL="285750" indent="-285750"/>
            <a:r>
              <a:rPr lang="en-US" sz="1600" dirty="0" smtClean="0">
                <a:solidFill>
                  <a:schemeClr val="bg1"/>
                </a:solidFill>
              </a:rPr>
              <a:t>[1] </a:t>
            </a:r>
            <a:r>
              <a:rPr lang="en-US" sz="1600" dirty="0">
                <a:solidFill>
                  <a:schemeClr val="bg1"/>
                </a:solidFill>
              </a:rPr>
              <a:t>Leo </a:t>
            </a:r>
            <a:r>
              <a:rPr lang="en-US" sz="1600" dirty="0" smtClean="0">
                <a:solidFill>
                  <a:schemeClr val="bg1"/>
                </a:solidFill>
              </a:rPr>
              <a:t>Katz. A </a:t>
            </a:r>
            <a:r>
              <a:rPr lang="en-US" sz="1600" dirty="0">
                <a:solidFill>
                  <a:schemeClr val="bg1"/>
                </a:solidFill>
              </a:rPr>
              <a:t>new status index derived from </a:t>
            </a:r>
            <a:r>
              <a:rPr lang="en-US" sz="1600" dirty="0" err="1">
                <a:solidFill>
                  <a:schemeClr val="bg1"/>
                </a:solidFill>
              </a:rPr>
              <a:t>sociometric</a:t>
            </a:r>
            <a:r>
              <a:rPr lang="en-US" sz="1600" dirty="0">
                <a:solidFill>
                  <a:schemeClr val="bg1"/>
                </a:solidFill>
              </a:rPr>
              <a:t> analysis</a:t>
            </a:r>
            <a:r>
              <a:rPr lang="en-US" sz="1600" dirty="0" smtClean="0">
                <a:solidFill>
                  <a:schemeClr val="bg1"/>
                </a:solidFill>
              </a:rPr>
              <a:t>. </a:t>
            </a:r>
            <a:r>
              <a:rPr lang="en-US" sz="1600" dirty="0" err="1">
                <a:solidFill>
                  <a:schemeClr val="bg1"/>
                </a:solidFill>
              </a:rPr>
              <a:t>Psychometrika</a:t>
            </a:r>
            <a:r>
              <a:rPr lang="en-US" sz="1600" dirty="0">
                <a:solidFill>
                  <a:schemeClr val="bg1"/>
                </a:solidFill>
              </a:rPr>
              <a:t> 18.1 (1953): 39-43.</a:t>
            </a:r>
            <a:endParaRPr lang="en-US" sz="1600" dirty="0">
              <a:solidFill>
                <a:schemeClr val="bg1"/>
              </a:solidFill>
              <a:cs typeface="Times New Roman" pitchFamily="18" charset="0"/>
            </a:endParaRPr>
          </a:p>
        </p:txBody>
      </p:sp>
      <mc:AlternateContent xmlns:mc="http://schemas.openxmlformats.org/markup-compatibility/2006" xmlns:a14="http://schemas.microsoft.com/office/drawing/2010/main">
        <mc:Choice Requires="a14">
          <p:sp>
            <p:nvSpPr>
              <p:cNvPr id="61" name="Rectangle 60"/>
              <p:cNvSpPr/>
              <p:nvPr/>
            </p:nvSpPr>
            <p:spPr>
              <a:xfrm>
                <a:off x="84262" y="3584114"/>
                <a:ext cx="4178502" cy="1074910"/>
              </a:xfrm>
              <a:prstGeom prst="rect">
                <a:avLst/>
              </a:prstGeom>
            </p:spPr>
            <p:txBody>
              <a:bodyPr wrap="square">
                <a:spAutoFit/>
              </a:bodyPr>
              <a:lstStyle/>
              <a:p>
                <a:pPr marL="4763" lvl="0" eaLnBrk="0" hangingPunct="0">
                  <a:spcBef>
                    <a:spcPct val="20000"/>
                  </a:spcBef>
                </a:pPr>
                <a14:m>
                  <m:oMath xmlns:m="http://schemas.openxmlformats.org/officeDocument/2006/math">
                    <m:sSub>
                      <m:sSubPr>
                        <m:ctrlPr>
                          <a:rPr lang="en-US" sz="2000" b="1" i="1" smtClean="0">
                            <a:latin typeface="Cambria Math" panose="02040503050406030204" pitchFamily="18" charset="0"/>
                            <a:cs typeface="Times New Roman" pitchFamily="18" charset="0"/>
                          </a:rPr>
                        </m:ctrlPr>
                      </m:sSubPr>
                      <m:e>
                        <m:r>
                          <a:rPr lang="en-US" sz="2000" b="1" i="0" smtClean="0">
                            <a:latin typeface="Cambria Math" panose="02040503050406030204" pitchFamily="18" charset="0"/>
                            <a:cs typeface="Times New Roman" pitchFamily="18" charset="0"/>
                          </a:rPr>
                          <m:t>𝐫</m:t>
                        </m:r>
                      </m:e>
                      <m:sub>
                        <m:r>
                          <a:rPr lang="en-US" sz="2000" b="0" i="1" smtClean="0">
                            <a:latin typeface="Cambria Math" panose="02040503050406030204" pitchFamily="18" charset="0"/>
                            <a:cs typeface="Times New Roman" pitchFamily="18" charset="0"/>
                          </a:rPr>
                          <m:t>𝑖</m:t>
                        </m:r>
                      </m:sub>
                    </m:sSub>
                    <m:r>
                      <a:rPr lang="en-US" sz="2000" b="0" i="1" smtClean="0">
                        <a:solidFill>
                          <a:schemeClr val="tx1"/>
                        </a:solidFill>
                        <a:latin typeface="Cambria Math" panose="02040503050406030204" pitchFamily="18" charset="0"/>
                        <a:cs typeface="Times New Roman" pitchFamily="18" charset="0"/>
                      </a:rPr>
                      <m:t>=</m:t>
                    </m:r>
                    <m:d>
                      <m:dPr>
                        <m:begChr m:val="{"/>
                        <m:endChr m:val=""/>
                        <m:ctrlPr>
                          <a:rPr lang="en-US" sz="2000" b="0" i="1" smtClean="0">
                            <a:solidFill>
                              <a:schemeClr val="tx1"/>
                            </a:solidFill>
                            <a:latin typeface="Cambria Math" panose="02040503050406030204" pitchFamily="18" charset="0"/>
                            <a:cs typeface="Times New Roman" pitchFamily="18" charset="0"/>
                          </a:rPr>
                        </m:ctrlPr>
                      </m:dPr>
                      <m:e>
                        <m:m>
                          <m:mPr>
                            <m:mcs>
                              <m:mc>
                                <m:mcPr>
                                  <m:count m:val="2"/>
                                  <m:mcJc m:val="center"/>
                                </m:mcPr>
                              </m:mc>
                            </m:mcs>
                            <m:ctrlPr>
                              <a:rPr lang="en-US" sz="2000" b="0" i="1" smtClean="0">
                                <a:solidFill>
                                  <a:schemeClr val="tx1"/>
                                </a:solidFill>
                                <a:latin typeface="Cambria Math" panose="02040503050406030204" pitchFamily="18" charset="0"/>
                                <a:cs typeface="Times New Roman" pitchFamily="18" charset="0"/>
                              </a:rPr>
                            </m:ctrlPr>
                          </m:mPr>
                          <m:mr>
                            <m:e>
                              <m:r>
                                <m:rPr>
                                  <m:brk m:alnAt="1"/>
                                </m:rPr>
                                <a:rPr lang="en-US" sz="2000" i="1" smtClean="0">
                                  <a:latin typeface="Cambria Math" panose="02040503050406030204" pitchFamily="18" charset="0"/>
                                  <a:ea typeface="Cambria Math" panose="02040503050406030204" pitchFamily="18" charset="0"/>
                                  <a:cs typeface="Times New Roman" pitchFamily="18" charset="0"/>
                                </a:rPr>
                                <m:t>𝑐</m:t>
                              </m:r>
                              <m:nary>
                                <m:naryPr>
                                  <m:chr m:val="∑"/>
                                  <m:limLoc m:val="subSup"/>
                                  <m:supHide m:val="on"/>
                                  <m:ctrlP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ctrlPr>
                                </m:naryPr>
                                <m:sub>
                                  <m:r>
                                    <m:rPr>
                                      <m:brk m:alnAt="9"/>
                                    </m:rPr>
                                    <a:rPr lang="en-US" sz="2000" b="0" i="1" smtClean="0">
                                      <a:solidFill>
                                        <a:schemeClr val="tx1"/>
                                      </a:solidFill>
                                      <a:latin typeface="Cambria Math" panose="02040503050406030204" pitchFamily="18" charset="0"/>
                                      <a:cs typeface="Times New Roman" pitchFamily="18" charset="0"/>
                                    </a:rPr>
                                    <m:t>𝑗</m:t>
                                  </m:r>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m:t>
                                  </m:r>
                                  <m:sSub>
                                    <m:sSubPr>
                                      <m:ctrlP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𝑁</m:t>
                                      </m:r>
                                    </m:e>
                                    <m:sub>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𝑖</m:t>
                                      </m:r>
                                    </m:sub>
                                  </m:sSub>
                                </m:sub>
                                <m:sup/>
                                <m:e>
                                  <m:sSub>
                                    <m:sSubPr>
                                      <m:ctrlP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ctrlPr>
                                    </m:sSubPr>
                                    <m:e>
                                      <m:r>
                                        <a:rPr lang="en-US" sz="2000" b="0" i="1" smtClean="0">
                                          <a:solidFill>
                                            <a:schemeClr val="tx1"/>
                                          </a:solidFill>
                                          <a:latin typeface="Cambria Math" panose="02040503050406030204" pitchFamily="18" charset="0"/>
                                          <a:cs typeface="Times New Roman" pitchFamily="18" charset="0"/>
                                        </a:rPr>
                                        <m:t>𝑝</m:t>
                                      </m:r>
                                    </m:e>
                                    <m:sub>
                                      <m:r>
                                        <a:rPr lang="en-US" sz="2000" b="0" i="1" smtClean="0">
                                          <a:solidFill>
                                            <a:schemeClr val="tx1"/>
                                          </a:solidFill>
                                          <a:latin typeface="Cambria Math" panose="02040503050406030204" pitchFamily="18" charset="0"/>
                                          <a:cs typeface="Times New Roman" pitchFamily="18" charset="0"/>
                                        </a:rPr>
                                        <m:t>𝑖</m:t>
                                      </m:r>
                                      <m:r>
                                        <a:rPr lang="en-US" sz="2000" b="0" i="1" smtClean="0">
                                          <a:solidFill>
                                            <a:schemeClr val="tx1"/>
                                          </a:solidFill>
                                          <a:latin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cs typeface="Times New Roman" pitchFamily="18" charset="0"/>
                                        </a:rPr>
                                        <m:t>𝑗</m:t>
                                      </m:r>
                                    </m:sub>
                                  </m:sSub>
                                  <m:sSub>
                                    <m:sSubPr>
                                      <m:ctrlPr>
                                        <a:rPr lang="en-US" sz="2000" b="1" i="1">
                                          <a:solidFill>
                                            <a:schemeClr val="tx1"/>
                                          </a:solidFill>
                                          <a:latin typeface="Cambria Math" panose="02040503050406030204" pitchFamily="18" charset="0"/>
                                          <a:ea typeface="Cambria Math" panose="02040503050406030204" pitchFamily="18" charset="0"/>
                                          <a:cs typeface="Times New Roman" pitchFamily="18" charset="0"/>
                                        </a:rPr>
                                      </m:ctrlPr>
                                    </m:sSubPr>
                                    <m:e>
                                      <m:r>
                                        <a:rPr lang="en-US" sz="2000" b="1">
                                          <a:latin typeface="Cambria Math" panose="02040503050406030204" pitchFamily="18" charset="0"/>
                                          <a:cs typeface="Times New Roman" pitchFamily="18" charset="0"/>
                                        </a:rPr>
                                        <m:t>𝐫</m:t>
                                      </m:r>
                                    </m:e>
                                    <m:sub>
                                      <m:r>
                                        <a:rPr lang="en-US" sz="2000" b="0" i="1" smtClean="0">
                                          <a:latin typeface="Cambria Math" panose="02040503050406030204" pitchFamily="18" charset="0"/>
                                          <a:cs typeface="Times New Roman" pitchFamily="18" charset="0"/>
                                        </a:rPr>
                                        <m:t>𝑗</m:t>
                                      </m:r>
                                    </m:sub>
                                  </m:sSub>
                                </m:e>
                              </m:nary>
                              <m:r>
                                <m:rPr>
                                  <m:brk m:alnAt="7"/>
                                </m:rPr>
                                <a:rPr lang="en-US" sz="2000" b="0" i="1" smtClean="0">
                                  <a:solidFill>
                                    <a:schemeClr val="tx1"/>
                                  </a:solidFill>
                                  <a:latin typeface="Cambria Math" panose="02040503050406030204" pitchFamily="18" charset="0"/>
                                  <a:cs typeface="Times New Roman" pitchFamily="18" charset="0"/>
                                </a:rPr>
                                <m:t>+</m:t>
                              </m:r>
                              <m:f>
                                <m:fPr>
                                  <m:ctrlP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ctrlPr>
                                </m:fPr>
                                <m:num>
                                  <m:r>
                                    <a:rPr lang="en-US" sz="2000" b="0" i="1" smtClean="0">
                                      <a:solidFill>
                                        <a:schemeClr val="tx1"/>
                                      </a:solidFill>
                                      <a:latin typeface="Cambria Math" panose="02040503050406030204" pitchFamily="18" charset="0"/>
                                      <a:cs typeface="Times New Roman" pitchFamily="18" charset="0"/>
                                    </a:rPr>
                                    <m:t>1</m:t>
                                  </m:r>
                                </m:num>
                                <m:den>
                                  <m:sSub>
                                    <m:sSubPr>
                                      <m:ctrlPr>
                                        <a:rPr lang="en-US" sz="2000" b="0" i="1">
                                          <a:solidFill>
                                            <a:schemeClr val="tx1"/>
                                          </a:solidFill>
                                          <a:latin typeface="Cambria Math" panose="02040503050406030204" pitchFamily="18" charset="0"/>
                                          <a:ea typeface="Cambria Math" panose="02040503050406030204" pitchFamily="18" charset="0"/>
                                          <a:cs typeface="Times New Roman" pitchFamily="18" charset="0"/>
                                        </a:rPr>
                                      </m:ctrlPr>
                                    </m:sSubPr>
                                    <m:e>
                                      <m:r>
                                        <a:rPr lang="en-US" sz="2000" i="1">
                                          <a:latin typeface="Cambria Math" panose="02040503050406030204" pitchFamily="18" charset="0"/>
                                          <a:ea typeface="Cambria Math" panose="02040503050406030204" pitchFamily="18" charset="0"/>
                                          <a:cs typeface="Times New Roman" pitchFamily="18" charset="0"/>
                                        </a:rPr>
                                        <m:t>𝑤</m:t>
                                      </m:r>
                                    </m:e>
                                    <m:sub>
                                      <m:r>
                                        <m:rPr>
                                          <m:sty m:val="p"/>
                                        </m:rPr>
                                        <a:rPr lang="en-US" sz="2000" b="0" i="0" smtClean="0">
                                          <a:latin typeface="Cambria Math" panose="02040503050406030204" pitchFamily="18" charset="0"/>
                                          <a:ea typeface="Cambria Math" panose="02040503050406030204" pitchFamily="18" charset="0"/>
                                          <a:cs typeface="Times New Roman" pitchFamily="18" charset="0"/>
                                        </a:rPr>
                                        <m:t>max</m:t>
                                      </m:r>
                                    </m:sub>
                                  </m:sSub>
                                </m:den>
                              </m:f>
                            </m:e>
                            <m:e>
                              <m:r>
                                <m:rPr>
                                  <m:sty m:val="p"/>
                                </m:rPr>
                                <a:rPr lang="en-US" sz="2000" b="0" i="0" smtClean="0">
                                  <a:solidFill>
                                    <a:schemeClr val="tx1"/>
                                  </a:solidFill>
                                  <a:latin typeface="Cambria Math" panose="02040503050406030204" pitchFamily="18" charset="0"/>
                                  <a:cs typeface="Times New Roman" pitchFamily="18" charset="0"/>
                                </a:rPr>
                                <m:t>if</m:t>
                              </m:r>
                              <m:r>
                                <a:rPr lang="en-US" sz="2000" b="0" i="1" smtClean="0">
                                  <a:solidFill>
                                    <a:schemeClr val="tx1"/>
                                  </a:solidFill>
                                  <a:latin typeface="Cambria Math" panose="02040503050406030204" pitchFamily="18" charset="0"/>
                                  <a:cs typeface="Times New Roman" pitchFamily="18" charset="0"/>
                                </a:rPr>
                                <m:t> </m:t>
                              </m:r>
                              <m:r>
                                <a:rPr lang="en-US" sz="2000" b="0" i="1" smtClean="0">
                                  <a:solidFill>
                                    <a:schemeClr val="tx1"/>
                                  </a:solidFill>
                                  <a:latin typeface="Cambria Math" panose="02040503050406030204" pitchFamily="18" charset="0"/>
                                  <a:cs typeface="Times New Roman" pitchFamily="18" charset="0"/>
                                </a:rPr>
                                <m:t>𝑖</m:t>
                              </m:r>
                              <m:r>
                                <a:rPr lang="en-US" sz="2000" b="0" i="1" smtClean="0">
                                  <a:solidFill>
                                    <a:schemeClr val="tx1"/>
                                  </a:solidFill>
                                  <a:latin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cs typeface="Times New Roman" pitchFamily="18" charset="0"/>
                                </a:rPr>
                                <m:t>𝑞</m:t>
                              </m:r>
                            </m:e>
                          </m:mr>
                          <m:mr>
                            <m:e>
                              <m:r>
                                <m:rPr>
                                  <m:brk m:alnAt="1"/>
                                </m:rPr>
                                <a:rPr lang="en-US" sz="2000" b="0" i="1" smtClean="0">
                                  <a:latin typeface="Cambria Math" panose="02040503050406030204" pitchFamily="18" charset="0"/>
                                  <a:ea typeface="Cambria Math" panose="02040503050406030204" pitchFamily="18" charset="0"/>
                                  <a:cs typeface="Times New Roman" pitchFamily="18" charset="0"/>
                                </a:rPr>
                                <m:t>𝑐</m:t>
                              </m:r>
                              <m:nary>
                                <m:naryPr>
                                  <m:chr m:val="∑"/>
                                  <m:limLoc m:val="subSup"/>
                                  <m:supHide m:val="on"/>
                                  <m:ctrlPr>
                                    <a:rPr lang="en-US" sz="2000" b="0" i="1">
                                      <a:latin typeface="Cambria Math" panose="02040503050406030204" pitchFamily="18" charset="0"/>
                                      <a:ea typeface="Cambria Math" panose="02040503050406030204" pitchFamily="18" charset="0"/>
                                      <a:cs typeface="Times New Roman" pitchFamily="18" charset="0"/>
                                    </a:rPr>
                                  </m:ctrlPr>
                                </m:naryPr>
                                <m:sub>
                                  <m:r>
                                    <m:rPr>
                                      <m:brk m:alnAt="9"/>
                                    </m:rPr>
                                    <a:rPr lang="en-US" sz="2000" i="1">
                                      <a:latin typeface="Cambria Math" panose="02040503050406030204" pitchFamily="18" charset="0"/>
                                      <a:cs typeface="Times New Roman" pitchFamily="18" charset="0"/>
                                    </a:rPr>
                                    <m:t>𝑗</m:t>
                                  </m:r>
                                  <m:r>
                                    <a:rPr lang="en-US" sz="2000" i="1">
                                      <a:latin typeface="Cambria Math" panose="02040503050406030204" pitchFamily="18" charset="0"/>
                                      <a:ea typeface="Cambria Math" panose="02040503050406030204" pitchFamily="18" charset="0"/>
                                      <a:cs typeface="Times New Roman" pitchFamily="18" charset="0"/>
                                    </a:rPr>
                                    <m:t>∈</m:t>
                                  </m:r>
                                  <m:sSub>
                                    <m:sSubPr>
                                      <m:ctrlPr>
                                        <a:rPr lang="en-US" sz="2000" i="1">
                                          <a:latin typeface="Cambria Math" panose="02040503050406030204" pitchFamily="18" charset="0"/>
                                          <a:ea typeface="Cambria Math" panose="02040503050406030204" pitchFamily="18" charset="0"/>
                                          <a:cs typeface="Times New Roman" pitchFamily="18" charset="0"/>
                                        </a:rPr>
                                      </m:ctrlPr>
                                    </m:sSubPr>
                                    <m:e>
                                      <m:r>
                                        <a:rPr lang="en-US" sz="2000" i="1">
                                          <a:latin typeface="Cambria Math" panose="02040503050406030204" pitchFamily="18" charset="0"/>
                                          <a:ea typeface="Cambria Math" panose="02040503050406030204" pitchFamily="18" charset="0"/>
                                          <a:cs typeface="Times New Roman" pitchFamily="18" charset="0"/>
                                        </a:rPr>
                                        <m:t>𝑁</m:t>
                                      </m:r>
                                    </m:e>
                                    <m:sub>
                                      <m:r>
                                        <a:rPr lang="en-US" sz="2000" i="1">
                                          <a:latin typeface="Cambria Math" panose="02040503050406030204" pitchFamily="18" charset="0"/>
                                          <a:ea typeface="Cambria Math" panose="02040503050406030204" pitchFamily="18" charset="0"/>
                                          <a:cs typeface="Times New Roman" pitchFamily="18" charset="0"/>
                                        </a:rPr>
                                        <m:t>𝑖</m:t>
                                      </m:r>
                                    </m:sub>
                                  </m:sSub>
                                </m:sub>
                                <m:sup/>
                                <m:e>
                                  <m:sSub>
                                    <m:sSubPr>
                                      <m:ctrlPr>
                                        <a:rPr lang="en-US" sz="2000" b="0" i="1">
                                          <a:latin typeface="Cambria Math" panose="02040503050406030204" pitchFamily="18" charset="0"/>
                                          <a:ea typeface="Cambria Math" panose="02040503050406030204" pitchFamily="18" charset="0"/>
                                          <a:cs typeface="Times New Roman" pitchFamily="18" charset="0"/>
                                        </a:rPr>
                                      </m:ctrlPr>
                                    </m:sSubPr>
                                    <m:e>
                                      <m:r>
                                        <a:rPr lang="en-US" sz="2000" i="1">
                                          <a:latin typeface="Cambria Math" panose="02040503050406030204" pitchFamily="18" charset="0"/>
                                          <a:cs typeface="Times New Roman" pitchFamily="18" charset="0"/>
                                        </a:rPr>
                                        <m:t>𝑝</m:t>
                                      </m:r>
                                    </m:e>
                                    <m:sub>
                                      <m:r>
                                        <a:rPr lang="en-US" sz="2000" i="1">
                                          <a:latin typeface="Cambria Math" panose="02040503050406030204" pitchFamily="18" charset="0"/>
                                          <a:cs typeface="Times New Roman" pitchFamily="18" charset="0"/>
                                        </a:rPr>
                                        <m:t>𝑖</m:t>
                                      </m:r>
                                      <m:r>
                                        <a:rPr lang="en-US" sz="2000" i="1">
                                          <a:latin typeface="Cambria Math" panose="02040503050406030204" pitchFamily="18" charset="0"/>
                                          <a:cs typeface="Times New Roman" pitchFamily="18" charset="0"/>
                                        </a:rPr>
                                        <m:t>,</m:t>
                                      </m:r>
                                      <m:r>
                                        <a:rPr lang="en-US" sz="2000" i="1">
                                          <a:latin typeface="Cambria Math" panose="02040503050406030204" pitchFamily="18" charset="0"/>
                                          <a:cs typeface="Times New Roman" pitchFamily="18" charset="0"/>
                                        </a:rPr>
                                        <m:t>𝑗</m:t>
                                      </m:r>
                                    </m:sub>
                                  </m:sSub>
                                  <m:sSub>
                                    <m:sSubPr>
                                      <m:ctrlPr>
                                        <a:rPr lang="en-US" sz="2000" b="1" i="1">
                                          <a:latin typeface="Cambria Math" panose="02040503050406030204" pitchFamily="18" charset="0"/>
                                          <a:ea typeface="Cambria Math" panose="02040503050406030204" pitchFamily="18" charset="0"/>
                                          <a:cs typeface="Times New Roman" pitchFamily="18" charset="0"/>
                                        </a:rPr>
                                      </m:ctrlPr>
                                    </m:sSubPr>
                                    <m:e>
                                      <m:r>
                                        <a:rPr lang="en-US" sz="2000" b="1">
                                          <a:latin typeface="Cambria Math" panose="02040503050406030204" pitchFamily="18" charset="0"/>
                                          <a:cs typeface="Times New Roman" pitchFamily="18" charset="0"/>
                                        </a:rPr>
                                        <m:t>𝐫</m:t>
                                      </m:r>
                                    </m:e>
                                    <m:sub>
                                      <m:r>
                                        <a:rPr lang="en-US" sz="2000" i="1">
                                          <a:latin typeface="Cambria Math" panose="02040503050406030204" pitchFamily="18" charset="0"/>
                                          <a:cs typeface="Times New Roman" pitchFamily="18" charset="0"/>
                                        </a:rPr>
                                        <m:t>𝑗</m:t>
                                      </m:r>
                                    </m:sub>
                                  </m:sSub>
                                </m:e>
                              </m:nary>
                              <m:r>
                                <a:rPr lang="en-US" sz="2000" b="0" i="1" smtClean="0">
                                  <a:latin typeface="Cambria Math" panose="02040503050406030204" pitchFamily="18" charset="0"/>
                                  <a:cs typeface="Times New Roman" pitchFamily="18" charset="0"/>
                                </a:rPr>
                                <m:t>              </m:t>
                              </m:r>
                            </m:e>
                            <m:e>
                              <m:r>
                                <m:rPr>
                                  <m:sty m:val="p"/>
                                </m:rPr>
                                <a:rPr lang="en-US" sz="2000" b="0" i="0" smtClean="0">
                                  <a:solidFill>
                                    <a:schemeClr val="tx1"/>
                                  </a:solidFill>
                                  <a:latin typeface="Cambria Math" panose="02040503050406030204" pitchFamily="18" charset="0"/>
                                  <a:cs typeface="Times New Roman" pitchFamily="18" charset="0"/>
                                </a:rPr>
                                <m:t>if</m:t>
                              </m:r>
                              <m:r>
                                <a:rPr lang="en-US" sz="2000" b="0" i="1" smtClean="0">
                                  <a:solidFill>
                                    <a:schemeClr val="tx1"/>
                                  </a:solidFill>
                                  <a:latin typeface="Cambria Math" panose="02040503050406030204" pitchFamily="18" charset="0"/>
                                  <a:cs typeface="Times New Roman" pitchFamily="18" charset="0"/>
                                </a:rPr>
                                <m:t> </m:t>
                              </m:r>
                              <m:r>
                                <a:rPr lang="en-US" sz="2000" b="0" i="1" smtClean="0">
                                  <a:solidFill>
                                    <a:schemeClr val="tx1"/>
                                  </a:solidFill>
                                  <a:latin typeface="Cambria Math" panose="02040503050406030204" pitchFamily="18" charset="0"/>
                                  <a:cs typeface="Times New Roman" pitchFamily="18" charset="0"/>
                                </a:rPr>
                                <m:t>𝑖</m:t>
                              </m:r>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𝑞</m:t>
                              </m:r>
                            </m:e>
                          </m:mr>
                        </m:m>
                      </m:e>
                    </m:d>
                  </m:oMath>
                </a14:m>
                <a:r>
                  <a:rPr lang="en-US" sz="2000" dirty="0" smtClean="0">
                    <a:solidFill>
                      <a:schemeClr val="tx1"/>
                    </a:solidFill>
                    <a:cs typeface="Times New Roman" pitchFamily="18" charset="0"/>
                  </a:rPr>
                  <a:t> </a:t>
                </a:r>
              </a:p>
            </p:txBody>
          </p:sp>
        </mc:Choice>
        <mc:Fallback xmlns="">
          <p:sp>
            <p:nvSpPr>
              <p:cNvPr id="61" name="Rectangle 60"/>
              <p:cNvSpPr>
                <a:spLocks noRot="1" noChangeAspect="1" noMove="1" noResize="1" noEditPoints="1" noAdjustHandles="1" noChangeArrowheads="1" noChangeShapeType="1" noTextEdit="1"/>
              </p:cNvSpPr>
              <p:nvPr/>
            </p:nvSpPr>
            <p:spPr>
              <a:xfrm>
                <a:off x="84262" y="3584114"/>
                <a:ext cx="4178502" cy="107491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p:cNvSpPr/>
              <p:nvPr/>
            </p:nvSpPr>
            <p:spPr>
              <a:xfrm>
                <a:off x="5928313" y="3581397"/>
                <a:ext cx="3204356" cy="891719"/>
              </a:xfrm>
              <a:prstGeom prst="rect">
                <a:avLst/>
              </a:prstGeom>
            </p:spPr>
            <p:txBody>
              <a:bodyPr wrap="square">
                <a:spAutoFit/>
              </a:bodyPr>
              <a:lstStyle/>
              <a:p>
                <a:pPr marL="4763" lvl="0" eaLnBrk="0" hangingPunct="0">
                  <a:spcBef>
                    <a:spcPct val="20000"/>
                  </a:spcBef>
                </a:pPr>
                <a14:m>
                  <m:oMath xmlns:m="http://schemas.openxmlformats.org/officeDocument/2006/math">
                    <m:sSub>
                      <m:sSubPr>
                        <m:ctrlPr>
                          <a:rPr lang="en-US" sz="2000" b="0" i="1" smtClean="0">
                            <a:solidFill>
                              <a:schemeClr val="tx1"/>
                            </a:solidFill>
                            <a:latin typeface="Cambria Math" panose="02040503050406030204" pitchFamily="18" charset="0"/>
                            <a:cs typeface="Times New Roman" pitchFamily="18" charset="0"/>
                          </a:rPr>
                        </m:ctrlPr>
                      </m:sSubPr>
                      <m:e>
                        <m:r>
                          <a:rPr lang="en-US" sz="2000" b="1" i="0" smtClean="0">
                            <a:solidFill>
                              <a:schemeClr val="tx1"/>
                            </a:solidFill>
                            <a:latin typeface="Cambria Math" panose="02040503050406030204" pitchFamily="18" charset="0"/>
                            <a:cs typeface="Times New Roman" pitchFamily="18" charset="0"/>
                          </a:rPr>
                          <m:t>𝐫</m:t>
                        </m:r>
                      </m:e>
                      <m:sub>
                        <m:r>
                          <a:rPr lang="en-US" sz="2000" b="0" i="1" smtClean="0">
                            <a:solidFill>
                              <a:schemeClr val="tx1"/>
                            </a:solidFill>
                            <a:latin typeface="Cambria Math" panose="02040503050406030204" pitchFamily="18" charset="0"/>
                            <a:cs typeface="Times New Roman" pitchFamily="18" charset="0"/>
                          </a:rPr>
                          <m:t>𝑖</m:t>
                        </m:r>
                      </m:sub>
                    </m:sSub>
                    <m:r>
                      <a:rPr lang="en-US" sz="2000" b="0" i="1" smtClean="0">
                        <a:solidFill>
                          <a:schemeClr val="tx1"/>
                        </a:solidFill>
                        <a:latin typeface="Cambria Math" panose="02040503050406030204" pitchFamily="18" charset="0"/>
                        <a:cs typeface="Times New Roman" pitchFamily="18" charset="0"/>
                      </a:rPr>
                      <m:t>=</m:t>
                    </m:r>
                    <m:d>
                      <m:dPr>
                        <m:begChr m:val="{"/>
                        <m:endChr m:val=""/>
                        <m:ctrlPr>
                          <a:rPr lang="en-US" sz="2000" b="0" i="1" smtClean="0">
                            <a:solidFill>
                              <a:schemeClr val="tx1"/>
                            </a:solidFill>
                            <a:latin typeface="Cambria Math" panose="02040503050406030204" pitchFamily="18" charset="0"/>
                            <a:cs typeface="Times New Roman" pitchFamily="18" charset="0"/>
                          </a:rPr>
                        </m:ctrlPr>
                      </m:dPr>
                      <m:e>
                        <m:m>
                          <m:mPr>
                            <m:mcs>
                              <m:mc>
                                <m:mcPr>
                                  <m:count m:val="2"/>
                                  <m:mcJc m:val="center"/>
                                </m:mcPr>
                              </m:mc>
                            </m:mcs>
                            <m:ctrlPr>
                              <a:rPr lang="en-US" sz="2000" b="0" i="1" smtClean="0">
                                <a:solidFill>
                                  <a:schemeClr val="tx1"/>
                                </a:solidFill>
                                <a:latin typeface="Cambria Math" panose="02040503050406030204" pitchFamily="18" charset="0"/>
                                <a:cs typeface="Times New Roman" pitchFamily="18" charset="0"/>
                              </a:rPr>
                            </m:ctrlPr>
                          </m:mPr>
                          <m:mr>
                            <m:e>
                              <m:r>
                                <a:rPr lang="en-US" sz="2000" b="0" i="1" smtClean="0">
                                  <a:solidFill>
                                    <a:schemeClr val="tx1"/>
                                  </a:solidFill>
                                  <a:latin typeface="Cambria Math" panose="02040503050406030204" pitchFamily="18" charset="0"/>
                                  <a:cs typeface="Times New Roman" pitchFamily="18" charset="0"/>
                                </a:rPr>
                                <m:t>1                    </m:t>
                              </m:r>
                            </m:e>
                            <m:e>
                              <m:r>
                                <m:rPr>
                                  <m:sty m:val="p"/>
                                </m:rPr>
                                <a:rPr lang="en-US" sz="2000" b="0" i="0" smtClean="0">
                                  <a:solidFill>
                                    <a:schemeClr val="tx1"/>
                                  </a:solidFill>
                                  <a:latin typeface="Cambria Math" panose="02040503050406030204" pitchFamily="18" charset="0"/>
                                  <a:cs typeface="Times New Roman" pitchFamily="18" charset="0"/>
                                </a:rPr>
                                <m:t>if</m:t>
                              </m:r>
                              <m:r>
                                <a:rPr lang="en-US" sz="2000" b="0" i="1" smtClean="0">
                                  <a:solidFill>
                                    <a:schemeClr val="tx1"/>
                                  </a:solidFill>
                                  <a:latin typeface="Cambria Math" panose="02040503050406030204" pitchFamily="18" charset="0"/>
                                  <a:cs typeface="Times New Roman" pitchFamily="18" charset="0"/>
                                </a:rPr>
                                <m:t> </m:t>
                              </m:r>
                              <m:r>
                                <a:rPr lang="en-US" sz="2000" b="0" i="1" smtClean="0">
                                  <a:solidFill>
                                    <a:schemeClr val="tx1"/>
                                  </a:solidFill>
                                  <a:latin typeface="Cambria Math" panose="02040503050406030204" pitchFamily="18" charset="0"/>
                                  <a:cs typeface="Times New Roman" pitchFamily="18" charset="0"/>
                                </a:rPr>
                                <m:t>𝑖</m:t>
                              </m:r>
                              <m:r>
                                <a:rPr lang="en-US" sz="2000" b="0" i="1" smtClean="0">
                                  <a:solidFill>
                                    <a:schemeClr val="tx1"/>
                                  </a:solidFill>
                                  <a:latin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cs typeface="Times New Roman" pitchFamily="18" charset="0"/>
                                </a:rPr>
                                <m:t>𝑞</m:t>
                              </m:r>
                            </m:e>
                          </m:mr>
                          <m:mr>
                            <m:e>
                              <m:r>
                                <m:rPr>
                                  <m:brk m:alnAt="7"/>
                                </m:rPr>
                                <a:rPr lang="en-US" sz="2000" i="1">
                                  <a:solidFill>
                                    <a:schemeClr val="tx1"/>
                                  </a:solidFill>
                                  <a:latin typeface="Cambria Math" panose="02040503050406030204" pitchFamily="18" charset="0"/>
                                  <a:cs typeface="Times New Roman" pitchFamily="18" charset="0"/>
                                </a:rPr>
                                <m:t>𝑐</m:t>
                              </m:r>
                              <m:nary>
                                <m:naryPr>
                                  <m:chr m:val="∑"/>
                                  <m:limLoc m:val="subSup"/>
                                  <m:supHide m:val="on"/>
                                  <m:ctrlPr>
                                    <a:rPr lang="en-US" sz="2000" i="1">
                                      <a:solidFill>
                                        <a:schemeClr val="tx1"/>
                                      </a:solidFill>
                                      <a:latin typeface="Cambria Math" panose="02040503050406030204" pitchFamily="18" charset="0"/>
                                      <a:cs typeface="Times New Roman" pitchFamily="18" charset="0"/>
                                    </a:rPr>
                                  </m:ctrlPr>
                                </m:naryPr>
                                <m:sub>
                                  <m:r>
                                    <m:rPr>
                                      <m:brk m:alnAt="9"/>
                                    </m:rPr>
                                    <a:rPr lang="en-US" sz="2000" i="1">
                                      <a:solidFill>
                                        <a:schemeClr val="tx1"/>
                                      </a:solidFill>
                                      <a:latin typeface="Cambria Math" panose="02040503050406030204" pitchFamily="18" charset="0"/>
                                      <a:cs typeface="Times New Roman" pitchFamily="18" charset="0"/>
                                    </a:rPr>
                                    <m:t>𝑗</m:t>
                                  </m:r>
                                  <m:r>
                                    <a:rPr lang="en-US" sz="2000" i="1">
                                      <a:solidFill>
                                        <a:schemeClr val="tx1"/>
                                      </a:solidFill>
                                      <a:latin typeface="Cambria Math" panose="02040503050406030204" pitchFamily="18" charset="0"/>
                                      <a:ea typeface="Cambria Math" panose="02040503050406030204" pitchFamily="18" charset="0"/>
                                      <a:cs typeface="Times New Roman" pitchFamily="18" charset="0"/>
                                    </a:rPr>
                                    <m:t>∈</m:t>
                                  </m:r>
                                  <m:sSub>
                                    <m:sSubPr>
                                      <m:ctrlPr>
                                        <a:rPr lang="en-US" sz="2000" i="1">
                                          <a:solidFill>
                                            <a:schemeClr val="tx1"/>
                                          </a:solidFill>
                                          <a:latin typeface="Cambria Math" panose="02040503050406030204" pitchFamily="18" charset="0"/>
                                          <a:ea typeface="Cambria Math" panose="02040503050406030204" pitchFamily="18" charset="0"/>
                                          <a:cs typeface="Times New Roman" pitchFamily="18" charset="0"/>
                                        </a:rPr>
                                      </m:ctrlPr>
                                    </m:sSubPr>
                                    <m:e>
                                      <m:r>
                                        <a:rPr lang="en-US" sz="2000" i="1">
                                          <a:solidFill>
                                            <a:schemeClr val="tx1"/>
                                          </a:solidFill>
                                          <a:latin typeface="Cambria Math" panose="02040503050406030204" pitchFamily="18" charset="0"/>
                                          <a:ea typeface="Cambria Math" panose="02040503050406030204" pitchFamily="18" charset="0"/>
                                          <a:cs typeface="Times New Roman" pitchFamily="18" charset="0"/>
                                        </a:rPr>
                                        <m:t>𝑁</m:t>
                                      </m:r>
                                    </m:e>
                                    <m:sub>
                                      <m:r>
                                        <a:rPr lang="en-US" sz="2000" i="1">
                                          <a:solidFill>
                                            <a:schemeClr val="tx1"/>
                                          </a:solidFill>
                                          <a:latin typeface="Cambria Math" panose="02040503050406030204" pitchFamily="18" charset="0"/>
                                          <a:ea typeface="Cambria Math" panose="02040503050406030204" pitchFamily="18" charset="0"/>
                                          <a:cs typeface="Times New Roman" pitchFamily="18" charset="0"/>
                                        </a:rPr>
                                        <m:t>𝑖</m:t>
                                      </m:r>
                                    </m:sub>
                                  </m:sSub>
                                </m:sub>
                                <m:sup/>
                                <m:e>
                                  <m:sSub>
                                    <m:sSubPr>
                                      <m:ctrlPr>
                                        <a:rPr lang="en-US" sz="2000" i="1">
                                          <a:solidFill>
                                            <a:schemeClr val="tx1"/>
                                          </a:solidFill>
                                          <a:latin typeface="Cambria Math" panose="02040503050406030204" pitchFamily="18" charset="0"/>
                                          <a:cs typeface="Times New Roman" pitchFamily="18" charset="0"/>
                                        </a:rPr>
                                      </m:ctrlPr>
                                    </m:sSubPr>
                                    <m:e>
                                      <m:r>
                                        <a:rPr lang="en-US" sz="2000" i="1">
                                          <a:solidFill>
                                            <a:schemeClr val="tx1"/>
                                          </a:solidFill>
                                          <a:latin typeface="Cambria Math" panose="02040503050406030204" pitchFamily="18" charset="0"/>
                                          <a:cs typeface="Times New Roman" pitchFamily="18" charset="0"/>
                                        </a:rPr>
                                        <m:t>𝑝</m:t>
                                      </m:r>
                                    </m:e>
                                    <m:sub>
                                      <m:r>
                                        <a:rPr lang="en-US" sz="2000" b="0" i="1" smtClean="0">
                                          <a:solidFill>
                                            <a:schemeClr val="tx1"/>
                                          </a:solidFill>
                                          <a:latin typeface="Cambria Math" panose="02040503050406030204" pitchFamily="18" charset="0"/>
                                          <a:cs typeface="Times New Roman" pitchFamily="18" charset="0"/>
                                        </a:rPr>
                                        <m:t>𝑖</m:t>
                                      </m:r>
                                      <m:r>
                                        <a:rPr lang="en-US" sz="2000" i="1">
                                          <a:solidFill>
                                            <a:schemeClr val="tx1"/>
                                          </a:solidFill>
                                          <a:latin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cs typeface="Times New Roman" pitchFamily="18" charset="0"/>
                                        </a:rPr>
                                        <m:t>𝑗</m:t>
                                      </m:r>
                                    </m:sub>
                                  </m:sSub>
                                  <m:sSub>
                                    <m:sSubPr>
                                      <m:ctrlPr>
                                        <a:rPr lang="en-US" sz="2000" i="1">
                                          <a:solidFill>
                                            <a:schemeClr val="tx1"/>
                                          </a:solidFill>
                                          <a:latin typeface="Cambria Math" panose="02040503050406030204" pitchFamily="18" charset="0"/>
                                          <a:cs typeface="Times New Roman" pitchFamily="18" charset="0"/>
                                        </a:rPr>
                                      </m:ctrlPr>
                                    </m:sSubPr>
                                    <m:e>
                                      <m:r>
                                        <a:rPr lang="en-US" sz="2000" b="1" i="0" smtClean="0">
                                          <a:solidFill>
                                            <a:schemeClr val="tx1"/>
                                          </a:solidFill>
                                          <a:latin typeface="Cambria Math" panose="02040503050406030204" pitchFamily="18" charset="0"/>
                                          <a:cs typeface="Times New Roman" pitchFamily="18" charset="0"/>
                                        </a:rPr>
                                        <m:t>𝐫</m:t>
                                      </m:r>
                                    </m:e>
                                    <m:sub>
                                      <m:r>
                                        <a:rPr lang="en-US" sz="2000" b="0" i="1" smtClean="0">
                                          <a:solidFill>
                                            <a:schemeClr val="tx1"/>
                                          </a:solidFill>
                                          <a:latin typeface="Cambria Math" panose="02040503050406030204" pitchFamily="18" charset="0"/>
                                          <a:cs typeface="Times New Roman" pitchFamily="18" charset="0"/>
                                        </a:rPr>
                                        <m:t>𝑗</m:t>
                                      </m:r>
                                    </m:sub>
                                  </m:sSub>
                                </m:e>
                              </m:nary>
                            </m:e>
                            <m:e>
                              <m:r>
                                <m:rPr>
                                  <m:sty m:val="p"/>
                                </m:rPr>
                                <a:rPr lang="en-US" sz="2000" b="0" i="0" smtClean="0">
                                  <a:solidFill>
                                    <a:schemeClr val="tx1"/>
                                  </a:solidFill>
                                  <a:latin typeface="Cambria Math" panose="02040503050406030204" pitchFamily="18" charset="0"/>
                                  <a:cs typeface="Times New Roman" pitchFamily="18" charset="0"/>
                                </a:rPr>
                                <m:t>if</m:t>
                              </m:r>
                              <m:r>
                                <a:rPr lang="en-US" sz="2000" b="0" i="1" smtClean="0">
                                  <a:solidFill>
                                    <a:schemeClr val="tx1"/>
                                  </a:solidFill>
                                  <a:latin typeface="Cambria Math" panose="02040503050406030204" pitchFamily="18" charset="0"/>
                                  <a:cs typeface="Times New Roman" pitchFamily="18" charset="0"/>
                                </a:rPr>
                                <m:t> </m:t>
                              </m:r>
                              <m:r>
                                <a:rPr lang="en-US" sz="2000" b="0" i="1" smtClean="0">
                                  <a:solidFill>
                                    <a:schemeClr val="tx1"/>
                                  </a:solidFill>
                                  <a:latin typeface="Cambria Math" panose="02040503050406030204" pitchFamily="18" charset="0"/>
                                  <a:cs typeface="Times New Roman" pitchFamily="18" charset="0"/>
                                </a:rPr>
                                <m:t>𝑖</m:t>
                              </m:r>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𝑞</m:t>
                              </m:r>
                            </m:e>
                          </m:mr>
                        </m:m>
                      </m:e>
                    </m:d>
                  </m:oMath>
                </a14:m>
                <a:r>
                  <a:rPr lang="en-US" sz="2000" dirty="0" smtClean="0">
                    <a:solidFill>
                      <a:schemeClr val="tx1"/>
                    </a:solidFill>
                    <a:cs typeface="Times New Roman" pitchFamily="18" charset="0"/>
                  </a:rPr>
                  <a:t> </a:t>
                </a:r>
              </a:p>
            </p:txBody>
          </p:sp>
        </mc:Choice>
        <mc:Fallback xmlns="">
          <p:sp>
            <p:nvSpPr>
              <p:cNvPr id="63" name="Rectangle 62"/>
              <p:cNvSpPr>
                <a:spLocks noRot="1" noChangeAspect="1" noMove="1" noResize="1" noEditPoints="1" noAdjustHandles="1" noChangeArrowheads="1" noChangeShapeType="1" noTextEdit="1"/>
              </p:cNvSpPr>
              <p:nvPr/>
            </p:nvSpPr>
            <p:spPr>
              <a:xfrm>
                <a:off x="5928313" y="3581397"/>
                <a:ext cx="3204356" cy="891719"/>
              </a:xfrm>
              <a:prstGeom prst="rect">
                <a:avLst/>
              </a:prstGeom>
              <a:blipFill rotWithShape="0">
                <a:blip r:embed="rId4"/>
                <a:stretch>
                  <a:fillRect/>
                </a:stretch>
              </a:blipFill>
            </p:spPr>
            <p:txBody>
              <a:bodyPr/>
              <a:lstStyle/>
              <a:p>
                <a:r>
                  <a:rPr lang="en-US">
                    <a:noFill/>
                  </a:rPr>
                  <a:t> </a:t>
                </a:r>
              </a:p>
            </p:txBody>
          </p:sp>
        </mc:Fallback>
      </mc:AlternateContent>
      <p:graphicFrame>
        <p:nvGraphicFramePr>
          <p:cNvPr id="64" name="Table 63"/>
          <p:cNvGraphicFramePr>
            <a:graphicFrameLocks noGrp="1"/>
          </p:cNvGraphicFramePr>
          <p:nvPr>
            <p:extLst/>
          </p:nvPr>
        </p:nvGraphicFramePr>
        <p:xfrm>
          <a:off x="5660769" y="5697252"/>
          <a:ext cx="3375727" cy="1097280"/>
        </p:xfrm>
        <a:graphic>
          <a:graphicData uri="http://schemas.openxmlformats.org/drawingml/2006/table">
            <a:tbl>
              <a:tblPr bandRow="1">
                <a:tableStyleId>{5C22544A-7EE6-4342-B048-85BDC9FD1C3A}</a:tableStyleId>
              </a:tblPr>
              <a:tblGrid>
                <a:gridCol w="567415"/>
                <a:gridCol w="2808312"/>
              </a:tblGrid>
              <a:tr h="365760">
                <a:tc>
                  <a:txBody>
                    <a:bodyPr/>
                    <a:lstStyle/>
                    <a:p>
                      <a:pPr algn="ctr">
                        <a:lnSpc>
                          <a:spcPct val="100000"/>
                        </a:lnSpc>
                        <a:spcBef>
                          <a:spcPts val="0"/>
                        </a:spcBef>
                      </a:pPr>
                      <a:r>
                        <a:rPr lang="en-US" sz="1800" dirty="0" smtClean="0">
                          <a:solidFill>
                            <a:schemeClr val="bg1"/>
                          </a:solidFill>
                        </a:rPr>
                        <a:t>KZ</a:t>
                      </a:r>
                      <a:endParaRPr lang="en-US" sz="1800" dirty="0">
                        <a:solidFill>
                          <a:schemeClr val="bg1"/>
                        </a:solidFill>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23A59"/>
                    </a:solidFill>
                  </a:tcPr>
                </a:tc>
                <a:tc>
                  <a:txBody>
                    <a:bodyPr/>
                    <a:lstStyle/>
                    <a:p>
                      <a:pPr marL="57150" indent="0" algn="l">
                        <a:lnSpc>
                          <a:spcPct val="100000"/>
                        </a:lnSpc>
                        <a:spcBef>
                          <a:spcPts val="0"/>
                        </a:spcBef>
                      </a:pPr>
                      <a:r>
                        <a:rPr lang="en-US" sz="1800" dirty="0" smtClean="0">
                          <a:solidFill>
                            <a:schemeClr val="bg1"/>
                          </a:solidFill>
                        </a:rPr>
                        <a:t>Katz</a:t>
                      </a:r>
                      <a:r>
                        <a:rPr lang="en-US" sz="1800" baseline="0" dirty="0" smtClean="0">
                          <a:solidFill>
                            <a:schemeClr val="bg1"/>
                          </a:solidFill>
                        </a:rPr>
                        <a:t> score</a:t>
                      </a:r>
                      <a:endParaRPr lang="en-US" sz="1800" dirty="0">
                        <a:solidFill>
                          <a:schemeClr val="bg1"/>
                        </a:solidFill>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23A59"/>
                    </a:solidFill>
                  </a:tcPr>
                </a:tc>
              </a:tr>
              <a:tr h="365760">
                <a:tc>
                  <a:txBody>
                    <a:bodyPr/>
                    <a:lstStyle/>
                    <a:p>
                      <a:pPr algn="ctr">
                        <a:lnSpc>
                          <a:spcPct val="100000"/>
                        </a:lnSpc>
                        <a:spcBef>
                          <a:spcPts val="0"/>
                        </a:spcBef>
                      </a:pPr>
                      <a:r>
                        <a:rPr lang="en-US" sz="1800" dirty="0" smtClean="0">
                          <a:solidFill>
                            <a:schemeClr val="bg1"/>
                          </a:solidFill>
                        </a:rPr>
                        <a:t>PHP</a:t>
                      </a:r>
                      <a:endParaRPr lang="en-US" sz="1800" dirty="0">
                        <a:solidFill>
                          <a:schemeClr val="bg1"/>
                        </a:solidFill>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23A59"/>
                    </a:solidFill>
                  </a:tcPr>
                </a:tc>
                <a:tc>
                  <a:txBody>
                    <a:bodyPr/>
                    <a:lstStyle/>
                    <a:p>
                      <a:pPr marL="57150" indent="0" algn="l">
                        <a:lnSpc>
                          <a:spcPct val="100000"/>
                        </a:lnSpc>
                        <a:spcBef>
                          <a:spcPts val="0"/>
                        </a:spcBef>
                      </a:pPr>
                      <a:r>
                        <a:rPr lang="en-US" sz="1800" dirty="0" smtClean="0">
                          <a:solidFill>
                            <a:schemeClr val="bg1"/>
                          </a:solidFill>
                        </a:rPr>
                        <a:t>Penalized Hitting Probability</a:t>
                      </a:r>
                      <a:endParaRPr lang="en-US" sz="1800" dirty="0">
                        <a:solidFill>
                          <a:schemeClr val="bg1"/>
                        </a:solidFill>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23A59"/>
                    </a:solidFill>
                  </a:tcPr>
                </a:tc>
              </a:tr>
              <a:tr h="365760">
                <a:tc>
                  <a:txBody>
                    <a:bodyPr/>
                    <a:lstStyle/>
                    <a:p>
                      <a:pPr algn="ctr">
                        <a:lnSpc>
                          <a:spcPct val="100000"/>
                        </a:lnSpc>
                        <a:spcBef>
                          <a:spcPts val="0"/>
                        </a:spcBef>
                      </a:pPr>
                      <a:r>
                        <a:rPr lang="en-US" sz="1800" dirty="0" smtClean="0">
                          <a:solidFill>
                            <a:schemeClr val="bg1"/>
                          </a:solidFill>
                        </a:rPr>
                        <a:t>PHP’</a:t>
                      </a:r>
                      <a:endParaRPr lang="en-US" sz="1800" dirty="0">
                        <a:solidFill>
                          <a:schemeClr val="bg1"/>
                        </a:solidFill>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23A59"/>
                    </a:solidFill>
                  </a:tcPr>
                </a:tc>
                <a:tc>
                  <a:txBody>
                    <a:bodyPr/>
                    <a:lstStyle/>
                    <a:p>
                      <a:pPr marL="57150" indent="0" algn="l">
                        <a:lnSpc>
                          <a:spcPct val="100000"/>
                        </a:lnSpc>
                        <a:spcBef>
                          <a:spcPts val="0"/>
                        </a:spcBef>
                      </a:pPr>
                      <a:r>
                        <a:rPr lang="en-US" sz="1800" dirty="0" smtClean="0">
                          <a:solidFill>
                            <a:schemeClr val="bg1"/>
                          </a:solidFill>
                        </a:rPr>
                        <a:t>variant of PHP</a:t>
                      </a:r>
                      <a:endParaRPr lang="en-US" sz="1800" dirty="0">
                        <a:solidFill>
                          <a:schemeClr val="bg1"/>
                        </a:solidFill>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23A59"/>
                    </a:solidFill>
                  </a:tcPr>
                </a:tc>
              </a:tr>
            </a:tbl>
          </a:graphicData>
        </a:graphic>
      </p:graphicFrame>
      <mc:AlternateContent xmlns:mc="http://schemas.openxmlformats.org/markup-compatibility/2006" xmlns:a14="http://schemas.microsoft.com/office/drawing/2010/main">
        <mc:Choice Requires="a14">
          <p:sp>
            <p:nvSpPr>
              <p:cNvPr id="20" name="Rectangle 19"/>
              <p:cNvSpPr/>
              <p:nvPr/>
            </p:nvSpPr>
            <p:spPr>
              <a:xfrm>
                <a:off x="466345" y="1062171"/>
                <a:ext cx="6445916" cy="799065"/>
              </a:xfrm>
              <a:prstGeom prst="rect">
                <a:avLst/>
              </a:prstGeom>
            </p:spPr>
            <p:txBody>
              <a:bodyPr wrap="square">
                <a:spAutoFit/>
              </a:bodyPr>
              <a:lstStyle/>
              <a:p>
                <a:pPr marL="4763" lvl="0" eaLnBrk="0" hangingPunct="0">
                  <a:spcBef>
                    <a:spcPct val="20000"/>
                  </a:spcBef>
                </a:pPr>
                <a:r>
                  <a:rPr lang="en-US" sz="2000" dirty="0" smtClean="0">
                    <a:solidFill>
                      <a:schemeClr val="tx1"/>
                    </a:solidFill>
                    <a:cs typeface="Times New Roman" pitchFamily="18" charset="0"/>
                  </a:rPr>
                  <a:t>Let </a:t>
                </a:r>
                <a14:m>
                  <m:oMath xmlns:m="http://schemas.openxmlformats.org/officeDocument/2006/math">
                    <m:r>
                      <a:rPr lang="en-US" sz="2000" b="1">
                        <a:latin typeface="Cambria Math" panose="02040503050406030204" pitchFamily="18" charset="0"/>
                        <a:ea typeface="Cambria Math" panose="02040503050406030204" pitchFamily="18" charset="0"/>
                        <a:cs typeface="Times New Roman" pitchFamily="18" charset="0"/>
                      </a:rPr>
                      <m:t>𝐖</m:t>
                    </m:r>
                  </m:oMath>
                </a14:m>
                <a:r>
                  <a:rPr lang="en-US" sz="2000" dirty="0">
                    <a:cs typeface="Times New Roman" pitchFamily="18" charset="0"/>
                  </a:rPr>
                  <a:t> be the adjacency matrix</a:t>
                </a:r>
                <a:r>
                  <a:rPr lang="en-US" sz="2000" dirty="0" smtClean="0">
                    <a:cs typeface="Times New Roman" pitchFamily="18" charset="0"/>
                  </a:rPr>
                  <a:t>, </a:t>
                </a:r>
                <a14:m>
                  <m:oMath xmlns:m="http://schemas.openxmlformats.org/officeDocument/2006/math">
                    <m:r>
                      <a:rPr lang="en-US" sz="2000" b="1" i="0" smtClean="0">
                        <a:solidFill>
                          <a:schemeClr val="tx1"/>
                        </a:solidFill>
                        <a:latin typeface="Cambria Math" panose="02040503050406030204" pitchFamily="18" charset="0"/>
                        <a:cs typeface="Times New Roman" pitchFamily="18" charset="0"/>
                      </a:rPr>
                      <m:t>𝐑</m:t>
                    </m:r>
                  </m:oMath>
                </a14:m>
                <a:r>
                  <a:rPr lang="en-US" sz="2000" dirty="0" smtClean="0">
                    <a:solidFill>
                      <a:schemeClr val="tx1"/>
                    </a:solidFill>
                    <a:cs typeface="Times New Roman" pitchFamily="18" charset="0"/>
                  </a:rPr>
                  <a:t> be the proximity matrix, </a:t>
                </a:r>
              </a:p>
              <a:p>
                <a:pPr marL="4763" lvl="0" eaLnBrk="0" hangingPunct="0">
                  <a:spcBef>
                    <a:spcPct val="20000"/>
                  </a:spcBef>
                </a:pPr>
                <a:r>
                  <a:rPr lang="en-US" sz="2000" dirty="0">
                    <a:cs typeface="Times New Roman" pitchFamily="18" charset="0"/>
                  </a:rPr>
                  <a:t> </a:t>
                </a:r>
                <a:r>
                  <a:rPr lang="en-US" sz="2000" dirty="0" smtClean="0">
                    <a:cs typeface="Times New Roman" pitchFamily="18" charset="0"/>
                  </a:rPr>
                  <a:t>      </a:t>
                </a:r>
                <a14:m>
                  <m:oMath xmlns:m="http://schemas.openxmlformats.org/officeDocument/2006/math">
                    <m:sSub>
                      <m:sSubPr>
                        <m:ctrlPr>
                          <a:rPr lang="en-US" sz="2000" i="1">
                            <a:latin typeface="Cambria Math" panose="02040503050406030204" pitchFamily="18" charset="0"/>
                            <a:cs typeface="Times New Roman" pitchFamily="18" charset="0"/>
                          </a:rPr>
                        </m:ctrlPr>
                      </m:sSubPr>
                      <m:e>
                        <m:r>
                          <a:rPr lang="en-US" sz="2000" b="1">
                            <a:latin typeface="Cambria Math" panose="02040503050406030204" pitchFamily="18" charset="0"/>
                            <a:cs typeface="Times New Roman" pitchFamily="18" charset="0"/>
                          </a:rPr>
                          <m:t>𝐑</m:t>
                        </m:r>
                      </m:e>
                      <m:sub>
                        <m:r>
                          <a:rPr lang="en-US" sz="2000" i="1">
                            <a:latin typeface="Cambria Math" panose="02040503050406030204" pitchFamily="18" charset="0"/>
                            <a:cs typeface="Times New Roman" pitchFamily="18" charset="0"/>
                          </a:rPr>
                          <m:t>𝑖</m:t>
                        </m:r>
                        <m:r>
                          <a:rPr lang="en-US" sz="2000" i="1">
                            <a:latin typeface="Cambria Math" panose="02040503050406030204" pitchFamily="18" charset="0"/>
                            <a:cs typeface="Times New Roman" pitchFamily="18" charset="0"/>
                          </a:rPr>
                          <m:t>,</m:t>
                        </m:r>
                        <m:r>
                          <a:rPr lang="en-US" sz="2000" i="1">
                            <a:latin typeface="Cambria Math" panose="02040503050406030204" pitchFamily="18" charset="0"/>
                            <a:cs typeface="Times New Roman" pitchFamily="18" charset="0"/>
                          </a:rPr>
                          <m:t>𝑗</m:t>
                        </m:r>
                      </m:sub>
                    </m:sSub>
                  </m:oMath>
                </a14:m>
                <a:r>
                  <a:rPr lang="en-US" sz="2000" dirty="0" smtClean="0">
                    <a:solidFill>
                      <a:schemeClr val="tx1"/>
                    </a:solidFill>
                    <a:cs typeface="Times New Roman" pitchFamily="18" charset="0"/>
                  </a:rPr>
                  <a:t> be the KZ proximity value between node </a:t>
                </a:r>
                <a14:m>
                  <m:oMath xmlns:m="http://schemas.openxmlformats.org/officeDocument/2006/math">
                    <m:r>
                      <a:rPr lang="en-US" sz="2000" b="0" i="1" smtClean="0">
                        <a:solidFill>
                          <a:schemeClr val="tx1"/>
                        </a:solidFill>
                        <a:latin typeface="Cambria Math" panose="02040503050406030204" pitchFamily="18" charset="0"/>
                        <a:cs typeface="Times New Roman" pitchFamily="18" charset="0"/>
                      </a:rPr>
                      <m:t>𝑖</m:t>
                    </m:r>
                  </m:oMath>
                </a14:m>
                <a:r>
                  <a:rPr lang="en-US" sz="2000" dirty="0" smtClean="0">
                    <a:solidFill>
                      <a:schemeClr val="tx1"/>
                    </a:solidFill>
                    <a:cs typeface="Times New Roman" pitchFamily="18" charset="0"/>
                  </a:rPr>
                  <a:t> and </a:t>
                </a:r>
                <a14:m>
                  <m:oMath xmlns:m="http://schemas.openxmlformats.org/officeDocument/2006/math">
                    <m:r>
                      <a:rPr lang="en-US" sz="2000" b="0" i="1" smtClean="0">
                        <a:solidFill>
                          <a:schemeClr val="tx1"/>
                        </a:solidFill>
                        <a:latin typeface="Cambria Math" panose="02040503050406030204" pitchFamily="18" charset="0"/>
                        <a:cs typeface="Times New Roman" pitchFamily="18" charset="0"/>
                      </a:rPr>
                      <m:t>𝑗</m:t>
                    </m:r>
                  </m:oMath>
                </a14:m>
                <a:endParaRPr lang="en-US" sz="2000" dirty="0" smtClean="0">
                  <a:solidFill>
                    <a:schemeClr val="tx1"/>
                  </a:solidFill>
                  <a:cs typeface="Times New Roman" pitchFamily="18"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466345" y="1062171"/>
                <a:ext cx="6445916" cy="799065"/>
              </a:xfrm>
              <a:prstGeom prst="rect">
                <a:avLst/>
              </a:prstGeom>
              <a:blipFill rotWithShape="0">
                <a:blip r:embed="rId5"/>
                <a:stretch>
                  <a:fillRect l="-946" t="-3817" b="-99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575556" y="2016510"/>
                <a:ext cx="4216446" cy="461665"/>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a:rPr lang="en-US" sz="2400" b="1" i="0" smtClean="0">
                          <a:solidFill>
                            <a:schemeClr val="tx1"/>
                          </a:solidFill>
                          <a:latin typeface="Cambria Math" panose="02040503050406030204" pitchFamily="18" charset="0"/>
                          <a:cs typeface="Times New Roman" pitchFamily="18" charset="0"/>
                        </a:rPr>
                        <m:t>𝐑</m:t>
                      </m:r>
                      <m:r>
                        <a:rPr lang="en-US" sz="2400" b="0" i="0" smtClean="0">
                          <a:solidFill>
                            <a:schemeClr val="tx1"/>
                          </a:solidFill>
                          <a:latin typeface="Cambria Math" panose="02040503050406030204" pitchFamily="18" charset="0"/>
                          <a:cs typeface="Times New Roman" pitchFamily="18" charset="0"/>
                        </a:rPr>
                        <m:t>=</m:t>
                      </m:r>
                      <m:r>
                        <a:rPr lang="en-US" sz="2400" b="0" i="1" smtClean="0">
                          <a:solidFill>
                            <a:schemeClr val="tx1"/>
                          </a:solidFill>
                          <a:latin typeface="Cambria Math" panose="02040503050406030204" pitchFamily="18" charset="0"/>
                          <a:ea typeface="Cambria Math" panose="02040503050406030204" pitchFamily="18" charset="0"/>
                          <a:cs typeface="Times New Roman" pitchFamily="18" charset="0"/>
                        </a:rPr>
                        <m:t>𝜅</m:t>
                      </m:r>
                      <m:r>
                        <a:rPr lang="en-US" sz="2400" b="1" i="0" smtClean="0">
                          <a:solidFill>
                            <a:schemeClr val="tx1"/>
                          </a:solidFill>
                          <a:latin typeface="Cambria Math" panose="02040503050406030204" pitchFamily="18" charset="0"/>
                          <a:ea typeface="Cambria Math" panose="02040503050406030204" pitchFamily="18" charset="0"/>
                          <a:cs typeface="Times New Roman" pitchFamily="18" charset="0"/>
                        </a:rPr>
                        <m:t>𝐖</m:t>
                      </m:r>
                      <m:r>
                        <a:rPr lang="en-US" sz="2400" b="0" i="1" smtClean="0">
                          <a:solidFill>
                            <a:schemeClr val="tx1"/>
                          </a:solidFill>
                          <a:latin typeface="Cambria Math" panose="02040503050406030204" pitchFamily="18" charset="0"/>
                          <a:ea typeface="Cambria Math" panose="02040503050406030204" pitchFamily="18" charset="0"/>
                          <a:cs typeface="Times New Roman" pitchFamily="18" charset="0"/>
                        </a:rPr>
                        <m:t>+</m:t>
                      </m:r>
                      <m:sSup>
                        <m:sSupPr>
                          <m:ctrlPr>
                            <a:rPr lang="en-US" sz="2400" i="1" smtClean="0">
                              <a:solidFill>
                                <a:schemeClr val="tx1"/>
                              </a:solidFill>
                              <a:latin typeface="Cambria Math" panose="02040503050406030204" pitchFamily="18" charset="0"/>
                              <a:ea typeface="Cambria Math" panose="02040503050406030204" pitchFamily="18" charset="0"/>
                              <a:cs typeface="Times New Roman" pitchFamily="18" charset="0"/>
                            </a:rPr>
                          </m:ctrlPr>
                        </m:sSupPr>
                        <m:e>
                          <m:r>
                            <a:rPr lang="en-US" sz="2400" b="0" i="1">
                              <a:latin typeface="Cambria Math" panose="02040503050406030204" pitchFamily="18" charset="0"/>
                              <a:ea typeface="Cambria Math" panose="02040503050406030204" pitchFamily="18" charset="0"/>
                              <a:cs typeface="Times New Roman" pitchFamily="18" charset="0"/>
                            </a:rPr>
                            <m:t>𝜅</m:t>
                          </m:r>
                        </m:e>
                        <m:sup>
                          <m:r>
                            <a:rPr lang="en-US" sz="2400" b="0" i="1" smtClean="0">
                              <a:solidFill>
                                <a:schemeClr val="tx1"/>
                              </a:solidFill>
                              <a:latin typeface="Cambria Math" panose="02040503050406030204" pitchFamily="18" charset="0"/>
                              <a:ea typeface="Cambria Math" panose="02040503050406030204" pitchFamily="18" charset="0"/>
                              <a:cs typeface="Times New Roman" pitchFamily="18" charset="0"/>
                            </a:rPr>
                            <m:t>2</m:t>
                          </m:r>
                        </m:sup>
                      </m:sSup>
                      <m:sSup>
                        <m:sSupPr>
                          <m:ctrlPr>
                            <a:rPr lang="en-US" sz="2400" i="1" smtClean="0">
                              <a:solidFill>
                                <a:schemeClr val="tx1"/>
                              </a:solidFill>
                              <a:latin typeface="Cambria Math" panose="02040503050406030204" pitchFamily="18" charset="0"/>
                              <a:ea typeface="Cambria Math" panose="02040503050406030204" pitchFamily="18" charset="0"/>
                              <a:cs typeface="Times New Roman" pitchFamily="18" charset="0"/>
                            </a:rPr>
                          </m:ctrlPr>
                        </m:sSupPr>
                        <m:e>
                          <m:r>
                            <a:rPr lang="en-US" sz="2400" b="1" i="0">
                              <a:latin typeface="Cambria Math" panose="02040503050406030204" pitchFamily="18" charset="0"/>
                              <a:ea typeface="Cambria Math" panose="02040503050406030204" pitchFamily="18" charset="0"/>
                              <a:cs typeface="Times New Roman" pitchFamily="18" charset="0"/>
                            </a:rPr>
                            <m:t>𝐖</m:t>
                          </m:r>
                        </m:e>
                        <m:sup>
                          <m:r>
                            <a:rPr lang="en-US" sz="2400" b="0" i="1" smtClean="0">
                              <a:solidFill>
                                <a:schemeClr val="tx1"/>
                              </a:solidFill>
                              <a:latin typeface="Cambria Math" panose="02040503050406030204" pitchFamily="18" charset="0"/>
                              <a:ea typeface="Cambria Math" panose="02040503050406030204" pitchFamily="18" charset="0"/>
                              <a:cs typeface="Times New Roman" pitchFamily="18" charset="0"/>
                            </a:rPr>
                            <m:t>2</m:t>
                          </m:r>
                        </m:sup>
                      </m:sSup>
                      <m:r>
                        <a:rPr lang="en-US" sz="2400" b="0" i="1" smtClean="0">
                          <a:solidFill>
                            <a:schemeClr val="tx1"/>
                          </a:solidFill>
                          <a:latin typeface="Cambria Math" panose="02040503050406030204" pitchFamily="18" charset="0"/>
                          <a:ea typeface="Cambria Math" panose="02040503050406030204" pitchFamily="18" charset="0"/>
                          <a:cs typeface="Times New Roman" pitchFamily="18" charset="0"/>
                        </a:rPr>
                        <m:t>+</m:t>
                      </m:r>
                      <m:sSup>
                        <m:sSupPr>
                          <m:ctrlPr>
                            <a:rPr lang="en-US" sz="2400" i="1">
                              <a:latin typeface="Cambria Math" panose="02040503050406030204" pitchFamily="18" charset="0"/>
                              <a:ea typeface="Cambria Math" panose="02040503050406030204" pitchFamily="18" charset="0"/>
                              <a:cs typeface="Times New Roman" pitchFamily="18" charset="0"/>
                            </a:rPr>
                          </m:ctrlPr>
                        </m:sSupPr>
                        <m:e>
                          <m:r>
                            <a:rPr lang="en-US" sz="2400" i="1">
                              <a:latin typeface="Cambria Math" panose="02040503050406030204" pitchFamily="18" charset="0"/>
                              <a:ea typeface="Cambria Math" panose="02040503050406030204" pitchFamily="18" charset="0"/>
                              <a:cs typeface="Times New Roman" pitchFamily="18" charset="0"/>
                            </a:rPr>
                            <m:t>𝜅</m:t>
                          </m:r>
                        </m:e>
                        <m:sup>
                          <m:r>
                            <a:rPr lang="en-US" sz="2400" b="0" i="1" smtClean="0">
                              <a:latin typeface="Cambria Math" panose="02040503050406030204" pitchFamily="18" charset="0"/>
                              <a:ea typeface="Cambria Math" panose="02040503050406030204" pitchFamily="18" charset="0"/>
                              <a:cs typeface="Times New Roman" pitchFamily="18" charset="0"/>
                            </a:rPr>
                            <m:t>3</m:t>
                          </m:r>
                        </m:sup>
                      </m:sSup>
                      <m:sSup>
                        <m:sSupPr>
                          <m:ctrlPr>
                            <a:rPr lang="en-US" sz="2400" i="1">
                              <a:latin typeface="Cambria Math" panose="02040503050406030204" pitchFamily="18" charset="0"/>
                              <a:ea typeface="Cambria Math" panose="02040503050406030204" pitchFamily="18" charset="0"/>
                              <a:cs typeface="Times New Roman" pitchFamily="18" charset="0"/>
                            </a:rPr>
                          </m:ctrlPr>
                        </m:sSupPr>
                        <m:e>
                          <m:r>
                            <a:rPr lang="en-US" sz="2400" b="1">
                              <a:latin typeface="Cambria Math" panose="02040503050406030204" pitchFamily="18" charset="0"/>
                              <a:ea typeface="Cambria Math" panose="02040503050406030204" pitchFamily="18" charset="0"/>
                              <a:cs typeface="Times New Roman" pitchFamily="18" charset="0"/>
                            </a:rPr>
                            <m:t>𝐖</m:t>
                          </m:r>
                        </m:e>
                        <m:sup>
                          <m:r>
                            <a:rPr lang="en-US" sz="2400" b="0" i="1" smtClean="0">
                              <a:latin typeface="Cambria Math" panose="02040503050406030204" pitchFamily="18" charset="0"/>
                              <a:ea typeface="Cambria Math" panose="02040503050406030204" pitchFamily="18" charset="0"/>
                              <a:cs typeface="Times New Roman" pitchFamily="18" charset="0"/>
                            </a:rPr>
                            <m:t>3</m:t>
                          </m:r>
                        </m:sup>
                      </m:sSup>
                      <m:r>
                        <a:rPr lang="en-US" sz="2400" b="0" i="1" smtClean="0">
                          <a:latin typeface="Cambria Math" panose="02040503050406030204" pitchFamily="18" charset="0"/>
                          <a:ea typeface="Cambria Math" panose="02040503050406030204" pitchFamily="18" charset="0"/>
                          <a:cs typeface="Times New Roman" pitchFamily="18" charset="0"/>
                        </a:rPr>
                        <m:t>+</m:t>
                      </m:r>
                      <m:r>
                        <a:rPr lang="en-US" sz="2400" b="0" i="1" smtClean="0">
                          <a:solidFill>
                            <a:schemeClr val="tx1"/>
                          </a:solidFill>
                          <a:latin typeface="Cambria Math" panose="02040503050406030204" pitchFamily="18" charset="0"/>
                          <a:ea typeface="Cambria Math" panose="02040503050406030204" pitchFamily="18" charset="0"/>
                          <a:cs typeface="Times New Roman" pitchFamily="18" charset="0"/>
                        </a:rPr>
                        <m:t>⋯</m:t>
                      </m:r>
                    </m:oMath>
                  </m:oMathPara>
                </a14:m>
                <a:endParaRPr lang="en-US" sz="2400" b="1" dirty="0" smtClean="0">
                  <a:solidFill>
                    <a:schemeClr val="tx1"/>
                  </a:solidFill>
                  <a:cs typeface="Times New Roman" pitchFamily="18"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575556" y="2016510"/>
                <a:ext cx="4216446" cy="461665"/>
              </a:xfrm>
              <a:prstGeom prst="rect">
                <a:avLst/>
              </a:prstGeom>
              <a:blipFill rotWithShape="0">
                <a:blip r:embed="rId6"/>
                <a:stretch>
                  <a:fillRect/>
                </a:stretch>
              </a:blipFill>
            </p:spPr>
            <p:txBody>
              <a:bodyPr/>
              <a:lstStyle/>
              <a:p>
                <a:r>
                  <a:rPr lang="en-US">
                    <a:noFill/>
                  </a:rPr>
                  <a:t> </a:t>
                </a:r>
              </a:p>
            </p:txBody>
          </p:sp>
        </mc:Fallback>
      </mc:AlternateContent>
      <p:sp>
        <p:nvSpPr>
          <p:cNvPr id="13" name="Rectangle 12"/>
          <p:cNvSpPr/>
          <p:nvPr/>
        </p:nvSpPr>
        <p:spPr>
          <a:xfrm>
            <a:off x="6552220" y="5193196"/>
            <a:ext cx="750142" cy="400110"/>
          </a:xfrm>
          <a:prstGeom prst="rect">
            <a:avLst/>
          </a:prstGeom>
        </p:spPr>
        <p:txBody>
          <a:bodyPr wrap="none">
            <a:spAutoFit/>
          </a:bodyPr>
          <a:lstStyle/>
          <a:p>
            <a:pPr algn="r"/>
            <a:r>
              <a:rPr lang="en-US" sz="2000" dirty="0" smtClean="0"/>
              <a:t>PHP</a:t>
            </a:r>
            <a:r>
              <a:rPr lang="en-US" sz="2000" dirty="0" smtClean="0">
                <a:solidFill>
                  <a:schemeClr val="bg1"/>
                </a:solidFill>
              </a:rPr>
              <a:t>’</a:t>
            </a:r>
            <a:r>
              <a:rPr lang="en-US" sz="2000" dirty="0" smtClean="0"/>
              <a:t>:</a:t>
            </a:r>
            <a:endParaRPr lang="en-US" sz="2000" dirty="0"/>
          </a:p>
        </p:txBody>
      </p:sp>
      <mc:AlternateContent xmlns:mc="http://schemas.openxmlformats.org/markup-compatibility/2006" xmlns:a14="http://schemas.microsoft.com/office/drawing/2010/main">
        <mc:Choice Requires="a14">
          <p:sp>
            <p:nvSpPr>
              <p:cNvPr id="14" name="Rectangle 13"/>
              <p:cNvSpPr/>
              <p:nvPr/>
            </p:nvSpPr>
            <p:spPr>
              <a:xfrm>
                <a:off x="834808" y="5049180"/>
                <a:ext cx="1490986" cy="67813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cs typeface="Times New Roman" pitchFamily="18" charset="0"/>
                            </a:rPr>
                          </m:ctrlPr>
                        </m:sSubPr>
                        <m:e>
                          <m:r>
                            <a:rPr lang="en-US" sz="2000" i="1">
                              <a:latin typeface="Cambria Math" panose="02040503050406030204" pitchFamily="18" charset="0"/>
                              <a:cs typeface="Times New Roman" pitchFamily="18" charset="0"/>
                            </a:rPr>
                            <m:t>𝑝</m:t>
                          </m:r>
                        </m:e>
                        <m:sub>
                          <m:r>
                            <a:rPr lang="en-US" sz="2000" i="1">
                              <a:latin typeface="Cambria Math" panose="02040503050406030204" pitchFamily="18" charset="0"/>
                              <a:cs typeface="Times New Roman" pitchFamily="18" charset="0"/>
                            </a:rPr>
                            <m:t>𝑖</m:t>
                          </m:r>
                          <m:r>
                            <a:rPr lang="en-US" sz="2000" i="1">
                              <a:latin typeface="Cambria Math" panose="02040503050406030204" pitchFamily="18" charset="0"/>
                              <a:cs typeface="Times New Roman" pitchFamily="18" charset="0"/>
                            </a:rPr>
                            <m:t>,</m:t>
                          </m:r>
                          <m:r>
                            <a:rPr lang="en-US" sz="2000" i="1">
                              <a:latin typeface="Cambria Math" panose="02040503050406030204" pitchFamily="18" charset="0"/>
                              <a:cs typeface="Times New Roman" pitchFamily="18" charset="0"/>
                            </a:rPr>
                            <m:t>𝑗</m:t>
                          </m:r>
                        </m:sub>
                      </m:sSub>
                      <m:r>
                        <a:rPr lang="en-US" sz="2000" b="0" i="1" smtClean="0">
                          <a:latin typeface="Cambria Math" panose="02040503050406030204" pitchFamily="18" charset="0"/>
                          <a:cs typeface="Times New Roman" pitchFamily="18" charset="0"/>
                        </a:rPr>
                        <m:t>=</m:t>
                      </m:r>
                      <m:f>
                        <m:fPr>
                          <m:ctrlPr>
                            <a:rPr lang="en-US" sz="2000" b="0" i="1" smtClean="0">
                              <a:latin typeface="Cambria Math" panose="02040503050406030204" pitchFamily="18" charset="0"/>
                              <a:cs typeface="Times New Roman" pitchFamily="18" charset="0"/>
                            </a:rPr>
                          </m:ctrlPr>
                        </m:fPr>
                        <m:num>
                          <m:sSub>
                            <m:sSubPr>
                              <m:ctrlPr>
                                <a:rPr lang="en-US" sz="2000" b="0" i="1" smtClean="0">
                                  <a:latin typeface="Cambria Math" panose="02040503050406030204" pitchFamily="18" charset="0"/>
                                  <a:cs typeface="Times New Roman" pitchFamily="18" charset="0"/>
                                </a:rPr>
                              </m:ctrlPr>
                            </m:sSubPr>
                            <m:e>
                              <m:r>
                                <a:rPr lang="en-US" sz="2000" i="1">
                                  <a:latin typeface="Cambria Math" panose="02040503050406030204" pitchFamily="18" charset="0"/>
                                  <a:cs typeface="Times New Roman" pitchFamily="18" charset="0"/>
                                </a:rPr>
                                <m:t>𝑤</m:t>
                              </m:r>
                            </m:e>
                            <m:sub>
                              <m:r>
                                <a:rPr lang="en-US" sz="2000" b="0" i="1" smtClean="0">
                                  <a:latin typeface="Cambria Math" panose="02040503050406030204" pitchFamily="18" charset="0"/>
                                  <a:cs typeface="Times New Roman" pitchFamily="18" charset="0"/>
                                </a:rPr>
                                <m:t>𝑖</m:t>
                              </m:r>
                              <m:r>
                                <a:rPr lang="en-US" sz="2000" b="0" i="1" smtClean="0">
                                  <a:latin typeface="Cambria Math" panose="02040503050406030204" pitchFamily="18" charset="0"/>
                                  <a:cs typeface="Times New Roman" pitchFamily="18" charset="0"/>
                                </a:rPr>
                                <m:t>,</m:t>
                              </m:r>
                              <m:r>
                                <a:rPr lang="en-US" sz="2000" b="0" i="1" smtClean="0">
                                  <a:latin typeface="Cambria Math" panose="02040503050406030204" pitchFamily="18" charset="0"/>
                                  <a:cs typeface="Times New Roman" pitchFamily="18" charset="0"/>
                                </a:rPr>
                                <m:t>𝑗</m:t>
                              </m:r>
                            </m:sub>
                          </m:sSub>
                        </m:num>
                        <m:den>
                          <m:sSub>
                            <m:sSubPr>
                              <m:ctrlPr>
                                <a:rPr lang="en-US" sz="2000" b="0" i="1" smtClean="0">
                                  <a:latin typeface="Cambria Math" panose="02040503050406030204" pitchFamily="18" charset="0"/>
                                  <a:cs typeface="Times New Roman" pitchFamily="18" charset="0"/>
                                </a:rPr>
                              </m:ctrlPr>
                            </m:sSubPr>
                            <m:e>
                              <m:r>
                                <a:rPr lang="en-US" sz="2000" b="0" i="1" smtClean="0">
                                  <a:latin typeface="Cambria Math" panose="02040503050406030204" pitchFamily="18" charset="0"/>
                                  <a:cs typeface="Times New Roman" pitchFamily="18" charset="0"/>
                                </a:rPr>
                                <m:t>𝑤</m:t>
                              </m:r>
                            </m:e>
                            <m:sub>
                              <m:r>
                                <m:rPr>
                                  <m:sty m:val="p"/>
                                </m:rPr>
                                <a:rPr lang="en-US" sz="2000" b="0" i="0" smtClean="0">
                                  <a:latin typeface="Cambria Math" panose="02040503050406030204" pitchFamily="18" charset="0"/>
                                  <a:cs typeface="Times New Roman" pitchFamily="18" charset="0"/>
                                </a:rPr>
                                <m:t>max</m:t>
                              </m:r>
                            </m:sub>
                          </m:sSub>
                        </m:den>
                      </m:f>
                    </m:oMath>
                  </m:oMathPara>
                </a14:m>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834808" y="5049180"/>
                <a:ext cx="1490986" cy="678134"/>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7277606" y="5079198"/>
                <a:ext cx="1210523" cy="61805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cs typeface="Times New Roman" pitchFamily="18" charset="0"/>
                            </a:rPr>
                          </m:ctrlPr>
                        </m:sSubPr>
                        <m:e>
                          <m:r>
                            <a:rPr lang="en-US" i="1">
                              <a:latin typeface="Cambria Math" panose="02040503050406030204" pitchFamily="18" charset="0"/>
                              <a:cs typeface="Times New Roman" pitchFamily="18" charset="0"/>
                            </a:rPr>
                            <m:t>𝑝</m:t>
                          </m:r>
                        </m:e>
                        <m:sub>
                          <m:r>
                            <a:rPr lang="en-US" i="1">
                              <a:latin typeface="Cambria Math" panose="02040503050406030204" pitchFamily="18" charset="0"/>
                              <a:cs typeface="Times New Roman" pitchFamily="18" charset="0"/>
                            </a:rPr>
                            <m:t>𝑖</m:t>
                          </m:r>
                          <m:r>
                            <a:rPr lang="en-US" i="1">
                              <a:latin typeface="Cambria Math" panose="02040503050406030204" pitchFamily="18" charset="0"/>
                              <a:cs typeface="Times New Roman" pitchFamily="18" charset="0"/>
                            </a:rPr>
                            <m:t>,</m:t>
                          </m:r>
                          <m:r>
                            <a:rPr lang="en-US" i="1">
                              <a:latin typeface="Cambria Math" panose="02040503050406030204" pitchFamily="18" charset="0"/>
                              <a:cs typeface="Times New Roman" pitchFamily="18" charset="0"/>
                            </a:rPr>
                            <m:t>𝑗</m:t>
                          </m:r>
                        </m:sub>
                      </m:sSub>
                      <m:r>
                        <a:rPr lang="en-US" b="0" i="1" smtClean="0">
                          <a:latin typeface="Cambria Math" panose="02040503050406030204" pitchFamily="18" charset="0"/>
                          <a:cs typeface="Times New Roman" pitchFamily="18" charset="0"/>
                        </a:rPr>
                        <m:t>=</m:t>
                      </m:r>
                      <m:f>
                        <m:fPr>
                          <m:ctrlPr>
                            <a:rPr lang="en-US" b="0" i="1" smtClean="0">
                              <a:latin typeface="Cambria Math" panose="02040503050406030204" pitchFamily="18" charset="0"/>
                              <a:cs typeface="Times New Roman" pitchFamily="18" charset="0"/>
                            </a:rPr>
                          </m:ctrlPr>
                        </m:fPr>
                        <m:num>
                          <m:sSub>
                            <m:sSubPr>
                              <m:ctrlPr>
                                <a:rPr lang="en-US" b="0" i="1" smtClean="0">
                                  <a:latin typeface="Cambria Math" panose="02040503050406030204" pitchFamily="18" charset="0"/>
                                  <a:cs typeface="Times New Roman" pitchFamily="18" charset="0"/>
                                </a:rPr>
                              </m:ctrlPr>
                            </m:sSubPr>
                            <m:e>
                              <m:r>
                                <a:rPr lang="en-US" i="1">
                                  <a:latin typeface="Cambria Math" panose="02040503050406030204" pitchFamily="18" charset="0"/>
                                  <a:cs typeface="Times New Roman" pitchFamily="18" charset="0"/>
                                </a:rPr>
                                <m:t>𝑤</m:t>
                              </m:r>
                            </m:e>
                            <m:sub>
                              <m:r>
                                <a:rPr lang="en-US" b="0" i="1" smtClean="0">
                                  <a:latin typeface="Cambria Math" panose="02040503050406030204" pitchFamily="18" charset="0"/>
                                  <a:cs typeface="Times New Roman" pitchFamily="18" charset="0"/>
                                </a:rPr>
                                <m:t>𝑖</m:t>
                              </m:r>
                              <m:r>
                                <a:rPr lang="en-US" b="0" i="1" smtClean="0">
                                  <a:latin typeface="Cambria Math" panose="02040503050406030204" pitchFamily="18" charset="0"/>
                                  <a:cs typeface="Times New Roman" pitchFamily="18" charset="0"/>
                                </a:rPr>
                                <m:t>,</m:t>
                              </m:r>
                              <m:r>
                                <a:rPr lang="en-US" b="0" i="1" smtClean="0">
                                  <a:latin typeface="Cambria Math" panose="02040503050406030204" pitchFamily="18" charset="0"/>
                                  <a:cs typeface="Times New Roman" pitchFamily="18" charset="0"/>
                                </a:rPr>
                                <m:t>𝑗</m:t>
                              </m:r>
                            </m:sub>
                          </m:sSub>
                        </m:num>
                        <m:den>
                          <m:sSub>
                            <m:sSubPr>
                              <m:ctrlPr>
                                <a:rPr lang="en-US" b="0" i="1" smtClean="0">
                                  <a:latin typeface="Cambria Math" panose="02040503050406030204" pitchFamily="18" charset="0"/>
                                  <a:cs typeface="Times New Roman" pitchFamily="18" charset="0"/>
                                </a:rPr>
                              </m:ctrlPr>
                            </m:sSubPr>
                            <m:e>
                              <m:r>
                                <a:rPr lang="en-US" b="0" i="1" smtClean="0">
                                  <a:latin typeface="Cambria Math" panose="02040503050406030204" pitchFamily="18" charset="0"/>
                                  <a:cs typeface="Times New Roman" pitchFamily="18" charset="0"/>
                                </a:rPr>
                                <m:t>𝑤</m:t>
                              </m:r>
                            </m:e>
                            <m:sub>
                              <m:r>
                                <a:rPr lang="en-US" b="0" i="1" smtClean="0">
                                  <a:latin typeface="Cambria Math" panose="02040503050406030204" pitchFamily="18" charset="0"/>
                                  <a:cs typeface="Times New Roman" pitchFamily="18" charset="0"/>
                                </a:rPr>
                                <m:t>𝑖</m:t>
                              </m:r>
                            </m:sub>
                          </m:sSub>
                        </m:den>
                      </m:f>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7277606" y="5079198"/>
                <a:ext cx="1210523" cy="618054"/>
              </a:xfrm>
              <a:prstGeom prst="rect">
                <a:avLst/>
              </a:prstGeom>
              <a:blipFill rotWithShape="0">
                <a:blip r:embed="rId8"/>
                <a:stretch>
                  <a:fillRect/>
                </a:stretch>
              </a:blipFill>
            </p:spPr>
            <p:txBody>
              <a:bodyPr/>
              <a:lstStyle/>
              <a:p>
                <a:r>
                  <a:rPr lang="en-US">
                    <a:noFill/>
                  </a:rPr>
                  <a:t> </a:t>
                </a:r>
              </a:p>
            </p:txBody>
          </p:sp>
        </mc:Fallback>
      </mc:AlternateContent>
      <p:sp>
        <p:nvSpPr>
          <p:cNvPr id="16" name="Rectangle 15"/>
          <p:cNvSpPr/>
          <p:nvPr/>
        </p:nvSpPr>
        <p:spPr>
          <a:xfrm>
            <a:off x="549372" y="3163180"/>
            <a:ext cx="3537122" cy="461665"/>
          </a:xfrm>
          <a:prstGeom prst="rect">
            <a:avLst/>
          </a:prstGeom>
        </p:spPr>
        <p:txBody>
          <a:bodyPr wrap="square">
            <a:spAutoFit/>
          </a:bodyPr>
          <a:lstStyle/>
          <a:p>
            <a:pPr marL="4763" lvl="0" eaLnBrk="0" hangingPunct="0">
              <a:spcBef>
                <a:spcPct val="20000"/>
              </a:spcBef>
            </a:pPr>
            <a:r>
              <a:rPr lang="en-US" sz="2400" dirty="0" smtClean="0">
                <a:solidFill>
                  <a:schemeClr val="tx1"/>
                </a:solidFill>
                <a:cs typeface="Times New Roman" pitchFamily="18" charset="0"/>
              </a:rPr>
              <a:t>Recursive equations for KZ</a:t>
            </a:r>
          </a:p>
        </p:txBody>
      </p:sp>
      <p:sp>
        <p:nvSpPr>
          <p:cNvPr id="17" name="Rectangle 16"/>
          <p:cNvSpPr/>
          <p:nvPr/>
        </p:nvSpPr>
        <p:spPr>
          <a:xfrm>
            <a:off x="5400092" y="3176536"/>
            <a:ext cx="3743908" cy="461665"/>
          </a:xfrm>
          <a:prstGeom prst="rect">
            <a:avLst/>
          </a:prstGeom>
        </p:spPr>
        <p:txBody>
          <a:bodyPr wrap="square">
            <a:spAutoFit/>
          </a:bodyPr>
          <a:lstStyle/>
          <a:p>
            <a:pPr marL="4763" lvl="0" eaLnBrk="0" hangingPunct="0">
              <a:spcBef>
                <a:spcPct val="20000"/>
              </a:spcBef>
            </a:pPr>
            <a:r>
              <a:rPr lang="en-US" sz="2400" dirty="0" smtClean="0">
                <a:solidFill>
                  <a:schemeClr val="tx1"/>
                </a:solidFill>
                <a:cs typeface="Times New Roman" pitchFamily="18" charset="0"/>
              </a:rPr>
              <a:t>Recursive equations for PHP’</a:t>
            </a:r>
          </a:p>
        </p:txBody>
      </p:sp>
      <p:grpSp>
        <p:nvGrpSpPr>
          <p:cNvPr id="9" name="Group 8"/>
          <p:cNvGrpSpPr/>
          <p:nvPr/>
        </p:nvGrpSpPr>
        <p:grpSpPr>
          <a:xfrm>
            <a:off x="4031940" y="4575034"/>
            <a:ext cx="2042035" cy="510150"/>
            <a:chOff x="3637668" y="3748975"/>
            <a:chExt cx="2042035" cy="510150"/>
          </a:xfrm>
        </p:grpSpPr>
        <mc:AlternateContent xmlns:mc="http://schemas.openxmlformats.org/markup-compatibility/2006" xmlns:a14="http://schemas.microsoft.com/office/drawing/2010/main">
          <mc:Choice Requires="a14">
            <p:sp>
              <p:nvSpPr>
                <p:cNvPr id="18" name="Rectangle 17"/>
                <p:cNvSpPr/>
                <p:nvPr/>
              </p:nvSpPr>
              <p:spPr>
                <a:xfrm>
                  <a:off x="3692222" y="3820978"/>
                  <a:ext cx="1932926" cy="400110"/>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m:rPr>
                            <m:sty m:val="p"/>
                          </m:rPr>
                          <a:rPr lang="en-US" sz="2000" smtClean="0">
                            <a:latin typeface="Cambria Math" panose="02040503050406030204" pitchFamily="18" charset="0"/>
                            <a:cs typeface="Times New Roman" pitchFamily="18" charset="0"/>
                          </a:rPr>
                          <m:t>K</m:t>
                        </m:r>
                        <m:r>
                          <m:rPr>
                            <m:sty m:val="p"/>
                          </m:rPr>
                          <a:rPr lang="en-US" sz="2000" b="0" i="0" smtClean="0">
                            <a:latin typeface="Cambria Math" panose="02040503050406030204" pitchFamily="18" charset="0"/>
                            <a:cs typeface="Times New Roman" pitchFamily="18" charset="0"/>
                          </a:rPr>
                          <m:t>Z</m:t>
                        </m:r>
                        <m:d>
                          <m:dPr>
                            <m:ctrlPr>
                              <a:rPr lang="en-US" sz="2000" i="1">
                                <a:latin typeface="Cambria Math" panose="02040503050406030204" pitchFamily="18" charset="0"/>
                                <a:cs typeface="Times New Roman" pitchFamily="18" charset="0"/>
                              </a:rPr>
                            </m:ctrlPr>
                          </m:dPr>
                          <m:e>
                            <m:r>
                              <a:rPr lang="en-US" sz="2000" i="1">
                                <a:latin typeface="Cambria Math"/>
                                <a:cs typeface="Times New Roman" pitchFamily="18" charset="0"/>
                              </a:rPr>
                              <m:t>𝑖</m:t>
                            </m:r>
                          </m:e>
                        </m:d>
                        <m:r>
                          <a:rPr lang="en-US" sz="2000" i="1">
                            <a:latin typeface="Cambria Math"/>
                            <a:ea typeface="Cambria Math"/>
                            <a:cs typeface="Times New Roman" pitchFamily="18" charset="0"/>
                          </a:rPr>
                          <m:t>∝</m:t>
                        </m:r>
                        <m:r>
                          <m:rPr>
                            <m:sty m:val="p"/>
                          </m:rPr>
                          <a:rPr lang="en-US" sz="2000">
                            <a:latin typeface="Cambria Math"/>
                            <a:ea typeface="Cambria Math"/>
                            <a:cs typeface="Times New Roman" pitchFamily="18" charset="0"/>
                          </a:rPr>
                          <m:t>PHP</m:t>
                        </m:r>
                        <m:r>
                          <a:rPr lang="en-US" sz="2000" b="0" i="0" smtClean="0">
                            <a:latin typeface="Cambria Math" panose="02040503050406030204" pitchFamily="18" charset="0"/>
                            <a:ea typeface="Cambria Math"/>
                            <a:cs typeface="Times New Roman" pitchFamily="18" charset="0"/>
                          </a:rPr>
                          <m:t>′</m:t>
                        </m:r>
                        <m:r>
                          <a:rPr lang="en-US" sz="2000" i="1">
                            <a:latin typeface="Cambria Math"/>
                            <a:ea typeface="Cambria Math"/>
                            <a:cs typeface="Times New Roman" pitchFamily="18" charset="0"/>
                          </a:rPr>
                          <m:t>(</m:t>
                        </m:r>
                        <m:r>
                          <a:rPr lang="en-US" sz="2000" i="1">
                            <a:latin typeface="Cambria Math"/>
                            <a:ea typeface="Cambria Math"/>
                            <a:cs typeface="Times New Roman" pitchFamily="18" charset="0"/>
                          </a:rPr>
                          <m:t>𝑖</m:t>
                        </m:r>
                        <m:r>
                          <a:rPr lang="en-US" sz="2000" i="1">
                            <a:latin typeface="Cambria Math"/>
                            <a:ea typeface="Cambria Math"/>
                            <a:cs typeface="Times New Roman" pitchFamily="18" charset="0"/>
                          </a:rPr>
                          <m:t>)</m:t>
                        </m:r>
                      </m:oMath>
                    </m:oMathPara>
                  </a14:m>
                  <a:endParaRPr lang="en-US" sz="2000" dirty="0">
                    <a:latin typeface="+mj-lt"/>
                    <a:cs typeface="Times New Roman" pitchFamily="18"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3692222" y="3820978"/>
                  <a:ext cx="1932926" cy="400110"/>
                </a:xfrm>
                <a:prstGeom prst="rect">
                  <a:avLst/>
                </a:prstGeom>
                <a:blipFill rotWithShape="0">
                  <a:blip r:embed="rId10"/>
                  <a:stretch>
                    <a:fillRect r="-1577" b="-13636"/>
                  </a:stretch>
                </a:blipFill>
              </p:spPr>
              <p:txBody>
                <a:bodyPr/>
                <a:lstStyle/>
                <a:p>
                  <a:r>
                    <a:rPr lang="en-US">
                      <a:noFill/>
                    </a:rPr>
                    <a:t> </a:t>
                  </a:r>
                </a:p>
              </p:txBody>
            </p:sp>
          </mc:Fallback>
        </mc:AlternateContent>
        <p:sp>
          <p:nvSpPr>
            <p:cNvPr id="5" name="Rounded Rectangle 4"/>
            <p:cNvSpPr/>
            <p:nvPr/>
          </p:nvSpPr>
          <p:spPr>
            <a:xfrm>
              <a:off x="3637668" y="3748975"/>
              <a:ext cx="2042035" cy="510150"/>
            </a:xfrm>
            <a:prstGeom prst="roundRect">
              <a:avLst>
                <a:gd name="adj" fmla="val 25629"/>
              </a:avLst>
            </a:prstGeom>
            <a:noFill/>
            <a:ln w="38100">
              <a:solidFill>
                <a:srgbClr val="984EA3"/>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 name="Rectangle 2"/>
              <p:cNvSpPr/>
              <p:nvPr/>
            </p:nvSpPr>
            <p:spPr>
              <a:xfrm>
                <a:off x="276079" y="4679848"/>
                <a:ext cx="2495093" cy="400110"/>
              </a:xfrm>
              <a:prstGeom prst="rect">
                <a:avLst/>
              </a:prstGeom>
            </p:spPr>
            <p:txBody>
              <a:bodyPr wrap="square">
                <a:spAutoFit/>
              </a:bodyPr>
              <a:lstStyle/>
              <a:p>
                <a:r>
                  <a:rPr lang="en-US" sz="2000" dirty="0" smtClean="0">
                    <a:cs typeface="Times New Roman" pitchFamily="18" charset="0"/>
                  </a:rPr>
                  <a:t>where, </a:t>
                </a:r>
                <a14:m>
                  <m:oMath xmlns:m="http://schemas.openxmlformats.org/officeDocument/2006/math">
                    <m:r>
                      <m:rPr>
                        <m:brk m:alnAt="7"/>
                      </m:rPr>
                      <a:rPr lang="en-US" sz="2000" i="1" smtClean="0">
                        <a:latin typeface="Cambria Math" panose="02040503050406030204" pitchFamily="18" charset="0"/>
                        <a:cs typeface="Times New Roman" pitchFamily="18" charset="0"/>
                      </a:rPr>
                      <m:t>𝑐</m:t>
                    </m:r>
                    <m:r>
                      <a:rPr lang="en-US" sz="2000" b="0" i="1" smtClean="0">
                        <a:latin typeface="Cambria Math" panose="02040503050406030204" pitchFamily="18" charset="0"/>
                        <a:cs typeface="Times New Roman" pitchFamily="18" charset="0"/>
                      </a:rPr>
                      <m:t>=</m:t>
                    </m:r>
                    <m:r>
                      <a:rPr lang="en-US" sz="2000" i="1">
                        <a:latin typeface="Cambria Math" panose="02040503050406030204" pitchFamily="18" charset="0"/>
                        <a:ea typeface="Cambria Math" panose="02040503050406030204" pitchFamily="18" charset="0"/>
                        <a:cs typeface="Times New Roman" pitchFamily="18" charset="0"/>
                      </a:rPr>
                      <m:t>𝜅</m:t>
                    </m:r>
                    <m:r>
                      <a:rPr lang="en-US" sz="2000" i="1">
                        <a:latin typeface="Cambria Math" panose="02040503050406030204" pitchFamily="18" charset="0"/>
                        <a:ea typeface="Cambria Math" panose="02040503050406030204" pitchFamily="18" charset="0"/>
                        <a:cs typeface="Times New Roman" pitchFamily="18" charset="0"/>
                      </a:rPr>
                      <m:t>∙</m:t>
                    </m:r>
                    <m:sSub>
                      <m:sSubPr>
                        <m:ctrlPr>
                          <a:rPr lang="en-US" sz="2000" i="1">
                            <a:latin typeface="Cambria Math" panose="02040503050406030204" pitchFamily="18" charset="0"/>
                            <a:ea typeface="Cambria Math" panose="02040503050406030204" pitchFamily="18" charset="0"/>
                            <a:cs typeface="Times New Roman" pitchFamily="18" charset="0"/>
                          </a:rPr>
                        </m:ctrlPr>
                      </m:sSubPr>
                      <m:e>
                        <m:r>
                          <a:rPr lang="en-US" sz="2000" i="1">
                            <a:latin typeface="Cambria Math" panose="02040503050406030204" pitchFamily="18" charset="0"/>
                            <a:ea typeface="Cambria Math" panose="02040503050406030204" pitchFamily="18" charset="0"/>
                            <a:cs typeface="Times New Roman" pitchFamily="18" charset="0"/>
                          </a:rPr>
                          <m:t>𝑤</m:t>
                        </m:r>
                      </m:e>
                      <m:sub>
                        <m:r>
                          <m:rPr>
                            <m:sty m:val="p"/>
                          </m:rPr>
                          <a:rPr lang="en-US" sz="2000">
                            <a:latin typeface="Cambria Math" panose="02040503050406030204" pitchFamily="18" charset="0"/>
                            <a:ea typeface="Cambria Math" panose="02040503050406030204" pitchFamily="18" charset="0"/>
                            <a:cs typeface="Times New Roman" pitchFamily="18" charset="0"/>
                          </a:rPr>
                          <m:t>max</m:t>
                        </m:r>
                      </m:sub>
                    </m:sSub>
                  </m:oMath>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276079" y="4679848"/>
                <a:ext cx="2495093" cy="400110"/>
              </a:xfrm>
              <a:prstGeom prst="rect">
                <a:avLst/>
              </a:prstGeom>
              <a:blipFill rotWithShape="0">
                <a:blip r:embed="rId11"/>
                <a:stretch>
                  <a:fillRect l="-2439" t="-9231" b="-27692"/>
                </a:stretch>
              </a:blipFill>
            </p:spPr>
            <p:txBody>
              <a:bodyPr/>
              <a:lstStyle/>
              <a:p>
                <a:r>
                  <a:rPr lang="en-US">
                    <a:noFill/>
                  </a:rPr>
                  <a:t> </a:t>
                </a:r>
              </a:p>
            </p:txBody>
          </p:sp>
        </mc:Fallback>
      </mc:AlternateContent>
      <p:cxnSp>
        <p:nvCxnSpPr>
          <p:cNvPr id="6" name="Straight Arrow Connector 5"/>
          <p:cNvCxnSpPr/>
          <p:nvPr/>
        </p:nvCxnSpPr>
        <p:spPr>
          <a:xfrm>
            <a:off x="4211960" y="4151407"/>
            <a:ext cx="1656184" cy="0"/>
          </a:xfrm>
          <a:prstGeom prst="straightConnector1">
            <a:avLst/>
          </a:prstGeom>
          <a:ln w="38100">
            <a:solidFill>
              <a:srgbClr val="984EA3"/>
            </a:solidFill>
            <a:headEnd type="arrow" w="med" len="lg"/>
            <a:tailEnd type="arrow" w="med" len="lg"/>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6362642" y="4593425"/>
            <a:ext cx="909031" cy="400110"/>
          </a:xfrm>
          <a:prstGeom prst="rect">
            <a:avLst/>
          </a:prstGeom>
        </p:spPr>
        <p:txBody>
          <a:bodyPr wrap="none">
            <a:spAutoFit/>
          </a:bodyPr>
          <a:lstStyle/>
          <a:p>
            <a:pPr algn="r"/>
            <a:r>
              <a:rPr lang="en-US" sz="2000" dirty="0" smtClean="0"/>
              <a:t>where,</a:t>
            </a:r>
            <a:endParaRPr lang="en-US" sz="2000" dirty="0"/>
          </a:p>
        </p:txBody>
      </p:sp>
      <mc:AlternateContent xmlns:mc="http://schemas.openxmlformats.org/markup-compatibility/2006" xmlns:a14="http://schemas.microsoft.com/office/drawing/2010/main">
        <mc:Choice Requires="a14">
          <p:sp>
            <p:nvSpPr>
              <p:cNvPr id="27" name="Rectangle 26"/>
              <p:cNvSpPr/>
              <p:nvPr/>
            </p:nvSpPr>
            <p:spPr>
              <a:xfrm>
                <a:off x="7211303" y="4444837"/>
                <a:ext cx="1501157" cy="67813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cs typeface="Times New Roman" pitchFamily="18" charset="0"/>
                            </a:rPr>
                          </m:ctrlPr>
                        </m:sSubPr>
                        <m:e>
                          <m:r>
                            <a:rPr lang="en-US" sz="2000" i="1">
                              <a:latin typeface="Cambria Math" panose="02040503050406030204" pitchFamily="18" charset="0"/>
                              <a:cs typeface="Times New Roman" pitchFamily="18" charset="0"/>
                            </a:rPr>
                            <m:t>𝑝</m:t>
                          </m:r>
                        </m:e>
                        <m:sub>
                          <m:r>
                            <a:rPr lang="en-US" sz="2000" i="1">
                              <a:latin typeface="Cambria Math" panose="02040503050406030204" pitchFamily="18" charset="0"/>
                              <a:cs typeface="Times New Roman" pitchFamily="18" charset="0"/>
                            </a:rPr>
                            <m:t>𝑖</m:t>
                          </m:r>
                          <m:r>
                            <a:rPr lang="en-US" sz="2000" i="1">
                              <a:latin typeface="Cambria Math" panose="02040503050406030204" pitchFamily="18" charset="0"/>
                              <a:cs typeface="Times New Roman" pitchFamily="18" charset="0"/>
                            </a:rPr>
                            <m:t>,</m:t>
                          </m:r>
                          <m:r>
                            <a:rPr lang="en-US" sz="2000" i="1">
                              <a:latin typeface="Cambria Math" panose="02040503050406030204" pitchFamily="18" charset="0"/>
                              <a:cs typeface="Times New Roman" pitchFamily="18" charset="0"/>
                            </a:rPr>
                            <m:t>𝑗</m:t>
                          </m:r>
                        </m:sub>
                      </m:sSub>
                      <m:r>
                        <a:rPr lang="en-US" sz="2000" b="0" i="1" smtClean="0">
                          <a:latin typeface="Cambria Math" panose="02040503050406030204" pitchFamily="18" charset="0"/>
                          <a:cs typeface="Times New Roman" pitchFamily="18" charset="0"/>
                        </a:rPr>
                        <m:t>=</m:t>
                      </m:r>
                      <m:f>
                        <m:fPr>
                          <m:ctrlPr>
                            <a:rPr lang="en-US" sz="2000" b="0" i="1" smtClean="0">
                              <a:latin typeface="Cambria Math" panose="02040503050406030204" pitchFamily="18" charset="0"/>
                              <a:cs typeface="Times New Roman" pitchFamily="18" charset="0"/>
                            </a:rPr>
                          </m:ctrlPr>
                        </m:fPr>
                        <m:num>
                          <m:sSub>
                            <m:sSubPr>
                              <m:ctrlPr>
                                <a:rPr lang="en-US" sz="2000" b="0" i="1" smtClean="0">
                                  <a:latin typeface="Cambria Math" panose="02040503050406030204" pitchFamily="18" charset="0"/>
                                  <a:cs typeface="Times New Roman" pitchFamily="18" charset="0"/>
                                </a:rPr>
                              </m:ctrlPr>
                            </m:sSubPr>
                            <m:e>
                              <m:r>
                                <a:rPr lang="en-US" sz="2000" i="1">
                                  <a:latin typeface="Cambria Math" panose="02040503050406030204" pitchFamily="18" charset="0"/>
                                  <a:cs typeface="Times New Roman" pitchFamily="18" charset="0"/>
                                </a:rPr>
                                <m:t>𝑤</m:t>
                              </m:r>
                            </m:e>
                            <m:sub>
                              <m:r>
                                <a:rPr lang="en-US" sz="2000" b="0" i="1" smtClean="0">
                                  <a:latin typeface="Cambria Math" panose="02040503050406030204" pitchFamily="18" charset="0"/>
                                  <a:cs typeface="Times New Roman" pitchFamily="18" charset="0"/>
                                </a:rPr>
                                <m:t>𝑖</m:t>
                              </m:r>
                              <m:r>
                                <a:rPr lang="en-US" sz="2000" b="0" i="1" smtClean="0">
                                  <a:latin typeface="Cambria Math" panose="02040503050406030204" pitchFamily="18" charset="0"/>
                                  <a:cs typeface="Times New Roman" pitchFamily="18" charset="0"/>
                                </a:rPr>
                                <m:t>,</m:t>
                              </m:r>
                              <m:r>
                                <a:rPr lang="en-US" sz="2000" b="0" i="1" smtClean="0">
                                  <a:latin typeface="Cambria Math" panose="02040503050406030204" pitchFamily="18" charset="0"/>
                                  <a:cs typeface="Times New Roman" pitchFamily="18" charset="0"/>
                                </a:rPr>
                                <m:t>𝑗</m:t>
                              </m:r>
                            </m:sub>
                          </m:sSub>
                        </m:num>
                        <m:den>
                          <m:sSub>
                            <m:sSubPr>
                              <m:ctrlPr>
                                <a:rPr lang="en-US" sz="2000" b="0" i="1" smtClean="0">
                                  <a:latin typeface="Cambria Math" panose="02040503050406030204" pitchFamily="18" charset="0"/>
                                  <a:cs typeface="Times New Roman" pitchFamily="18" charset="0"/>
                                </a:rPr>
                              </m:ctrlPr>
                            </m:sSubPr>
                            <m:e>
                              <m:r>
                                <a:rPr lang="en-US" sz="2000" b="0" i="1" smtClean="0">
                                  <a:latin typeface="Cambria Math" panose="02040503050406030204" pitchFamily="18" charset="0"/>
                                  <a:cs typeface="Times New Roman" pitchFamily="18" charset="0"/>
                                </a:rPr>
                                <m:t>𝑤</m:t>
                              </m:r>
                            </m:e>
                            <m:sub>
                              <m:r>
                                <m:rPr>
                                  <m:sty m:val="p"/>
                                </m:rPr>
                                <a:rPr lang="en-US" sz="2000" b="0" i="0" smtClean="0">
                                  <a:latin typeface="Cambria Math" panose="02040503050406030204" pitchFamily="18" charset="0"/>
                                  <a:cs typeface="Times New Roman" pitchFamily="18" charset="0"/>
                                </a:rPr>
                                <m:t>max</m:t>
                              </m:r>
                            </m:sub>
                          </m:sSub>
                        </m:den>
                      </m:f>
                    </m:oMath>
                  </m:oMathPara>
                </a14:m>
                <a:endParaRPr lang="en-US" sz="2000" dirty="0"/>
              </a:p>
            </p:txBody>
          </p:sp>
        </mc:Choice>
        <mc:Fallback xmlns="">
          <p:sp>
            <p:nvSpPr>
              <p:cNvPr id="27" name="Rectangle 26"/>
              <p:cNvSpPr>
                <a:spLocks noRot="1" noChangeAspect="1" noMove="1" noResize="1" noEditPoints="1" noAdjustHandles="1" noChangeArrowheads="1" noChangeShapeType="1" noTextEdit="1"/>
              </p:cNvSpPr>
              <p:nvPr/>
            </p:nvSpPr>
            <p:spPr>
              <a:xfrm>
                <a:off x="7211303" y="4444837"/>
                <a:ext cx="1501157" cy="678134"/>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5112060" y="2016510"/>
                <a:ext cx="4031940" cy="498855"/>
              </a:xfrm>
              <a:prstGeom prst="rect">
                <a:avLst/>
              </a:prstGeom>
            </p:spPr>
            <p:txBody>
              <a:bodyPr wrap="square">
                <a:spAutoFit/>
              </a:bodyPr>
              <a:lstStyle/>
              <a:p>
                <a:pPr marL="4763" lvl="0" eaLnBrk="0" hangingPunct="0">
                  <a:spcBef>
                    <a:spcPct val="20000"/>
                  </a:spcBef>
                </a:pP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cs typeface="Times New Roman" pitchFamily="18" charset="0"/>
                          </a:rPr>
                        </m:ctrlPr>
                      </m:sSubPr>
                      <m:e>
                        <m:r>
                          <a:rPr lang="en-US" sz="2400" i="1">
                            <a:latin typeface="Cambria Math" panose="02040503050406030204" pitchFamily="18" charset="0"/>
                            <a:ea typeface="Cambria Math" panose="02040503050406030204" pitchFamily="18" charset="0"/>
                            <a:cs typeface="Times New Roman" pitchFamily="18" charset="0"/>
                          </a:rPr>
                          <m:t>[</m:t>
                        </m:r>
                        <m:sSup>
                          <m:sSupPr>
                            <m:ctrlPr>
                              <a:rPr lang="en-US" sz="2400" i="1">
                                <a:latin typeface="Cambria Math" panose="02040503050406030204" pitchFamily="18" charset="0"/>
                                <a:ea typeface="Cambria Math" panose="02040503050406030204" pitchFamily="18" charset="0"/>
                                <a:cs typeface="Times New Roman" pitchFamily="18" charset="0"/>
                              </a:rPr>
                            </m:ctrlPr>
                          </m:sSupPr>
                          <m:e>
                            <m:r>
                              <a:rPr lang="en-US" sz="2400" b="1">
                                <a:latin typeface="Cambria Math" panose="02040503050406030204" pitchFamily="18" charset="0"/>
                                <a:ea typeface="Cambria Math" panose="02040503050406030204" pitchFamily="18" charset="0"/>
                                <a:cs typeface="Times New Roman" pitchFamily="18" charset="0"/>
                              </a:rPr>
                              <m:t>𝐖</m:t>
                            </m:r>
                          </m:e>
                          <m:sup>
                            <m:r>
                              <a:rPr lang="en-US" sz="2400" i="1">
                                <a:latin typeface="Cambria Math" panose="02040503050406030204" pitchFamily="18" charset="0"/>
                                <a:ea typeface="Cambria Math" panose="02040503050406030204" pitchFamily="18" charset="0"/>
                                <a:cs typeface="Times New Roman" pitchFamily="18" charset="0"/>
                              </a:rPr>
                              <m:t>2</m:t>
                            </m:r>
                          </m:sup>
                        </m:sSup>
                        <m:r>
                          <a:rPr lang="en-US" sz="2400" i="1">
                            <a:latin typeface="Cambria Math" panose="02040503050406030204" pitchFamily="18" charset="0"/>
                            <a:ea typeface="Cambria Math" panose="02040503050406030204" pitchFamily="18" charset="0"/>
                            <a:cs typeface="Times New Roman" pitchFamily="18" charset="0"/>
                          </a:rPr>
                          <m:t>]</m:t>
                        </m:r>
                      </m:e>
                      <m:sub>
                        <m:r>
                          <a:rPr lang="en-US" sz="2400" b="0" i="1" smtClean="0">
                            <a:latin typeface="Cambria Math" panose="02040503050406030204" pitchFamily="18" charset="0"/>
                            <a:ea typeface="Cambria Math" panose="02040503050406030204" pitchFamily="18" charset="0"/>
                            <a:cs typeface="Times New Roman" pitchFamily="18" charset="0"/>
                          </a:rPr>
                          <m:t>𝑖</m:t>
                        </m:r>
                        <m:r>
                          <a:rPr lang="en-US" sz="2400" b="0" i="1" smtClean="0">
                            <a:latin typeface="Cambria Math" panose="02040503050406030204" pitchFamily="18" charset="0"/>
                            <a:ea typeface="Cambria Math" panose="02040503050406030204" pitchFamily="18" charset="0"/>
                            <a:cs typeface="Times New Roman" pitchFamily="18" charset="0"/>
                          </a:rPr>
                          <m:t>,</m:t>
                        </m:r>
                        <m:r>
                          <a:rPr lang="en-US" sz="2400" b="0" i="1" smtClean="0">
                            <a:latin typeface="Cambria Math" panose="02040503050406030204" pitchFamily="18" charset="0"/>
                            <a:ea typeface="Cambria Math" panose="02040503050406030204" pitchFamily="18" charset="0"/>
                            <a:cs typeface="Times New Roman" pitchFamily="18" charset="0"/>
                          </a:rPr>
                          <m:t>𝑗</m:t>
                        </m:r>
                      </m:sub>
                    </m:sSub>
                  </m:oMath>
                </a14:m>
                <a:r>
                  <a:rPr lang="en-US" sz="2400" b="1" dirty="0" smtClean="0">
                    <a:solidFill>
                      <a:schemeClr val="tx1"/>
                    </a:solidFill>
                    <a:cs typeface="Times New Roman" pitchFamily="18" charset="0"/>
                  </a:rPr>
                  <a:t> </a:t>
                </a:r>
                <a:r>
                  <a:rPr lang="en-US" sz="2400" dirty="0" smtClean="0">
                    <a:solidFill>
                      <a:schemeClr val="tx1"/>
                    </a:solidFill>
                    <a:cs typeface="Times New Roman" pitchFamily="18" charset="0"/>
                  </a:rPr>
                  <a:t>: # of paths of length 2</a:t>
                </a:r>
              </a:p>
            </p:txBody>
          </p:sp>
        </mc:Choice>
        <mc:Fallback xmlns="">
          <p:sp>
            <p:nvSpPr>
              <p:cNvPr id="28" name="Rectangle 27"/>
              <p:cNvSpPr>
                <a:spLocks noRot="1" noChangeAspect="1" noMove="1" noResize="1" noEditPoints="1" noAdjustHandles="1" noChangeArrowheads="1" noChangeShapeType="1" noTextEdit="1"/>
              </p:cNvSpPr>
              <p:nvPr/>
            </p:nvSpPr>
            <p:spPr>
              <a:xfrm>
                <a:off x="5112060" y="2016510"/>
                <a:ext cx="4031940" cy="498855"/>
              </a:xfrm>
              <a:prstGeom prst="rect">
                <a:avLst/>
              </a:prstGeom>
              <a:blipFill rotWithShape="0">
                <a:blip r:embed="rId13"/>
                <a:stretch>
                  <a:fillRect l="-1210" t="-7317" r="-303" b="-21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5112060" y="2524834"/>
                <a:ext cx="3312368" cy="400110"/>
              </a:xfrm>
              <a:prstGeom prst="rect">
                <a:avLst/>
              </a:prstGeom>
            </p:spPr>
            <p:txBody>
              <a:bodyPr wrap="square">
                <a:spAutoFit/>
              </a:bodyPr>
              <a:lstStyle/>
              <a:p>
                <a:pPr marL="4763" lvl="0" eaLnBrk="0" hangingPunct="0">
                  <a:spcBef>
                    <a:spcPct val="2000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𝜅</m:t>
                    </m:r>
                    <m:r>
                      <a:rPr lang="en-US" sz="2000" b="0" i="1" smtClean="0">
                        <a:latin typeface="Cambria Math" panose="02040503050406030204" pitchFamily="18" charset="0"/>
                        <a:ea typeface="Cambria Math" panose="02040503050406030204" pitchFamily="18" charset="0"/>
                        <a:cs typeface="Times New Roman" pitchFamily="18" charset="0"/>
                      </a:rPr>
                      <m:t> (0&lt;</m:t>
                    </m:r>
                    <m:r>
                      <a:rPr lang="en-US" sz="2000" i="1">
                        <a:latin typeface="Cambria Math" panose="02040503050406030204" pitchFamily="18" charset="0"/>
                        <a:ea typeface="Cambria Math" panose="02040503050406030204" pitchFamily="18" charset="0"/>
                        <a:cs typeface="Times New Roman" pitchFamily="18" charset="0"/>
                      </a:rPr>
                      <m:t>𝜅</m:t>
                    </m:r>
                    <m:r>
                      <a:rPr lang="en-US" sz="2000" b="0" i="1" smtClean="0">
                        <a:latin typeface="Cambria Math" panose="02040503050406030204" pitchFamily="18" charset="0"/>
                        <a:ea typeface="Cambria Math" panose="02040503050406030204" pitchFamily="18" charset="0"/>
                        <a:cs typeface="Times New Roman" pitchFamily="18" charset="0"/>
                      </a:rPr>
                      <m:t>&lt;1)</m:t>
                    </m:r>
                  </m:oMath>
                </a14:m>
                <a:r>
                  <a:rPr lang="en-US" sz="2000" dirty="0" smtClean="0">
                    <a:solidFill>
                      <a:schemeClr val="tx1"/>
                    </a:solidFill>
                    <a:cs typeface="Times New Roman" pitchFamily="18" charset="0"/>
                  </a:rPr>
                  <a:t> : decay factor</a:t>
                </a:r>
              </a:p>
            </p:txBody>
          </p:sp>
        </mc:Choice>
        <mc:Fallback xmlns="">
          <p:sp>
            <p:nvSpPr>
              <p:cNvPr id="29" name="Rectangle 28"/>
              <p:cNvSpPr>
                <a:spLocks noRot="1" noChangeAspect="1" noMove="1" noResize="1" noEditPoints="1" noAdjustHandles="1" noChangeArrowheads="1" noChangeShapeType="1" noTextEdit="1"/>
              </p:cNvSpPr>
              <p:nvPr/>
            </p:nvSpPr>
            <p:spPr>
              <a:xfrm>
                <a:off x="5112060" y="2524834"/>
                <a:ext cx="3312368" cy="400110"/>
              </a:xfrm>
              <a:prstGeom prst="rect">
                <a:avLst/>
              </a:prstGeom>
              <a:blipFill rotWithShape="0">
                <a:blip r:embed="rId14"/>
                <a:stretch>
                  <a:fillRect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139925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p:bldP spid="13" grpId="0"/>
      <p:bldP spid="14" grpId="0"/>
      <p:bldP spid="15" grpId="0"/>
      <p:bldP spid="16" grpId="0"/>
      <p:bldP spid="17" grpId="0"/>
      <p:bldP spid="3" grpId="0"/>
      <p:bldP spid="26"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51193" y="5724636"/>
            <a:ext cx="3508739" cy="1088740"/>
          </a:xfrm>
          <a:prstGeom prst="rect">
            <a:avLst/>
          </a:prstGeom>
          <a:solidFill>
            <a:srgbClr val="123A59"/>
          </a:solidFill>
          <a:ln>
            <a:solidFill>
              <a:srgbClr val="123A5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7" name="Rectangle 166"/>
          <p:cNvSpPr/>
          <p:nvPr/>
        </p:nvSpPr>
        <p:spPr>
          <a:xfrm>
            <a:off x="508" y="5589240"/>
            <a:ext cx="9144000" cy="286264"/>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215516" y="205658"/>
            <a:ext cx="7034943" cy="646331"/>
          </a:xfrm>
          <a:prstGeom prst="rect">
            <a:avLst/>
          </a:prstGeom>
        </p:spPr>
        <p:txBody>
          <a:bodyPr wrap="square">
            <a:spAutoFit/>
          </a:bodyPr>
          <a:lstStyle/>
          <a:p>
            <a:pPr lvl="0" defTabSz="457200" eaLnBrk="0" fontAlgn="base" hangingPunct="0">
              <a:spcBef>
                <a:spcPct val="0"/>
              </a:spcBef>
              <a:spcAft>
                <a:spcPct val="0"/>
              </a:spcAft>
            </a:pPr>
            <a:r>
              <a:rPr lang="en-US" sz="3600" dirty="0" smtClean="0">
                <a:latin typeface="+mj-lt"/>
                <a:ea typeface="헤드라인A"/>
                <a:cs typeface="Times New Roman" pitchFamily="18" charset="0"/>
              </a:rPr>
              <a:t>Extension to Absorption Probability</a:t>
            </a:r>
            <a:endParaRPr lang="en-US" sz="3600" dirty="0">
              <a:latin typeface="+mj-lt"/>
              <a:ea typeface="헤드라인A"/>
              <a:cs typeface="Times New Roman" pitchFamily="18" charset="0"/>
            </a:endParaRPr>
          </a:p>
        </p:txBody>
      </p:sp>
      <p:sp>
        <p:nvSpPr>
          <p:cNvPr id="51" name="TextBox 50"/>
          <p:cNvSpPr txBox="1"/>
          <p:nvPr/>
        </p:nvSpPr>
        <p:spPr>
          <a:xfrm>
            <a:off x="134157" y="6093296"/>
            <a:ext cx="5148572" cy="584775"/>
          </a:xfrm>
          <a:prstGeom prst="rect">
            <a:avLst/>
          </a:prstGeom>
          <a:noFill/>
        </p:spPr>
        <p:txBody>
          <a:bodyPr wrap="square" rtlCol="0">
            <a:spAutoFit/>
          </a:bodyPr>
          <a:lstStyle/>
          <a:p>
            <a:pPr marL="285750" indent="-285750"/>
            <a:r>
              <a:rPr lang="en-US" sz="1600" dirty="0" smtClean="0">
                <a:solidFill>
                  <a:schemeClr val="bg1"/>
                </a:solidFill>
              </a:rPr>
              <a:t>[1] </a:t>
            </a:r>
            <a:r>
              <a:rPr lang="en-US" sz="1600" dirty="0">
                <a:solidFill>
                  <a:schemeClr val="bg1"/>
                </a:solidFill>
              </a:rPr>
              <a:t>Xiao-Ming </a:t>
            </a:r>
            <a:r>
              <a:rPr lang="en-US" sz="1600" dirty="0" smtClean="0">
                <a:solidFill>
                  <a:schemeClr val="bg1"/>
                </a:solidFill>
              </a:rPr>
              <a:t>Wu, </a:t>
            </a:r>
            <a:r>
              <a:rPr lang="en-US" sz="1600" dirty="0">
                <a:solidFill>
                  <a:schemeClr val="bg1"/>
                </a:solidFill>
              </a:rPr>
              <a:t>et al. </a:t>
            </a:r>
            <a:r>
              <a:rPr lang="en-US" sz="1600" dirty="0" smtClean="0">
                <a:solidFill>
                  <a:schemeClr val="bg1"/>
                </a:solidFill>
              </a:rPr>
              <a:t>Learning </a:t>
            </a:r>
            <a:r>
              <a:rPr lang="en-US" sz="1600" dirty="0">
                <a:solidFill>
                  <a:schemeClr val="bg1"/>
                </a:solidFill>
              </a:rPr>
              <a:t>with partially absorbing random walks</a:t>
            </a:r>
            <a:r>
              <a:rPr lang="en-US" sz="1600" dirty="0" smtClean="0">
                <a:solidFill>
                  <a:schemeClr val="bg1"/>
                </a:solidFill>
              </a:rPr>
              <a:t>. NIPS, </a:t>
            </a:r>
            <a:r>
              <a:rPr lang="en-US" sz="1600" dirty="0">
                <a:solidFill>
                  <a:schemeClr val="bg1"/>
                </a:solidFill>
              </a:rPr>
              <a:t>2012.</a:t>
            </a:r>
            <a:endParaRPr lang="en-US" sz="1600" dirty="0">
              <a:solidFill>
                <a:schemeClr val="bg1"/>
              </a:solidFill>
              <a:cs typeface="Times New Roman" pitchFamily="18" charset="0"/>
            </a:endParaRPr>
          </a:p>
        </p:txBody>
      </p:sp>
      <p:sp>
        <p:nvSpPr>
          <p:cNvPr id="60" name="Rectangle 59"/>
          <p:cNvSpPr/>
          <p:nvPr/>
        </p:nvSpPr>
        <p:spPr>
          <a:xfrm>
            <a:off x="7596474" y="674245"/>
            <a:ext cx="1429126" cy="707886"/>
          </a:xfrm>
          <a:prstGeom prst="rect">
            <a:avLst/>
          </a:prstGeom>
        </p:spPr>
        <p:txBody>
          <a:bodyPr wrap="square">
            <a:spAutoFit/>
          </a:bodyPr>
          <a:lstStyle/>
          <a:p>
            <a:pPr marL="4763" lvl="0" eaLnBrk="0" hangingPunct="0">
              <a:spcBef>
                <a:spcPct val="20000"/>
              </a:spcBef>
            </a:pPr>
            <a:r>
              <a:rPr lang="en-US" sz="2000" dirty="0" smtClean="0">
                <a:solidFill>
                  <a:srgbClr val="7030A0"/>
                </a:solidFill>
                <a:cs typeface="Times New Roman" pitchFamily="18" charset="0"/>
              </a:rPr>
              <a:t>self-loop trans. prob.</a:t>
            </a:r>
          </a:p>
        </p:txBody>
      </p:sp>
      <mc:AlternateContent xmlns:mc="http://schemas.openxmlformats.org/markup-compatibility/2006" xmlns:a14="http://schemas.microsoft.com/office/drawing/2010/main">
        <mc:Choice Requires="a14">
          <p:sp>
            <p:nvSpPr>
              <p:cNvPr id="61" name="Rectangle 60"/>
              <p:cNvSpPr/>
              <p:nvPr/>
            </p:nvSpPr>
            <p:spPr>
              <a:xfrm>
                <a:off x="5901402" y="1245980"/>
                <a:ext cx="2592288" cy="1232004"/>
              </a:xfrm>
              <a:prstGeom prst="rect">
                <a:avLst/>
              </a:prstGeom>
            </p:spPr>
            <p:txBody>
              <a:bodyPr wrap="square">
                <a:spAutoFit/>
              </a:bodyPr>
              <a:lstStyle/>
              <a:p>
                <a:pPr marL="4763" lvl="0" eaLnBrk="0" hangingPunct="0">
                  <a:spcBef>
                    <a:spcPct val="20000"/>
                  </a:spcBef>
                </a:pPr>
                <a14:m>
                  <m:oMath xmlns:m="http://schemas.openxmlformats.org/officeDocument/2006/math">
                    <m:sSub>
                      <m:sSubPr>
                        <m:ctrlPr>
                          <a:rPr lang="en-US" sz="2000" b="0" i="1" smtClean="0">
                            <a:solidFill>
                              <a:schemeClr val="tx1"/>
                            </a:solidFill>
                            <a:latin typeface="Cambria Math" panose="02040503050406030204" pitchFamily="18" charset="0"/>
                            <a:cs typeface="Times New Roman" pitchFamily="18" charset="0"/>
                          </a:rPr>
                        </m:ctrlPr>
                      </m:sSubPr>
                      <m:e>
                        <m:r>
                          <a:rPr lang="en-US" sz="2000" b="0" i="1" smtClean="0">
                            <a:solidFill>
                              <a:schemeClr val="tx1"/>
                            </a:solidFill>
                            <a:latin typeface="Cambria Math" panose="02040503050406030204" pitchFamily="18" charset="0"/>
                            <a:cs typeface="Times New Roman" pitchFamily="18" charset="0"/>
                          </a:rPr>
                          <m:t>𝑝</m:t>
                        </m:r>
                      </m:e>
                      <m:sub>
                        <m:r>
                          <a:rPr lang="en-US" sz="2000" b="0" i="1" smtClean="0">
                            <a:solidFill>
                              <a:schemeClr val="tx1"/>
                            </a:solidFill>
                            <a:latin typeface="Cambria Math" panose="02040503050406030204" pitchFamily="18" charset="0"/>
                            <a:cs typeface="Times New Roman" pitchFamily="18" charset="0"/>
                          </a:rPr>
                          <m:t>𝑖</m:t>
                        </m:r>
                        <m:r>
                          <a:rPr lang="en-US" sz="2000" b="0" i="1" smtClean="0">
                            <a:solidFill>
                              <a:schemeClr val="tx1"/>
                            </a:solidFill>
                            <a:latin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cs typeface="Times New Roman" pitchFamily="18" charset="0"/>
                          </a:rPr>
                          <m:t>𝑗</m:t>
                        </m:r>
                      </m:sub>
                    </m:sSub>
                    <m:r>
                      <a:rPr lang="en-US" sz="2000" b="0" i="1" smtClean="0">
                        <a:solidFill>
                          <a:schemeClr val="tx1"/>
                        </a:solidFill>
                        <a:latin typeface="Cambria Math" panose="02040503050406030204" pitchFamily="18" charset="0"/>
                        <a:cs typeface="Times New Roman" pitchFamily="18" charset="0"/>
                      </a:rPr>
                      <m:t>=</m:t>
                    </m:r>
                    <m:d>
                      <m:dPr>
                        <m:begChr m:val="{"/>
                        <m:endChr m:val=""/>
                        <m:ctrlPr>
                          <a:rPr lang="en-US" sz="2000" b="0" i="1" smtClean="0">
                            <a:solidFill>
                              <a:schemeClr val="tx1"/>
                            </a:solidFill>
                            <a:latin typeface="Cambria Math" panose="02040503050406030204" pitchFamily="18" charset="0"/>
                            <a:cs typeface="Times New Roman" pitchFamily="18" charset="0"/>
                          </a:rPr>
                        </m:ctrlPr>
                      </m:dPr>
                      <m:e>
                        <m:m>
                          <m:mPr>
                            <m:mcs>
                              <m:mc>
                                <m:mcPr>
                                  <m:count m:val="2"/>
                                  <m:mcJc m:val="center"/>
                                </m:mcPr>
                              </m:mc>
                            </m:mcs>
                            <m:ctrlPr>
                              <a:rPr lang="en-US" sz="2000" b="0" i="1" smtClean="0">
                                <a:solidFill>
                                  <a:schemeClr val="tx1"/>
                                </a:solidFill>
                                <a:latin typeface="Cambria Math" panose="02040503050406030204" pitchFamily="18" charset="0"/>
                                <a:cs typeface="Times New Roman" pitchFamily="18" charset="0"/>
                              </a:rPr>
                            </m:ctrlPr>
                          </m:mPr>
                          <m:mr>
                            <m:e>
                              <m:f>
                                <m:fPr>
                                  <m:ctrlPr>
                                    <a:rPr lang="en-US" sz="2000" b="0" i="1" smtClean="0">
                                      <a:solidFill>
                                        <a:schemeClr val="tx1"/>
                                      </a:solidFill>
                                      <a:latin typeface="Cambria Math" panose="02040503050406030204" pitchFamily="18" charset="0"/>
                                      <a:cs typeface="Times New Roman" pitchFamily="18" charset="0"/>
                                    </a:rPr>
                                  </m:ctrlPr>
                                </m:fPr>
                                <m:num>
                                  <m:sSub>
                                    <m:sSubPr>
                                      <m:ctrlPr>
                                        <a:rPr lang="en-US" sz="2000" b="0" i="1" smtClean="0">
                                          <a:solidFill>
                                            <a:schemeClr val="tx1"/>
                                          </a:solidFill>
                                          <a:latin typeface="Cambria Math" panose="02040503050406030204" pitchFamily="18" charset="0"/>
                                          <a:cs typeface="Times New Roman"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𝜆</m:t>
                                      </m:r>
                                    </m:e>
                                    <m:sub>
                                      <m:r>
                                        <a:rPr lang="en-US" sz="2000" b="0" i="1" smtClean="0">
                                          <a:solidFill>
                                            <a:schemeClr val="tx1"/>
                                          </a:solidFill>
                                          <a:latin typeface="Cambria Math" panose="02040503050406030204" pitchFamily="18" charset="0"/>
                                          <a:cs typeface="Times New Roman" pitchFamily="18" charset="0"/>
                                        </a:rPr>
                                        <m:t>𝑖</m:t>
                                      </m:r>
                                    </m:sub>
                                  </m:sSub>
                                </m:num>
                                <m:den>
                                  <m:sSub>
                                    <m:sSubPr>
                                      <m:ctrlPr>
                                        <a:rPr lang="en-US" sz="2000" i="1">
                                          <a:latin typeface="Cambria Math" panose="02040503050406030204" pitchFamily="18" charset="0"/>
                                          <a:cs typeface="Times New Roman" pitchFamily="18" charset="0"/>
                                        </a:rPr>
                                      </m:ctrlPr>
                                    </m:sSubPr>
                                    <m:e>
                                      <m:r>
                                        <a:rPr lang="en-US" sz="2000" i="1">
                                          <a:latin typeface="Cambria Math" panose="02040503050406030204" pitchFamily="18" charset="0"/>
                                          <a:ea typeface="Cambria Math" panose="02040503050406030204" pitchFamily="18" charset="0"/>
                                          <a:cs typeface="Times New Roman" pitchFamily="18" charset="0"/>
                                        </a:rPr>
                                        <m:t>𝜆</m:t>
                                      </m:r>
                                    </m:e>
                                    <m:sub>
                                      <m:r>
                                        <a:rPr lang="en-US" sz="2000" i="1">
                                          <a:latin typeface="Cambria Math" panose="02040503050406030204" pitchFamily="18" charset="0"/>
                                          <a:cs typeface="Times New Roman" pitchFamily="18" charset="0"/>
                                        </a:rPr>
                                        <m:t>𝑖</m:t>
                                      </m:r>
                                    </m:sub>
                                  </m:sSub>
                                  <m:r>
                                    <a:rPr lang="en-US" sz="2000" b="0" i="1" smtClean="0">
                                      <a:latin typeface="Cambria Math" panose="02040503050406030204" pitchFamily="18" charset="0"/>
                                      <a:cs typeface="Times New Roman" pitchFamily="18" charset="0"/>
                                    </a:rPr>
                                    <m:t>+</m:t>
                                  </m:r>
                                  <m:sSub>
                                    <m:sSubPr>
                                      <m:ctrlPr>
                                        <a:rPr lang="en-US" sz="2000" i="1">
                                          <a:latin typeface="Cambria Math" panose="02040503050406030204" pitchFamily="18" charset="0"/>
                                          <a:cs typeface="Times New Roman" pitchFamily="18" charset="0"/>
                                        </a:rPr>
                                      </m:ctrlPr>
                                    </m:sSubPr>
                                    <m:e>
                                      <m:r>
                                        <a:rPr lang="en-US" sz="2000" b="0" i="1" smtClean="0">
                                          <a:latin typeface="Cambria Math" panose="02040503050406030204" pitchFamily="18" charset="0"/>
                                          <a:ea typeface="Cambria Math" panose="02040503050406030204" pitchFamily="18" charset="0"/>
                                          <a:cs typeface="Times New Roman" pitchFamily="18" charset="0"/>
                                        </a:rPr>
                                        <m:t>𝑤</m:t>
                                      </m:r>
                                    </m:e>
                                    <m:sub>
                                      <m:r>
                                        <a:rPr lang="en-US" sz="2000" i="1">
                                          <a:latin typeface="Cambria Math" panose="02040503050406030204" pitchFamily="18" charset="0"/>
                                          <a:cs typeface="Times New Roman" pitchFamily="18" charset="0"/>
                                        </a:rPr>
                                        <m:t>𝑖</m:t>
                                      </m:r>
                                    </m:sub>
                                  </m:sSub>
                                </m:den>
                              </m:f>
                            </m:e>
                            <m:e>
                              <m:r>
                                <m:rPr>
                                  <m:sty m:val="p"/>
                                </m:rPr>
                                <a:rPr lang="en-US" sz="2000" b="0" i="0" smtClean="0">
                                  <a:solidFill>
                                    <a:schemeClr val="tx1"/>
                                  </a:solidFill>
                                  <a:latin typeface="Cambria Math" panose="02040503050406030204" pitchFamily="18" charset="0"/>
                                  <a:cs typeface="Times New Roman" pitchFamily="18" charset="0"/>
                                </a:rPr>
                                <m:t>if</m:t>
                              </m:r>
                              <m:r>
                                <a:rPr lang="en-US" sz="2000" b="0" i="1" smtClean="0">
                                  <a:solidFill>
                                    <a:schemeClr val="tx1"/>
                                  </a:solidFill>
                                  <a:latin typeface="Cambria Math" panose="02040503050406030204" pitchFamily="18" charset="0"/>
                                  <a:cs typeface="Times New Roman" pitchFamily="18" charset="0"/>
                                </a:rPr>
                                <m:t> </m:t>
                              </m:r>
                              <m:r>
                                <a:rPr lang="en-US" sz="2000" b="0" i="1" smtClean="0">
                                  <a:solidFill>
                                    <a:schemeClr val="tx1"/>
                                  </a:solidFill>
                                  <a:latin typeface="Cambria Math" panose="02040503050406030204" pitchFamily="18" charset="0"/>
                                  <a:cs typeface="Times New Roman" pitchFamily="18" charset="0"/>
                                </a:rPr>
                                <m:t>𝑖</m:t>
                              </m:r>
                              <m:r>
                                <a:rPr lang="en-US" sz="2000" b="0" i="1" smtClean="0">
                                  <a:solidFill>
                                    <a:schemeClr val="tx1"/>
                                  </a:solidFill>
                                  <a:latin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cs typeface="Times New Roman" pitchFamily="18" charset="0"/>
                                </a:rPr>
                                <m:t>𝑗</m:t>
                              </m:r>
                            </m:e>
                          </m:mr>
                          <m:mr>
                            <m:e>
                              <m:f>
                                <m:fPr>
                                  <m:ctrlPr>
                                    <a:rPr lang="en-US" sz="2000" i="1">
                                      <a:latin typeface="Cambria Math" panose="02040503050406030204" pitchFamily="18" charset="0"/>
                                      <a:cs typeface="Times New Roman" pitchFamily="18" charset="0"/>
                                    </a:rPr>
                                  </m:ctrlPr>
                                </m:fPr>
                                <m:num>
                                  <m:sSub>
                                    <m:sSubPr>
                                      <m:ctrlPr>
                                        <a:rPr lang="en-US" sz="2000" i="1">
                                          <a:latin typeface="Cambria Math" panose="02040503050406030204" pitchFamily="18" charset="0"/>
                                          <a:cs typeface="Times New Roman" pitchFamily="18" charset="0"/>
                                        </a:rPr>
                                      </m:ctrlPr>
                                    </m:sSubPr>
                                    <m:e>
                                      <m:r>
                                        <a:rPr lang="en-US" sz="2000" b="0" i="1" smtClean="0">
                                          <a:latin typeface="Cambria Math" panose="02040503050406030204" pitchFamily="18" charset="0"/>
                                          <a:cs typeface="Times New Roman" pitchFamily="18" charset="0"/>
                                        </a:rPr>
                                        <m:t>𝑤</m:t>
                                      </m:r>
                                    </m:e>
                                    <m:sub>
                                      <m:r>
                                        <a:rPr lang="en-US" sz="2000" i="1">
                                          <a:latin typeface="Cambria Math" panose="02040503050406030204" pitchFamily="18" charset="0"/>
                                          <a:cs typeface="Times New Roman" pitchFamily="18" charset="0"/>
                                        </a:rPr>
                                        <m:t>𝑖</m:t>
                                      </m:r>
                                      <m:r>
                                        <a:rPr lang="en-US" sz="2000" b="0" i="1" smtClean="0">
                                          <a:latin typeface="Cambria Math" panose="02040503050406030204" pitchFamily="18" charset="0"/>
                                          <a:cs typeface="Times New Roman" pitchFamily="18" charset="0"/>
                                        </a:rPr>
                                        <m:t>,</m:t>
                                      </m:r>
                                      <m:r>
                                        <a:rPr lang="en-US" sz="2000" b="0" i="1" smtClean="0">
                                          <a:latin typeface="Cambria Math" panose="02040503050406030204" pitchFamily="18" charset="0"/>
                                          <a:cs typeface="Times New Roman" pitchFamily="18" charset="0"/>
                                        </a:rPr>
                                        <m:t>𝑗</m:t>
                                      </m:r>
                                    </m:sub>
                                  </m:sSub>
                                </m:num>
                                <m:den>
                                  <m:sSub>
                                    <m:sSubPr>
                                      <m:ctrlPr>
                                        <a:rPr lang="en-US" sz="2000" i="1">
                                          <a:latin typeface="Cambria Math" panose="02040503050406030204" pitchFamily="18" charset="0"/>
                                          <a:cs typeface="Times New Roman" pitchFamily="18" charset="0"/>
                                        </a:rPr>
                                      </m:ctrlPr>
                                    </m:sSubPr>
                                    <m:e>
                                      <m:r>
                                        <a:rPr lang="en-US" sz="2000" i="1">
                                          <a:latin typeface="Cambria Math" panose="02040503050406030204" pitchFamily="18" charset="0"/>
                                          <a:ea typeface="Cambria Math" panose="02040503050406030204" pitchFamily="18" charset="0"/>
                                          <a:cs typeface="Times New Roman" pitchFamily="18" charset="0"/>
                                        </a:rPr>
                                        <m:t>𝜆</m:t>
                                      </m:r>
                                    </m:e>
                                    <m:sub>
                                      <m:r>
                                        <a:rPr lang="en-US" sz="2000" i="1">
                                          <a:latin typeface="Cambria Math" panose="02040503050406030204" pitchFamily="18" charset="0"/>
                                          <a:cs typeface="Times New Roman" pitchFamily="18" charset="0"/>
                                        </a:rPr>
                                        <m:t>𝑖</m:t>
                                      </m:r>
                                    </m:sub>
                                  </m:sSub>
                                  <m:r>
                                    <a:rPr lang="en-US" sz="2000" i="1">
                                      <a:latin typeface="Cambria Math" panose="02040503050406030204" pitchFamily="18" charset="0"/>
                                      <a:cs typeface="Times New Roman" pitchFamily="18" charset="0"/>
                                    </a:rPr>
                                    <m:t>+</m:t>
                                  </m:r>
                                  <m:sSub>
                                    <m:sSubPr>
                                      <m:ctrlPr>
                                        <a:rPr lang="en-US" sz="2000" i="1">
                                          <a:latin typeface="Cambria Math" panose="02040503050406030204" pitchFamily="18" charset="0"/>
                                          <a:cs typeface="Times New Roman" pitchFamily="18" charset="0"/>
                                        </a:rPr>
                                      </m:ctrlPr>
                                    </m:sSubPr>
                                    <m:e>
                                      <m:r>
                                        <a:rPr lang="en-US" sz="2000" i="1">
                                          <a:latin typeface="Cambria Math" panose="02040503050406030204" pitchFamily="18" charset="0"/>
                                          <a:ea typeface="Cambria Math" panose="02040503050406030204" pitchFamily="18" charset="0"/>
                                          <a:cs typeface="Times New Roman" pitchFamily="18" charset="0"/>
                                        </a:rPr>
                                        <m:t>𝑤</m:t>
                                      </m:r>
                                    </m:e>
                                    <m:sub>
                                      <m:r>
                                        <a:rPr lang="en-US" sz="2000" i="1">
                                          <a:latin typeface="Cambria Math" panose="02040503050406030204" pitchFamily="18" charset="0"/>
                                          <a:cs typeface="Times New Roman" pitchFamily="18" charset="0"/>
                                        </a:rPr>
                                        <m:t>𝑖</m:t>
                                      </m:r>
                                    </m:sub>
                                  </m:sSub>
                                </m:den>
                              </m:f>
                            </m:e>
                            <m:e>
                              <m:r>
                                <m:rPr>
                                  <m:sty m:val="p"/>
                                </m:rPr>
                                <a:rPr lang="en-US" sz="2000" b="0" i="0" smtClean="0">
                                  <a:solidFill>
                                    <a:schemeClr val="tx1"/>
                                  </a:solidFill>
                                  <a:latin typeface="Cambria Math" panose="02040503050406030204" pitchFamily="18" charset="0"/>
                                  <a:cs typeface="Times New Roman" pitchFamily="18" charset="0"/>
                                </a:rPr>
                                <m:t>if</m:t>
                              </m:r>
                              <m:r>
                                <a:rPr lang="en-US" sz="2000" b="0" i="1" smtClean="0">
                                  <a:solidFill>
                                    <a:schemeClr val="tx1"/>
                                  </a:solidFill>
                                  <a:latin typeface="Cambria Math" panose="02040503050406030204" pitchFamily="18" charset="0"/>
                                  <a:cs typeface="Times New Roman" pitchFamily="18" charset="0"/>
                                </a:rPr>
                                <m:t> </m:t>
                              </m:r>
                              <m:r>
                                <a:rPr lang="en-US" sz="2000" b="0" i="1" smtClean="0">
                                  <a:solidFill>
                                    <a:schemeClr val="tx1"/>
                                  </a:solidFill>
                                  <a:latin typeface="Cambria Math" panose="02040503050406030204" pitchFamily="18" charset="0"/>
                                  <a:cs typeface="Times New Roman" pitchFamily="18" charset="0"/>
                                </a:rPr>
                                <m:t>𝑖</m:t>
                              </m:r>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𝑗</m:t>
                              </m:r>
                            </m:e>
                          </m:mr>
                        </m:m>
                      </m:e>
                    </m:d>
                  </m:oMath>
                </a14:m>
                <a:r>
                  <a:rPr lang="en-US" sz="2000" dirty="0" smtClean="0">
                    <a:solidFill>
                      <a:schemeClr val="tx1"/>
                    </a:solidFill>
                    <a:cs typeface="Times New Roman" pitchFamily="18" charset="0"/>
                  </a:rPr>
                  <a:t> </a:t>
                </a:r>
              </a:p>
            </p:txBody>
          </p:sp>
        </mc:Choice>
        <mc:Fallback xmlns="">
          <p:sp>
            <p:nvSpPr>
              <p:cNvPr id="61" name="Rectangle 60"/>
              <p:cNvSpPr>
                <a:spLocks noRot="1" noChangeAspect="1" noMove="1" noResize="1" noEditPoints="1" noAdjustHandles="1" noChangeArrowheads="1" noChangeShapeType="1" noTextEdit="1"/>
              </p:cNvSpPr>
              <p:nvPr/>
            </p:nvSpPr>
            <p:spPr>
              <a:xfrm>
                <a:off x="5901402" y="1245980"/>
                <a:ext cx="2592288" cy="1232004"/>
              </a:xfrm>
              <a:prstGeom prst="rect">
                <a:avLst/>
              </a:prstGeom>
              <a:blipFill rotWithShape="0">
                <a:blip r:embed="rId3"/>
                <a:stretch>
                  <a:fillRect/>
                </a:stretch>
              </a:blipFill>
            </p:spPr>
            <p:txBody>
              <a:bodyPr/>
              <a:lstStyle/>
              <a:p>
                <a:r>
                  <a:rPr lang="en-US">
                    <a:noFill/>
                  </a:rPr>
                  <a:t> </a:t>
                </a:r>
              </a:p>
            </p:txBody>
          </p:sp>
        </mc:Fallback>
      </mc:AlternateContent>
      <p:graphicFrame>
        <p:nvGraphicFramePr>
          <p:cNvPr id="64" name="Table 63"/>
          <p:cNvGraphicFramePr>
            <a:graphicFrameLocks noGrp="1"/>
          </p:cNvGraphicFramePr>
          <p:nvPr>
            <p:extLst/>
          </p:nvPr>
        </p:nvGraphicFramePr>
        <p:xfrm>
          <a:off x="5552757" y="5877272"/>
          <a:ext cx="3555747" cy="969645"/>
        </p:xfrm>
        <a:graphic>
          <a:graphicData uri="http://schemas.openxmlformats.org/drawingml/2006/table">
            <a:tbl>
              <a:tblPr bandRow="1">
                <a:tableStyleId>{5C22544A-7EE6-4342-B048-85BDC9FD1C3A}</a:tableStyleId>
              </a:tblPr>
              <a:tblGrid>
                <a:gridCol w="711431"/>
                <a:gridCol w="2844316"/>
              </a:tblGrid>
              <a:tr h="323215">
                <a:tc>
                  <a:txBody>
                    <a:bodyPr/>
                    <a:lstStyle/>
                    <a:p>
                      <a:pPr algn="ctr">
                        <a:lnSpc>
                          <a:spcPts val="1800"/>
                        </a:lnSpc>
                        <a:spcBef>
                          <a:spcPts val="0"/>
                        </a:spcBef>
                      </a:pPr>
                      <a:r>
                        <a:rPr lang="en-US" sz="1800" dirty="0" smtClean="0">
                          <a:solidFill>
                            <a:schemeClr val="bg1"/>
                          </a:solidFill>
                        </a:rPr>
                        <a:t>AP</a:t>
                      </a:r>
                      <a:endParaRPr lang="en-US" sz="18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23A59"/>
                    </a:solidFill>
                  </a:tcPr>
                </a:tc>
                <a:tc>
                  <a:txBody>
                    <a:bodyPr/>
                    <a:lstStyle/>
                    <a:p>
                      <a:pPr>
                        <a:lnSpc>
                          <a:spcPts val="1800"/>
                        </a:lnSpc>
                        <a:spcBef>
                          <a:spcPts val="0"/>
                        </a:spcBef>
                      </a:pPr>
                      <a:r>
                        <a:rPr lang="en-US" sz="1800" dirty="0" smtClean="0">
                          <a:solidFill>
                            <a:schemeClr val="bg1"/>
                          </a:solidFill>
                        </a:rPr>
                        <a:t>Absorption probability</a:t>
                      </a:r>
                      <a:endParaRPr lang="en-US" sz="18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23A59"/>
                    </a:solidFill>
                  </a:tcPr>
                </a:tc>
              </a:tr>
              <a:tr h="323215">
                <a:tc>
                  <a:txBody>
                    <a:bodyPr/>
                    <a:lstStyle/>
                    <a:p>
                      <a:pPr algn="ctr">
                        <a:lnSpc>
                          <a:spcPts val="1800"/>
                        </a:lnSpc>
                        <a:spcBef>
                          <a:spcPts val="0"/>
                        </a:spcBef>
                      </a:pPr>
                      <a:r>
                        <a:rPr lang="en-US" sz="1800" dirty="0" smtClean="0">
                          <a:solidFill>
                            <a:schemeClr val="bg1"/>
                          </a:solidFill>
                        </a:rPr>
                        <a:t>PHP</a:t>
                      </a:r>
                      <a:endParaRPr lang="en-US" sz="18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23A59"/>
                    </a:solidFill>
                  </a:tcPr>
                </a:tc>
                <a:tc>
                  <a:txBody>
                    <a:bodyPr/>
                    <a:lstStyle/>
                    <a:p>
                      <a:pPr>
                        <a:lnSpc>
                          <a:spcPts val="1800"/>
                        </a:lnSpc>
                        <a:spcBef>
                          <a:spcPts val="0"/>
                        </a:spcBef>
                      </a:pPr>
                      <a:r>
                        <a:rPr lang="en-US" sz="1800" dirty="0" smtClean="0">
                          <a:solidFill>
                            <a:schemeClr val="bg1"/>
                          </a:solidFill>
                        </a:rPr>
                        <a:t>Penalized Hitting Probability</a:t>
                      </a:r>
                      <a:endParaRPr lang="en-US" sz="18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23A59"/>
                    </a:solidFill>
                  </a:tcPr>
                </a:tc>
              </a:tr>
              <a:tr h="323215">
                <a:tc>
                  <a:txBody>
                    <a:bodyPr/>
                    <a:lstStyle/>
                    <a:p>
                      <a:pPr marL="0" marR="0" indent="0" algn="l" defTabSz="457200" rtl="0" eaLnBrk="1" fontAlgn="auto" latinLnBrk="0" hangingPunct="1">
                        <a:lnSpc>
                          <a:spcPts val="1800"/>
                        </a:lnSpc>
                        <a:spcBef>
                          <a:spcPts val="0"/>
                        </a:spcBef>
                        <a:spcAft>
                          <a:spcPts val="0"/>
                        </a:spcAft>
                        <a:buClrTx/>
                        <a:buSzTx/>
                        <a:buFontTx/>
                        <a:buNone/>
                        <a:tabLst/>
                        <a:defRPr/>
                      </a:pPr>
                      <a:r>
                        <a:rPr lang="en-US" sz="1800" dirty="0" smtClean="0">
                          <a:solidFill>
                            <a:schemeClr val="bg1"/>
                          </a:solidFill>
                        </a:rPr>
                        <a:t>PHP”</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23A59"/>
                    </a:solidFill>
                  </a:tcPr>
                </a:tc>
                <a:tc>
                  <a:txBody>
                    <a:bodyPr/>
                    <a:lstStyle/>
                    <a:p>
                      <a:pPr>
                        <a:lnSpc>
                          <a:spcPts val="1800"/>
                        </a:lnSpc>
                        <a:spcBef>
                          <a:spcPts val="0"/>
                        </a:spcBef>
                      </a:pPr>
                      <a:r>
                        <a:rPr lang="en-US" sz="1800" dirty="0" smtClean="0">
                          <a:solidFill>
                            <a:schemeClr val="bg1"/>
                          </a:solidFill>
                        </a:rPr>
                        <a:t>Variant of PHP</a:t>
                      </a:r>
                      <a:endParaRPr lang="en-US" sz="18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23A59"/>
                    </a:solidFill>
                  </a:tcPr>
                </a:tc>
              </a:tr>
            </a:tbl>
          </a:graphicData>
        </a:graphic>
      </p:graphicFrame>
      <mc:AlternateContent xmlns:mc="http://schemas.openxmlformats.org/markup-compatibility/2006" xmlns:a14="http://schemas.microsoft.com/office/drawing/2010/main">
        <mc:Choice Requires="a14">
          <p:sp>
            <p:nvSpPr>
              <p:cNvPr id="19" name="Rectangle 18"/>
              <p:cNvSpPr/>
              <p:nvPr/>
            </p:nvSpPr>
            <p:spPr>
              <a:xfrm>
                <a:off x="3206073" y="1411447"/>
                <a:ext cx="2372238" cy="1074910"/>
              </a:xfrm>
              <a:prstGeom prst="rect">
                <a:avLst/>
              </a:prstGeom>
            </p:spPr>
            <p:txBody>
              <a:bodyPr wrap="square">
                <a:spAutoFit/>
              </a:bodyPr>
              <a:lstStyle/>
              <a:p>
                <a:pPr marL="4763" lvl="0" eaLnBrk="0" hangingPunct="0">
                  <a:spcBef>
                    <a:spcPct val="20000"/>
                  </a:spcBef>
                </a:pPr>
                <a14:m>
                  <m:oMath xmlns:m="http://schemas.openxmlformats.org/officeDocument/2006/math">
                    <m:sSub>
                      <m:sSubPr>
                        <m:ctrlPr>
                          <a:rPr lang="en-US" sz="2000" b="0" i="1" smtClean="0">
                            <a:solidFill>
                              <a:schemeClr val="tx1"/>
                            </a:solidFill>
                            <a:latin typeface="Cambria Math" panose="02040503050406030204" pitchFamily="18" charset="0"/>
                            <a:cs typeface="Times New Roman" pitchFamily="18" charset="0"/>
                          </a:rPr>
                        </m:ctrlPr>
                      </m:sSubPr>
                      <m:e>
                        <m:r>
                          <a:rPr lang="en-US" sz="2000" b="0" i="1" smtClean="0">
                            <a:solidFill>
                              <a:schemeClr val="tx1"/>
                            </a:solidFill>
                            <a:latin typeface="Cambria Math" panose="02040503050406030204" pitchFamily="18" charset="0"/>
                            <a:cs typeface="Times New Roman" pitchFamily="18" charset="0"/>
                          </a:rPr>
                          <m:t>𝑝</m:t>
                        </m:r>
                      </m:e>
                      <m:sub>
                        <m:r>
                          <a:rPr lang="en-US" sz="2000" b="0" i="1" smtClean="0">
                            <a:solidFill>
                              <a:schemeClr val="tx1"/>
                            </a:solidFill>
                            <a:latin typeface="Cambria Math" panose="02040503050406030204" pitchFamily="18" charset="0"/>
                            <a:cs typeface="Times New Roman" pitchFamily="18" charset="0"/>
                          </a:rPr>
                          <m:t>𝑖</m:t>
                        </m:r>
                        <m:r>
                          <a:rPr lang="en-US" sz="2000" b="0" i="1" smtClean="0">
                            <a:solidFill>
                              <a:schemeClr val="tx1"/>
                            </a:solidFill>
                            <a:latin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cs typeface="Times New Roman" pitchFamily="18" charset="0"/>
                          </a:rPr>
                          <m:t>𝑗</m:t>
                        </m:r>
                      </m:sub>
                    </m:sSub>
                    <m:r>
                      <a:rPr lang="en-US" sz="2000" b="0" i="1" smtClean="0">
                        <a:solidFill>
                          <a:schemeClr val="tx1"/>
                        </a:solidFill>
                        <a:latin typeface="Cambria Math" panose="02040503050406030204" pitchFamily="18" charset="0"/>
                        <a:cs typeface="Times New Roman" pitchFamily="18" charset="0"/>
                      </a:rPr>
                      <m:t>=</m:t>
                    </m:r>
                    <m:d>
                      <m:dPr>
                        <m:begChr m:val="{"/>
                        <m:endChr m:val=""/>
                        <m:ctrlPr>
                          <a:rPr lang="en-US" sz="2000" b="0" i="1" smtClean="0">
                            <a:solidFill>
                              <a:schemeClr val="tx1"/>
                            </a:solidFill>
                            <a:latin typeface="Cambria Math" panose="02040503050406030204" pitchFamily="18" charset="0"/>
                            <a:cs typeface="Times New Roman" pitchFamily="18" charset="0"/>
                          </a:rPr>
                        </m:ctrlPr>
                      </m:dPr>
                      <m:e>
                        <m:m>
                          <m:mPr>
                            <m:mcs>
                              <m:mc>
                                <m:mcPr>
                                  <m:count m:val="2"/>
                                  <m:mcJc m:val="center"/>
                                </m:mcPr>
                              </m:mc>
                            </m:mcs>
                            <m:ctrlPr>
                              <a:rPr lang="en-US" sz="2000" b="0" i="1" smtClean="0">
                                <a:solidFill>
                                  <a:schemeClr val="tx1"/>
                                </a:solidFill>
                                <a:latin typeface="Cambria Math" panose="02040503050406030204" pitchFamily="18" charset="0"/>
                                <a:cs typeface="Times New Roman" pitchFamily="18" charset="0"/>
                              </a:rPr>
                            </m:ctrlPr>
                          </m:mPr>
                          <m:mr>
                            <m:e>
                              <m:r>
                                <a:rPr lang="en-US" sz="2000" b="0" i="1" smtClean="0">
                                  <a:solidFill>
                                    <a:schemeClr val="tx1"/>
                                  </a:solidFill>
                                  <a:latin typeface="Cambria Math" panose="02040503050406030204" pitchFamily="18" charset="0"/>
                                  <a:cs typeface="Times New Roman" pitchFamily="18" charset="0"/>
                                </a:rPr>
                                <m:t>0</m:t>
                              </m:r>
                            </m:e>
                            <m:e>
                              <m:r>
                                <m:rPr>
                                  <m:sty m:val="p"/>
                                </m:rPr>
                                <a:rPr lang="en-US" sz="2000" b="0" i="0" smtClean="0">
                                  <a:solidFill>
                                    <a:schemeClr val="tx1"/>
                                  </a:solidFill>
                                  <a:latin typeface="Cambria Math" panose="02040503050406030204" pitchFamily="18" charset="0"/>
                                  <a:cs typeface="Times New Roman" pitchFamily="18" charset="0"/>
                                </a:rPr>
                                <m:t>if</m:t>
                              </m:r>
                              <m:r>
                                <a:rPr lang="en-US" sz="2000" b="0" i="1" smtClean="0">
                                  <a:solidFill>
                                    <a:schemeClr val="tx1"/>
                                  </a:solidFill>
                                  <a:latin typeface="Cambria Math" panose="02040503050406030204" pitchFamily="18" charset="0"/>
                                  <a:cs typeface="Times New Roman" pitchFamily="18" charset="0"/>
                                </a:rPr>
                                <m:t> </m:t>
                              </m:r>
                              <m:r>
                                <a:rPr lang="en-US" sz="2000" b="0" i="1" smtClean="0">
                                  <a:solidFill>
                                    <a:schemeClr val="tx1"/>
                                  </a:solidFill>
                                  <a:latin typeface="Cambria Math" panose="02040503050406030204" pitchFamily="18" charset="0"/>
                                  <a:cs typeface="Times New Roman" pitchFamily="18" charset="0"/>
                                </a:rPr>
                                <m:t>𝑖</m:t>
                              </m:r>
                              <m:r>
                                <a:rPr lang="en-US" sz="2000" b="0" i="1" smtClean="0">
                                  <a:solidFill>
                                    <a:schemeClr val="tx1"/>
                                  </a:solidFill>
                                  <a:latin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cs typeface="Times New Roman" pitchFamily="18" charset="0"/>
                                </a:rPr>
                                <m:t>𝑗</m:t>
                              </m:r>
                            </m:e>
                          </m:mr>
                          <m:mr>
                            <m:e>
                              <m:f>
                                <m:fPr>
                                  <m:ctrlPr>
                                    <a:rPr lang="en-US" sz="2000" i="1">
                                      <a:latin typeface="Cambria Math" panose="02040503050406030204" pitchFamily="18" charset="0"/>
                                      <a:cs typeface="Times New Roman" pitchFamily="18" charset="0"/>
                                    </a:rPr>
                                  </m:ctrlPr>
                                </m:fPr>
                                <m:num>
                                  <m:sSub>
                                    <m:sSubPr>
                                      <m:ctrlPr>
                                        <a:rPr lang="en-US" sz="2000" i="1">
                                          <a:latin typeface="Cambria Math" panose="02040503050406030204" pitchFamily="18" charset="0"/>
                                          <a:cs typeface="Times New Roman" pitchFamily="18" charset="0"/>
                                        </a:rPr>
                                      </m:ctrlPr>
                                    </m:sSubPr>
                                    <m:e>
                                      <m:r>
                                        <a:rPr lang="en-US" sz="2000" b="0" i="1" smtClean="0">
                                          <a:latin typeface="Cambria Math" panose="02040503050406030204" pitchFamily="18" charset="0"/>
                                          <a:cs typeface="Times New Roman" pitchFamily="18" charset="0"/>
                                        </a:rPr>
                                        <m:t>𝑤</m:t>
                                      </m:r>
                                    </m:e>
                                    <m:sub>
                                      <m:r>
                                        <a:rPr lang="en-US" sz="2000" i="1">
                                          <a:latin typeface="Cambria Math" panose="02040503050406030204" pitchFamily="18" charset="0"/>
                                          <a:cs typeface="Times New Roman" pitchFamily="18" charset="0"/>
                                        </a:rPr>
                                        <m:t>𝑖</m:t>
                                      </m:r>
                                      <m:r>
                                        <a:rPr lang="en-US" sz="2000" b="0" i="1" smtClean="0">
                                          <a:latin typeface="Cambria Math" panose="02040503050406030204" pitchFamily="18" charset="0"/>
                                          <a:cs typeface="Times New Roman" pitchFamily="18" charset="0"/>
                                        </a:rPr>
                                        <m:t>,</m:t>
                                      </m:r>
                                      <m:r>
                                        <a:rPr lang="en-US" sz="2000" b="0" i="1" smtClean="0">
                                          <a:latin typeface="Cambria Math" panose="02040503050406030204" pitchFamily="18" charset="0"/>
                                          <a:cs typeface="Times New Roman" pitchFamily="18" charset="0"/>
                                        </a:rPr>
                                        <m:t>𝑗</m:t>
                                      </m:r>
                                    </m:sub>
                                  </m:sSub>
                                </m:num>
                                <m:den>
                                  <m:sSub>
                                    <m:sSubPr>
                                      <m:ctrlPr>
                                        <a:rPr lang="en-US" sz="2000" i="1">
                                          <a:latin typeface="Cambria Math" panose="02040503050406030204" pitchFamily="18" charset="0"/>
                                          <a:cs typeface="Times New Roman" pitchFamily="18" charset="0"/>
                                        </a:rPr>
                                      </m:ctrlPr>
                                    </m:sSubPr>
                                    <m:e>
                                      <m:r>
                                        <a:rPr lang="en-US" sz="2000" i="1">
                                          <a:latin typeface="Cambria Math" panose="02040503050406030204" pitchFamily="18" charset="0"/>
                                          <a:ea typeface="Cambria Math" panose="02040503050406030204" pitchFamily="18" charset="0"/>
                                          <a:cs typeface="Times New Roman" pitchFamily="18" charset="0"/>
                                        </a:rPr>
                                        <m:t>𝑤</m:t>
                                      </m:r>
                                    </m:e>
                                    <m:sub>
                                      <m:r>
                                        <a:rPr lang="en-US" sz="2000" i="1">
                                          <a:latin typeface="Cambria Math" panose="02040503050406030204" pitchFamily="18" charset="0"/>
                                          <a:cs typeface="Times New Roman" pitchFamily="18" charset="0"/>
                                        </a:rPr>
                                        <m:t>𝑖</m:t>
                                      </m:r>
                                    </m:sub>
                                  </m:sSub>
                                </m:den>
                              </m:f>
                            </m:e>
                            <m:e>
                              <m:r>
                                <m:rPr>
                                  <m:sty m:val="p"/>
                                </m:rPr>
                                <a:rPr lang="en-US" sz="2000" b="0" i="0" smtClean="0">
                                  <a:solidFill>
                                    <a:schemeClr val="tx1"/>
                                  </a:solidFill>
                                  <a:latin typeface="Cambria Math" panose="02040503050406030204" pitchFamily="18" charset="0"/>
                                  <a:cs typeface="Times New Roman" pitchFamily="18" charset="0"/>
                                </a:rPr>
                                <m:t>if</m:t>
                              </m:r>
                              <m:r>
                                <a:rPr lang="en-US" sz="2000" b="0" i="1" smtClean="0">
                                  <a:solidFill>
                                    <a:schemeClr val="tx1"/>
                                  </a:solidFill>
                                  <a:latin typeface="Cambria Math" panose="02040503050406030204" pitchFamily="18" charset="0"/>
                                  <a:cs typeface="Times New Roman" pitchFamily="18" charset="0"/>
                                </a:rPr>
                                <m:t> </m:t>
                              </m:r>
                              <m:r>
                                <a:rPr lang="en-US" sz="2000" b="0" i="1" smtClean="0">
                                  <a:solidFill>
                                    <a:schemeClr val="tx1"/>
                                  </a:solidFill>
                                  <a:latin typeface="Cambria Math" panose="02040503050406030204" pitchFamily="18" charset="0"/>
                                  <a:cs typeface="Times New Roman" pitchFamily="18" charset="0"/>
                                </a:rPr>
                                <m:t>𝑖</m:t>
                              </m:r>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𝑗</m:t>
                              </m:r>
                            </m:e>
                          </m:mr>
                        </m:m>
                      </m:e>
                    </m:d>
                  </m:oMath>
                </a14:m>
                <a:r>
                  <a:rPr lang="en-US" sz="2000" dirty="0" smtClean="0">
                    <a:solidFill>
                      <a:schemeClr val="tx1"/>
                    </a:solidFill>
                    <a:cs typeface="Times New Roman" pitchFamily="18" charset="0"/>
                  </a:rPr>
                  <a:t> </a:t>
                </a:r>
              </a:p>
            </p:txBody>
          </p:sp>
        </mc:Choice>
        <mc:Fallback xmlns="">
          <p:sp>
            <p:nvSpPr>
              <p:cNvPr id="19" name="Rectangle 18"/>
              <p:cNvSpPr>
                <a:spLocks noRot="1" noChangeAspect="1" noMove="1" noResize="1" noEditPoints="1" noAdjustHandles="1" noChangeArrowheads="1" noChangeShapeType="1" noTextEdit="1"/>
              </p:cNvSpPr>
              <p:nvPr/>
            </p:nvSpPr>
            <p:spPr>
              <a:xfrm>
                <a:off x="3206073" y="1411447"/>
                <a:ext cx="2372238" cy="1074910"/>
              </a:xfrm>
              <a:prstGeom prst="rect">
                <a:avLst/>
              </a:prstGeom>
              <a:blipFill rotWithShape="0">
                <a:blip r:embed="rId4"/>
                <a:stretch>
                  <a:fillRect/>
                </a:stretch>
              </a:blipFill>
            </p:spPr>
            <p:txBody>
              <a:bodyPr/>
              <a:lstStyle/>
              <a:p>
                <a:r>
                  <a:rPr lang="en-US">
                    <a:noFill/>
                  </a:rPr>
                  <a:t> </a:t>
                </a:r>
              </a:p>
            </p:txBody>
          </p:sp>
        </mc:Fallback>
      </mc:AlternateContent>
      <p:sp>
        <p:nvSpPr>
          <p:cNvPr id="21" name="Rectangle 20"/>
          <p:cNvSpPr/>
          <p:nvPr/>
        </p:nvSpPr>
        <p:spPr>
          <a:xfrm>
            <a:off x="3204323" y="901553"/>
            <a:ext cx="721294" cy="461665"/>
          </a:xfrm>
          <a:prstGeom prst="rect">
            <a:avLst/>
          </a:prstGeom>
        </p:spPr>
        <p:txBody>
          <a:bodyPr wrap="square">
            <a:spAutoFit/>
          </a:bodyPr>
          <a:lstStyle/>
          <a:p>
            <a:pPr marL="4763" lvl="0" eaLnBrk="0" hangingPunct="0">
              <a:spcBef>
                <a:spcPct val="20000"/>
              </a:spcBef>
            </a:pPr>
            <a:r>
              <a:rPr lang="en-US" sz="2400" dirty="0" smtClean="0">
                <a:solidFill>
                  <a:schemeClr val="tx1"/>
                </a:solidFill>
                <a:cs typeface="Times New Roman" pitchFamily="18" charset="0"/>
              </a:rPr>
              <a:t>PHP</a:t>
            </a:r>
          </a:p>
        </p:txBody>
      </p:sp>
      <p:sp>
        <p:nvSpPr>
          <p:cNvPr id="22" name="Rectangle 21"/>
          <p:cNvSpPr/>
          <p:nvPr/>
        </p:nvSpPr>
        <p:spPr>
          <a:xfrm>
            <a:off x="6223909" y="4413150"/>
            <a:ext cx="2956603" cy="461665"/>
          </a:xfrm>
          <a:prstGeom prst="rect">
            <a:avLst/>
          </a:prstGeom>
        </p:spPr>
        <p:txBody>
          <a:bodyPr wrap="square">
            <a:spAutoFit/>
          </a:bodyPr>
          <a:lstStyle/>
          <a:p>
            <a:pPr marL="4763" lvl="0" eaLnBrk="0" hangingPunct="0">
              <a:spcBef>
                <a:spcPct val="20000"/>
              </a:spcBef>
            </a:pPr>
            <a:r>
              <a:rPr lang="en-US" sz="2400" dirty="0">
                <a:cs typeface="Times New Roman" pitchFamily="18" charset="0"/>
              </a:rPr>
              <a:t>recursive </a:t>
            </a:r>
            <a:r>
              <a:rPr lang="en-US" sz="2400" dirty="0" smtClean="0">
                <a:cs typeface="Times New Roman" pitchFamily="18" charset="0"/>
              </a:rPr>
              <a:t>eq. </a:t>
            </a:r>
            <a:r>
              <a:rPr lang="en-US" sz="2400" dirty="0">
                <a:cs typeface="Times New Roman" pitchFamily="18" charset="0"/>
              </a:rPr>
              <a:t>for </a:t>
            </a:r>
            <a:r>
              <a:rPr lang="en-US" sz="2400" dirty="0" smtClean="0">
                <a:solidFill>
                  <a:schemeClr val="tx1"/>
                </a:solidFill>
                <a:cs typeface="Times New Roman" pitchFamily="18" charset="0"/>
              </a:rPr>
              <a:t>PHP’’</a:t>
            </a:r>
          </a:p>
        </p:txBody>
      </p:sp>
      <mc:AlternateContent xmlns:mc="http://schemas.openxmlformats.org/markup-compatibility/2006" xmlns:a14="http://schemas.microsoft.com/office/drawing/2010/main">
        <mc:Choice Requires="a14">
          <p:sp>
            <p:nvSpPr>
              <p:cNvPr id="24" name="Rectangle 23"/>
              <p:cNvSpPr/>
              <p:nvPr/>
            </p:nvSpPr>
            <p:spPr>
              <a:xfrm>
                <a:off x="5868144" y="4892855"/>
                <a:ext cx="3204356" cy="891719"/>
              </a:xfrm>
              <a:prstGeom prst="rect">
                <a:avLst/>
              </a:prstGeom>
            </p:spPr>
            <p:txBody>
              <a:bodyPr wrap="square">
                <a:spAutoFit/>
              </a:bodyPr>
              <a:lstStyle/>
              <a:p>
                <a:pPr marL="4763" lvl="0" eaLnBrk="0" hangingPunct="0">
                  <a:spcBef>
                    <a:spcPct val="20000"/>
                  </a:spcBef>
                </a:pPr>
                <a14:m>
                  <m:oMath xmlns:m="http://schemas.openxmlformats.org/officeDocument/2006/math">
                    <m:sSub>
                      <m:sSubPr>
                        <m:ctrlPr>
                          <a:rPr lang="en-US" sz="2000" b="0" i="1" smtClean="0">
                            <a:solidFill>
                              <a:schemeClr val="tx1"/>
                            </a:solidFill>
                            <a:latin typeface="Cambria Math" panose="02040503050406030204" pitchFamily="18" charset="0"/>
                            <a:cs typeface="Times New Roman" pitchFamily="18" charset="0"/>
                          </a:rPr>
                        </m:ctrlPr>
                      </m:sSubPr>
                      <m:e>
                        <m:r>
                          <a:rPr lang="en-US" sz="2000" b="1" i="0" smtClean="0">
                            <a:solidFill>
                              <a:schemeClr val="tx1"/>
                            </a:solidFill>
                            <a:latin typeface="Cambria Math" panose="02040503050406030204" pitchFamily="18" charset="0"/>
                            <a:cs typeface="Times New Roman" pitchFamily="18" charset="0"/>
                          </a:rPr>
                          <m:t>𝐫</m:t>
                        </m:r>
                      </m:e>
                      <m:sub>
                        <m:r>
                          <a:rPr lang="en-US" sz="2000" b="0" i="1" smtClean="0">
                            <a:solidFill>
                              <a:schemeClr val="tx1"/>
                            </a:solidFill>
                            <a:latin typeface="Cambria Math" panose="02040503050406030204" pitchFamily="18" charset="0"/>
                            <a:cs typeface="Times New Roman" pitchFamily="18" charset="0"/>
                          </a:rPr>
                          <m:t>𝑖</m:t>
                        </m:r>
                      </m:sub>
                    </m:sSub>
                    <m:r>
                      <a:rPr lang="en-US" sz="2000" b="0" i="1" smtClean="0">
                        <a:solidFill>
                          <a:schemeClr val="tx1"/>
                        </a:solidFill>
                        <a:latin typeface="Cambria Math" panose="02040503050406030204" pitchFamily="18" charset="0"/>
                        <a:cs typeface="Times New Roman" pitchFamily="18" charset="0"/>
                      </a:rPr>
                      <m:t>=</m:t>
                    </m:r>
                    <m:d>
                      <m:dPr>
                        <m:begChr m:val="{"/>
                        <m:endChr m:val=""/>
                        <m:ctrlPr>
                          <a:rPr lang="en-US" sz="2000" b="0" i="1" smtClean="0">
                            <a:solidFill>
                              <a:schemeClr val="tx1"/>
                            </a:solidFill>
                            <a:latin typeface="Cambria Math" panose="02040503050406030204" pitchFamily="18" charset="0"/>
                            <a:cs typeface="Times New Roman" pitchFamily="18" charset="0"/>
                          </a:rPr>
                        </m:ctrlPr>
                      </m:dPr>
                      <m:e>
                        <m:m>
                          <m:mPr>
                            <m:mcs>
                              <m:mc>
                                <m:mcPr>
                                  <m:count m:val="2"/>
                                  <m:mcJc m:val="center"/>
                                </m:mcPr>
                              </m:mc>
                            </m:mcs>
                            <m:ctrlPr>
                              <a:rPr lang="en-US" sz="2000" b="0" i="1" smtClean="0">
                                <a:solidFill>
                                  <a:schemeClr val="tx1"/>
                                </a:solidFill>
                                <a:latin typeface="Cambria Math" panose="02040503050406030204" pitchFamily="18" charset="0"/>
                                <a:cs typeface="Times New Roman" pitchFamily="18" charset="0"/>
                              </a:rPr>
                            </m:ctrlPr>
                          </m:mPr>
                          <m:mr>
                            <m:e>
                              <m:r>
                                <a:rPr lang="en-US" sz="2000" b="0" i="1" smtClean="0">
                                  <a:solidFill>
                                    <a:schemeClr val="tx1"/>
                                  </a:solidFill>
                                  <a:latin typeface="Cambria Math" panose="02040503050406030204" pitchFamily="18" charset="0"/>
                                  <a:cs typeface="Times New Roman" pitchFamily="18" charset="0"/>
                                </a:rPr>
                                <m:t>1                    </m:t>
                              </m:r>
                            </m:e>
                            <m:e>
                              <m:r>
                                <m:rPr>
                                  <m:sty m:val="p"/>
                                </m:rPr>
                                <a:rPr lang="en-US" sz="2000" b="0" i="0" smtClean="0">
                                  <a:solidFill>
                                    <a:schemeClr val="tx1"/>
                                  </a:solidFill>
                                  <a:latin typeface="Cambria Math" panose="02040503050406030204" pitchFamily="18" charset="0"/>
                                  <a:cs typeface="Times New Roman" pitchFamily="18" charset="0"/>
                                </a:rPr>
                                <m:t>if</m:t>
                              </m:r>
                              <m:r>
                                <a:rPr lang="en-US" sz="2000" b="0" i="1" smtClean="0">
                                  <a:solidFill>
                                    <a:schemeClr val="tx1"/>
                                  </a:solidFill>
                                  <a:latin typeface="Cambria Math" panose="02040503050406030204" pitchFamily="18" charset="0"/>
                                  <a:cs typeface="Times New Roman" pitchFamily="18" charset="0"/>
                                </a:rPr>
                                <m:t> </m:t>
                              </m:r>
                              <m:r>
                                <a:rPr lang="en-US" sz="2000" b="0" i="1" smtClean="0">
                                  <a:solidFill>
                                    <a:schemeClr val="tx1"/>
                                  </a:solidFill>
                                  <a:latin typeface="Cambria Math" panose="02040503050406030204" pitchFamily="18" charset="0"/>
                                  <a:cs typeface="Times New Roman" pitchFamily="18" charset="0"/>
                                </a:rPr>
                                <m:t>𝑖</m:t>
                              </m:r>
                              <m:r>
                                <a:rPr lang="en-US" sz="2000" b="0" i="1" smtClean="0">
                                  <a:solidFill>
                                    <a:schemeClr val="tx1"/>
                                  </a:solidFill>
                                  <a:latin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cs typeface="Times New Roman" pitchFamily="18" charset="0"/>
                                </a:rPr>
                                <m:t>𝑞</m:t>
                              </m:r>
                            </m:e>
                          </m:mr>
                          <m:mr>
                            <m:e>
                              <m:nary>
                                <m:naryPr>
                                  <m:chr m:val="∑"/>
                                  <m:limLoc m:val="subSup"/>
                                  <m:supHide m:val="on"/>
                                  <m:ctrlPr>
                                    <a:rPr lang="en-US" sz="2000" b="0" i="1">
                                      <a:solidFill>
                                        <a:schemeClr val="tx1"/>
                                      </a:solidFill>
                                      <a:latin typeface="Cambria Math" panose="02040503050406030204" pitchFamily="18" charset="0"/>
                                      <a:cs typeface="Times New Roman" pitchFamily="18" charset="0"/>
                                    </a:rPr>
                                  </m:ctrlPr>
                                </m:naryPr>
                                <m:sub>
                                  <m:r>
                                    <m:rPr>
                                      <m:brk m:alnAt="9"/>
                                    </m:rPr>
                                    <a:rPr lang="en-US" sz="2000" i="1">
                                      <a:solidFill>
                                        <a:schemeClr val="tx1"/>
                                      </a:solidFill>
                                      <a:latin typeface="Cambria Math" panose="02040503050406030204" pitchFamily="18" charset="0"/>
                                      <a:cs typeface="Times New Roman" pitchFamily="18" charset="0"/>
                                    </a:rPr>
                                    <m:t>𝑗</m:t>
                                  </m:r>
                                  <m:r>
                                    <a:rPr lang="en-US" sz="2000" i="1">
                                      <a:solidFill>
                                        <a:schemeClr val="tx1"/>
                                      </a:solidFill>
                                      <a:latin typeface="Cambria Math" panose="02040503050406030204" pitchFamily="18" charset="0"/>
                                      <a:ea typeface="Cambria Math" panose="02040503050406030204" pitchFamily="18" charset="0"/>
                                      <a:cs typeface="Times New Roman" pitchFamily="18" charset="0"/>
                                    </a:rPr>
                                    <m:t>∈</m:t>
                                  </m:r>
                                  <m:sSub>
                                    <m:sSubPr>
                                      <m:ctrlPr>
                                        <a:rPr lang="en-US" sz="2000" i="1">
                                          <a:solidFill>
                                            <a:schemeClr val="tx1"/>
                                          </a:solidFill>
                                          <a:latin typeface="Cambria Math" panose="02040503050406030204" pitchFamily="18" charset="0"/>
                                          <a:ea typeface="Cambria Math" panose="02040503050406030204" pitchFamily="18" charset="0"/>
                                          <a:cs typeface="Times New Roman" pitchFamily="18" charset="0"/>
                                        </a:rPr>
                                      </m:ctrlPr>
                                    </m:sSubPr>
                                    <m:e>
                                      <m:r>
                                        <a:rPr lang="en-US" sz="2000" i="1">
                                          <a:solidFill>
                                            <a:schemeClr val="tx1"/>
                                          </a:solidFill>
                                          <a:latin typeface="Cambria Math" panose="02040503050406030204" pitchFamily="18" charset="0"/>
                                          <a:ea typeface="Cambria Math" panose="02040503050406030204" pitchFamily="18" charset="0"/>
                                          <a:cs typeface="Times New Roman" pitchFamily="18" charset="0"/>
                                        </a:rPr>
                                        <m:t>𝑁</m:t>
                                      </m:r>
                                    </m:e>
                                    <m:sub>
                                      <m:r>
                                        <a:rPr lang="en-US" sz="2000" i="1">
                                          <a:solidFill>
                                            <a:schemeClr val="tx1"/>
                                          </a:solidFill>
                                          <a:latin typeface="Cambria Math" panose="02040503050406030204" pitchFamily="18" charset="0"/>
                                          <a:ea typeface="Cambria Math" panose="02040503050406030204" pitchFamily="18" charset="0"/>
                                          <a:cs typeface="Times New Roman" pitchFamily="18" charset="0"/>
                                        </a:rPr>
                                        <m:t>𝑖</m:t>
                                      </m:r>
                                    </m:sub>
                                  </m:sSub>
                                </m:sub>
                                <m:sup/>
                                <m:e>
                                  <m:sSub>
                                    <m:sSubPr>
                                      <m:ctrlPr>
                                        <a:rPr lang="en-US" sz="2000" b="0" i="1">
                                          <a:solidFill>
                                            <a:schemeClr val="tx1"/>
                                          </a:solidFill>
                                          <a:latin typeface="Cambria Math" panose="02040503050406030204" pitchFamily="18" charset="0"/>
                                          <a:ea typeface="Cambria Math" panose="02040503050406030204" pitchFamily="18" charset="0"/>
                                          <a:cs typeface="Times New Roman" pitchFamily="18" charset="0"/>
                                        </a:rPr>
                                      </m:ctrlPr>
                                    </m:sSubPr>
                                    <m:e>
                                      <m:r>
                                        <a:rPr lang="en-US" sz="2000" i="1">
                                          <a:solidFill>
                                            <a:schemeClr val="tx1"/>
                                          </a:solidFill>
                                          <a:latin typeface="Cambria Math" panose="02040503050406030204" pitchFamily="18" charset="0"/>
                                          <a:cs typeface="Times New Roman" pitchFamily="18" charset="0"/>
                                        </a:rPr>
                                        <m:t>𝑝</m:t>
                                      </m:r>
                                    </m:e>
                                    <m:sub>
                                      <m:r>
                                        <a:rPr lang="en-US" sz="2000" b="0" i="1" smtClean="0">
                                          <a:solidFill>
                                            <a:schemeClr val="tx1"/>
                                          </a:solidFill>
                                          <a:latin typeface="Cambria Math" panose="02040503050406030204" pitchFamily="18" charset="0"/>
                                          <a:cs typeface="Times New Roman" pitchFamily="18" charset="0"/>
                                        </a:rPr>
                                        <m:t>𝑖</m:t>
                                      </m:r>
                                      <m:r>
                                        <a:rPr lang="en-US" sz="2000" i="1">
                                          <a:solidFill>
                                            <a:schemeClr val="tx1"/>
                                          </a:solidFill>
                                          <a:latin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cs typeface="Times New Roman" pitchFamily="18" charset="0"/>
                                        </a:rPr>
                                        <m:t>𝑗</m:t>
                                      </m:r>
                                    </m:sub>
                                  </m:sSub>
                                  <m:sSub>
                                    <m:sSubPr>
                                      <m:ctrlPr>
                                        <a:rPr lang="en-US" sz="2000" b="1" i="1">
                                          <a:solidFill>
                                            <a:schemeClr val="tx1"/>
                                          </a:solidFill>
                                          <a:latin typeface="Cambria Math" panose="02040503050406030204" pitchFamily="18" charset="0"/>
                                          <a:cs typeface="Times New Roman" pitchFamily="18" charset="0"/>
                                        </a:rPr>
                                      </m:ctrlPr>
                                    </m:sSubPr>
                                    <m:e>
                                      <m:r>
                                        <a:rPr lang="en-US" sz="2000" b="1" i="0" smtClean="0">
                                          <a:solidFill>
                                            <a:schemeClr val="tx1"/>
                                          </a:solidFill>
                                          <a:latin typeface="Cambria Math" panose="02040503050406030204" pitchFamily="18" charset="0"/>
                                          <a:cs typeface="Times New Roman" pitchFamily="18" charset="0"/>
                                        </a:rPr>
                                        <m:t>𝐫</m:t>
                                      </m:r>
                                    </m:e>
                                    <m:sub>
                                      <m:r>
                                        <a:rPr lang="en-US" sz="2000" b="0" i="1" smtClean="0">
                                          <a:solidFill>
                                            <a:schemeClr val="tx1"/>
                                          </a:solidFill>
                                          <a:latin typeface="Cambria Math" panose="02040503050406030204" pitchFamily="18" charset="0"/>
                                          <a:cs typeface="Times New Roman" pitchFamily="18" charset="0"/>
                                        </a:rPr>
                                        <m:t>𝑗</m:t>
                                      </m:r>
                                    </m:sub>
                                  </m:sSub>
                                </m:e>
                              </m:nary>
                            </m:e>
                            <m:e>
                              <m:r>
                                <m:rPr>
                                  <m:sty m:val="p"/>
                                </m:rPr>
                                <a:rPr lang="en-US" sz="2000" b="0" i="0" smtClean="0">
                                  <a:solidFill>
                                    <a:schemeClr val="tx1"/>
                                  </a:solidFill>
                                  <a:latin typeface="Cambria Math" panose="02040503050406030204" pitchFamily="18" charset="0"/>
                                  <a:cs typeface="Times New Roman" pitchFamily="18" charset="0"/>
                                </a:rPr>
                                <m:t>if</m:t>
                              </m:r>
                              <m:r>
                                <a:rPr lang="en-US" sz="2000" b="0" i="1" smtClean="0">
                                  <a:solidFill>
                                    <a:schemeClr val="tx1"/>
                                  </a:solidFill>
                                  <a:latin typeface="Cambria Math" panose="02040503050406030204" pitchFamily="18" charset="0"/>
                                  <a:cs typeface="Times New Roman" pitchFamily="18" charset="0"/>
                                </a:rPr>
                                <m:t> </m:t>
                              </m:r>
                              <m:r>
                                <a:rPr lang="en-US" sz="2000" b="0" i="1" smtClean="0">
                                  <a:solidFill>
                                    <a:schemeClr val="tx1"/>
                                  </a:solidFill>
                                  <a:latin typeface="Cambria Math" panose="02040503050406030204" pitchFamily="18" charset="0"/>
                                  <a:cs typeface="Times New Roman" pitchFamily="18" charset="0"/>
                                </a:rPr>
                                <m:t>𝑖</m:t>
                              </m:r>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𝑞</m:t>
                              </m:r>
                            </m:e>
                          </m:mr>
                        </m:m>
                      </m:e>
                    </m:d>
                  </m:oMath>
                </a14:m>
                <a:r>
                  <a:rPr lang="en-US" sz="2000" dirty="0" smtClean="0">
                    <a:solidFill>
                      <a:schemeClr val="tx1"/>
                    </a:solidFill>
                    <a:cs typeface="Times New Roman" pitchFamily="18" charset="0"/>
                  </a:rPr>
                  <a:t> </a:t>
                </a:r>
              </a:p>
            </p:txBody>
          </p:sp>
        </mc:Choice>
        <mc:Fallback xmlns="">
          <p:sp>
            <p:nvSpPr>
              <p:cNvPr id="24" name="Rectangle 23"/>
              <p:cNvSpPr>
                <a:spLocks noRot="1" noChangeAspect="1" noMove="1" noResize="1" noEditPoints="1" noAdjustHandles="1" noChangeArrowheads="1" noChangeShapeType="1" noTextEdit="1"/>
              </p:cNvSpPr>
              <p:nvPr/>
            </p:nvSpPr>
            <p:spPr>
              <a:xfrm>
                <a:off x="5868144" y="4892855"/>
                <a:ext cx="3204356" cy="891719"/>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84262" y="4801259"/>
                <a:ext cx="4020215" cy="1074910"/>
              </a:xfrm>
              <a:prstGeom prst="rect">
                <a:avLst/>
              </a:prstGeom>
            </p:spPr>
            <p:txBody>
              <a:bodyPr wrap="square">
                <a:spAutoFit/>
              </a:bodyPr>
              <a:lstStyle/>
              <a:p>
                <a:pPr marL="4763" lvl="0" eaLnBrk="0" hangingPunct="0">
                  <a:spcBef>
                    <a:spcPct val="20000"/>
                  </a:spcBef>
                </a:pPr>
                <a14:m>
                  <m:oMath xmlns:m="http://schemas.openxmlformats.org/officeDocument/2006/math">
                    <m:sSubSup>
                      <m:sSubSupPr>
                        <m:ctrlPr>
                          <a:rPr lang="en-US" sz="2000" i="1" smtClean="0">
                            <a:latin typeface="Cambria Math" panose="02040503050406030204" pitchFamily="18" charset="0"/>
                            <a:cs typeface="Times New Roman" pitchFamily="18" charset="0"/>
                          </a:rPr>
                        </m:ctrlPr>
                      </m:sSubSupPr>
                      <m:e>
                        <m:r>
                          <a:rPr lang="en-US" sz="2000" b="1" i="0" smtClean="0">
                            <a:latin typeface="Cambria Math" panose="02040503050406030204" pitchFamily="18" charset="0"/>
                            <a:cs typeface="Times New Roman" pitchFamily="18" charset="0"/>
                          </a:rPr>
                          <m:t>𝐫</m:t>
                        </m:r>
                      </m:e>
                      <m:sub>
                        <m:r>
                          <a:rPr lang="en-US" sz="2000" b="0" i="1" smtClean="0">
                            <a:latin typeface="Cambria Math" panose="02040503050406030204" pitchFamily="18" charset="0"/>
                            <a:cs typeface="Times New Roman" pitchFamily="18" charset="0"/>
                          </a:rPr>
                          <m:t>𝑖</m:t>
                        </m:r>
                      </m:sub>
                      <m:sup>
                        <m:r>
                          <a:rPr lang="en-US" sz="2000" b="0" i="1" smtClean="0">
                            <a:latin typeface="Cambria Math" panose="02040503050406030204" pitchFamily="18" charset="0"/>
                            <a:cs typeface="Times New Roman" pitchFamily="18" charset="0"/>
                          </a:rPr>
                          <m:t>′</m:t>
                        </m:r>
                      </m:sup>
                    </m:sSubSup>
                    <m:r>
                      <a:rPr lang="en-US" sz="2000" b="0" i="1" smtClean="0">
                        <a:solidFill>
                          <a:schemeClr val="tx1"/>
                        </a:solidFill>
                        <a:latin typeface="Cambria Math" panose="02040503050406030204" pitchFamily="18" charset="0"/>
                        <a:cs typeface="Times New Roman" pitchFamily="18" charset="0"/>
                      </a:rPr>
                      <m:t>=</m:t>
                    </m:r>
                    <m:d>
                      <m:dPr>
                        <m:begChr m:val="{"/>
                        <m:endChr m:val=""/>
                        <m:ctrlPr>
                          <a:rPr lang="en-US" sz="2000" b="0" i="1" smtClean="0">
                            <a:solidFill>
                              <a:schemeClr val="tx1"/>
                            </a:solidFill>
                            <a:latin typeface="Cambria Math" panose="02040503050406030204" pitchFamily="18" charset="0"/>
                            <a:cs typeface="Times New Roman" pitchFamily="18" charset="0"/>
                          </a:rPr>
                        </m:ctrlPr>
                      </m:dPr>
                      <m:e>
                        <m:m>
                          <m:mPr>
                            <m:mcs>
                              <m:mc>
                                <m:mcPr>
                                  <m:count m:val="2"/>
                                  <m:mcJc m:val="center"/>
                                </m:mcPr>
                              </m:mc>
                            </m:mcs>
                            <m:ctrlPr>
                              <a:rPr lang="en-US" sz="2000" b="0" i="1" smtClean="0">
                                <a:solidFill>
                                  <a:schemeClr val="tx1"/>
                                </a:solidFill>
                                <a:latin typeface="Cambria Math" panose="02040503050406030204" pitchFamily="18" charset="0"/>
                                <a:cs typeface="Times New Roman" pitchFamily="18" charset="0"/>
                              </a:rPr>
                            </m:ctrlPr>
                          </m:mPr>
                          <m:mr>
                            <m:e>
                              <m:nary>
                                <m:naryPr>
                                  <m:chr m:val="∑"/>
                                  <m:limLoc m:val="subSup"/>
                                  <m:supHide m:val="on"/>
                                  <m:ctrlPr>
                                    <a:rPr lang="en-US" sz="2000" b="0" i="1" smtClean="0">
                                      <a:solidFill>
                                        <a:schemeClr val="tx1"/>
                                      </a:solidFill>
                                      <a:latin typeface="Cambria Math" panose="02040503050406030204" pitchFamily="18" charset="0"/>
                                      <a:cs typeface="Times New Roman" pitchFamily="18" charset="0"/>
                                    </a:rPr>
                                  </m:ctrlPr>
                                </m:naryPr>
                                <m:sub>
                                  <m:r>
                                    <m:rPr>
                                      <m:brk m:alnAt="9"/>
                                    </m:rPr>
                                    <a:rPr lang="en-US" sz="2000" b="0" i="1" smtClean="0">
                                      <a:solidFill>
                                        <a:schemeClr val="tx1"/>
                                      </a:solidFill>
                                      <a:latin typeface="Cambria Math" panose="02040503050406030204" pitchFamily="18" charset="0"/>
                                      <a:cs typeface="Times New Roman" pitchFamily="18" charset="0"/>
                                    </a:rPr>
                                    <m:t>𝑗</m:t>
                                  </m:r>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m:t>
                                  </m:r>
                                  <m:sSub>
                                    <m:sSubPr>
                                      <m:ctrlP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𝑁</m:t>
                                      </m:r>
                                    </m:e>
                                    <m:sub>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𝑖</m:t>
                                      </m:r>
                                    </m:sub>
                                  </m:sSub>
                                </m:sub>
                                <m:sup/>
                                <m:e>
                                  <m:sSub>
                                    <m:sSubPr>
                                      <m:ctrlPr>
                                        <a:rPr lang="en-US" sz="2000" b="0" i="1" smtClean="0">
                                          <a:solidFill>
                                            <a:schemeClr val="tx1"/>
                                          </a:solidFill>
                                          <a:latin typeface="Cambria Math" panose="02040503050406030204" pitchFamily="18" charset="0"/>
                                          <a:cs typeface="Times New Roman" pitchFamily="18" charset="0"/>
                                        </a:rPr>
                                      </m:ctrlPr>
                                    </m:sSubPr>
                                    <m:e>
                                      <m:r>
                                        <a:rPr lang="en-US" sz="2000" b="0" i="1" smtClean="0">
                                          <a:solidFill>
                                            <a:schemeClr val="tx1"/>
                                          </a:solidFill>
                                          <a:latin typeface="Cambria Math" panose="02040503050406030204" pitchFamily="18" charset="0"/>
                                          <a:cs typeface="Times New Roman" pitchFamily="18" charset="0"/>
                                        </a:rPr>
                                        <m:t>𝑝</m:t>
                                      </m:r>
                                    </m:e>
                                    <m:sub>
                                      <m:r>
                                        <a:rPr lang="en-US" sz="2000" b="0" i="1" smtClean="0">
                                          <a:solidFill>
                                            <a:schemeClr val="tx1"/>
                                          </a:solidFill>
                                          <a:latin typeface="Cambria Math" panose="02040503050406030204" pitchFamily="18" charset="0"/>
                                          <a:cs typeface="Times New Roman" pitchFamily="18" charset="0"/>
                                        </a:rPr>
                                        <m:t>𝑖</m:t>
                                      </m:r>
                                      <m:r>
                                        <a:rPr lang="en-US" sz="2000" b="0" i="1" smtClean="0">
                                          <a:solidFill>
                                            <a:schemeClr val="tx1"/>
                                          </a:solidFill>
                                          <a:latin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cs typeface="Times New Roman" pitchFamily="18" charset="0"/>
                                        </a:rPr>
                                        <m:t>𝑗</m:t>
                                      </m:r>
                                    </m:sub>
                                  </m:sSub>
                                  <m:sSubSup>
                                    <m:sSubSupPr>
                                      <m:ctrlPr>
                                        <a:rPr lang="en-US" sz="2000" i="1">
                                          <a:latin typeface="Cambria Math" panose="02040503050406030204" pitchFamily="18" charset="0"/>
                                          <a:cs typeface="Times New Roman" pitchFamily="18" charset="0"/>
                                        </a:rPr>
                                      </m:ctrlPr>
                                    </m:sSubSupPr>
                                    <m:e>
                                      <m:r>
                                        <a:rPr lang="en-US" sz="2000" b="1">
                                          <a:latin typeface="Cambria Math" panose="02040503050406030204" pitchFamily="18" charset="0"/>
                                          <a:cs typeface="Times New Roman" pitchFamily="18" charset="0"/>
                                        </a:rPr>
                                        <m:t>𝐫</m:t>
                                      </m:r>
                                    </m:e>
                                    <m:sub>
                                      <m:r>
                                        <a:rPr lang="en-US" sz="2000" b="0" i="1" smtClean="0">
                                          <a:latin typeface="Cambria Math" panose="02040503050406030204" pitchFamily="18" charset="0"/>
                                          <a:cs typeface="Times New Roman" pitchFamily="18" charset="0"/>
                                        </a:rPr>
                                        <m:t>𝑗</m:t>
                                      </m:r>
                                    </m:sub>
                                    <m:sup>
                                      <m:r>
                                        <a:rPr lang="en-US" sz="2000" i="1">
                                          <a:latin typeface="Cambria Math" panose="02040503050406030204" pitchFamily="18" charset="0"/>
                                          <a:cs typeface="Times New Roman" pitchFamily="18" charset="0"/>
                                        </a:rPr>
                                        <m:t>′</m:t>
                                      </m:r>
                                    </m:sup>
                                  </m:sSubSup>
                                </m:e>
                              </m:nary>
                              <m:r>
                                <m:rPr>
                                  <m:brk m:alnAt="7"/>
                                </m:rPr>
                                <a:rPr lang="en-US" sz="2000" b="0" i="1" smtClean="0">
                                  <a:solidFill>
                                    <a:schemeClr val="tx1"/>
                                  </a:solidFill>
                                  <a:latin typeface="Cambria Math" panose="02040503050406030204" pitchFamily="18" charset="0"/>
                                  <a:cs typeface="Times New Roman" pitchFamily="18" charset="0"/>
                                </a:rPr>
                                <m:t>+</m:t>
                              </m:r>
                              <m:f>
                                <m:fPr>
                                  <m:ctrlPr>
                                    <a:rPr lang="en-US" sz="2000" b="0" i="1" smtClean="0">
                                      <a:solidFill>
                                        <a:schemeClr val="tx1"/>
                                      </a:solidFill>
                                      <a:latin typeface="Cambria Math" panose="02040503050406030204" pitchFamily="18" charset="0"/>
                                      <a:cs typeface="Times New Roman" pitchFamily="18" charset="0"/>
                                    </a:rPr>
                                  </m:ctrlPr>
                                </m:fPr>
                                <m:num>
                                  <m:r>
                                    <a:rPr lang="en-US" sz="2000" b="0" i="1" smtClean="0">
                                      <a:solidFill>
                                        <a:schemeClr val="tx1"/>
                                      </a:solidFill>
                                      <a:latin typeface="Cambria Math" panose="02040503050406030204" pitchFamily="18" charset="0"/>
                                      <a:cs typeface="Times New Roman" pitchFamily="18" charset="0"/>
                                    </a:rPr>
                                    <m:t>1</m:t>
                                  </m:r>
                                </m:num>
                                <m:den>
                                  <m:sSub>
                                    <m:sSubPr>
                                      <m:ctrlPr>
                                        <a:rPr lang="en-US" sz="2000" i="1">
                                          <a:latin typeface="Cambria Math" panose="02040503050406030204" pitchFamily="18" charset="0"/>
                                          <a:cs typeface="Times New Roman" pitchFamily="18" charset="0"/>
                                        </a:rPr>
                                      </m:ctrlPr>
                                    </m:sSubPr>
                                    <m:e>
                                      <m:r>
                                        <a:rPr lang="en-US" sz="2000" i="1">
                                          <a:latin typeface="Cambria Math" panose="02040503050406030204" pitchFamily="18" charset="0"/>
                                          <a:ea typeface="Cambria Math" panose="02040503050406030204" pitchFamily="18" charset="0"/>
                                          <a:cs typeface="Times New Roman" pitchFamily="18" charset="0"/>
                                        </a:rPr>
                                        <m:t>𝜆</m:t>
                                      </m:r>
                                    </m:e>
                                    <m:sub>
                                      <m:r>
                                        <a:rPr lang="en-US" sz="2000" i="1">
                                          <a:latin typeface="Cambria Math" panose="02040503050406030204" pitchFamily="18" charset="0"/>
                                          <a:cs typeface="Times New Roman" pitchFamily="18" charset="0"/>
                                        </a:rPr>
                                        <m:t>𝑖</m:t>
                                      </m:r>
                                    </m:sub>
                                  </m:sSub>
                                  <m:r>
                                    <a:rPr lang="en-US" sz="2000" i="1">
                                      <a:latin typeface="Cambria Math" panose="02040503050406030204" pitchFamily="18" charset="0"/>
                                      <a:cs typeface="Times New Roman" pitchFamily="18" charset="0"/>
                                    </a:rPr>
                                    <m:t>+</m:t>
                                  </m:r>
                                  <m:sSub>
                                    <m:sSubPr>
                                      <m:ctrlPr>
                                        <a:rPr lang="en-US" sz="2000" i="1">
                                          <a:latin typeface="Cambria Math" panose="02040503050406030204" pitchFamily="18" charset="0"/>
                                          <a:cs typeface="Times New Roman" pitchFamily="18" charset="0"/>
                                        </a:rPr>
                                      </m:ctrlPr>
                                    </m:sSubPr>
                                    <m:e>
                                      <m:r>
                                        <a:rPr lang="en-US" sz="2000" i="1">
                                          <a:latin typeface="Cambria Math" panose="02040503050406030204" pitchFamily="18" charset="0"/>
                                          <a:ea typeface="Cambria Math" panose="02040503050406030204" pitchFamily="18" charset="0"/>
                                          <a:cs typeface="Times New Roman" pitchFamily="18" charset="0"/>
                                        </a:rPr>
                                        <m:t>𝑤</m:t>
                                      </m:r>
                                    </m:e>
                                    <m:sub>
                                      <m:r>
                                        <a:rPr lang="en-US" sz="2000" i="1">
                                          <a:latin typeface="Cambria Math" panose="02040503050406030204" pitchFamily="18" charset="0"/>
                                          <a:cs typeface="Times New Roman" pitchFamily="18" charset="0"/>
                                        </a:rPr>
                                        <m:t>𝑖</m:t>
                                      </m:r>
                                    </m:sub>
                                  </m:sSub>
                                </m:den>
                              </m:f>
                            </m:e>
                            <m:e>
                              <m:r>
                                <m:rPr>
                                  <m:sty m:val="p"/>
                                </m:rPr>
                                <a:rPr lang="en-US" sz="2000" b="0" i="0" smtClean="0">
                                  <a:solidFill>
                                    <a:schemeClr val="tx1"/>
                                  </a:solidFill>
                                  <a:latin typeface="Cambria Math" panose="02040503050406030204" pitchFamily="18" charset="0"/>
                                  <a:cs typeface="Times New Roman" pitchFamily="18" charset="0"/>
                                </a:rPr>
                                <m:t>if</m:t>
                              </m:r>
                              <m:r>
                                <a:rPr lang="en-US" sz="2000" b="0" i="1" smtClean="0">
                                  <a:solidFill>
                                    <a:schemeClr val="tx1"/>
                                  </a:solidFill>
                                  <a:latin typeface="Cambria Math" panose="02040503050406030204" pitchFamily="18" charset="0"/>
                                  <a:cs typeface="Times New Roman" pitchFamily="18" charset="0"/>
                                </a:rPr>
                                <m:t> </m:t>
                              </m:r>
                              <m:r>
                                <a:rPr lang="en-US" sz="2000" b="0" i="1" smtClean="0">
                                  <a:solidFill>
                                    <a:schemeClr val="tx1"/>
                                  </a:solidFill>
                                  <a:latin typeface="Cambria Math" panose="02040503050406030204" pitchFamily="18" charset="0"/>
                                  <a:cs typeface="Times New Roman" pitchFamily="18" charset="0"/>
                                </a:rPr>
                                <m:t>𝑖</m:t>
                              </m:r>
                              <m:r>
                                <a:rPr lang="en-US" sz="2000" b="0" i="1" smtClean="0">
                                  <a:solidFill>
                                    <a:schemeClr val="tx1"/>
                                  </a:solidFill>
                                  <a:latin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cs typeface="Times New Roman" pitchFamily="18" charset="0"/>
                                </a:rPr>
                                <m:t>𝑞</m:t>
                              </m:r>
                            </m:e>
                          </m:mr>
                          <m:mr>
                            <m:e>
                              <m:nary>
                                <m:naryPr>
                                  <m:chr m:val="∑"/>
                                  <m:limLoc m:val="subSup"/>
                                  <m:supHide m:val="on"/>
                                  <m:ctrlPr>
                                    <a:rPr lang="en-US" sz="2000" i="1">
                                      <a:latin typeface="Cambria Math" panose="02040503050406030204" pitchFamily="18" charset="0"/>
                                      <a:cs typeface="Times New Roman" pitchFamily="18" charset="0"/>
                                    </a:rPr>
                                  </m:ctrlPr>
                                </m:naryPr>
                                <m:sub>
                                  <m:r>
                                    <m:rPr>
                                      <m:brk m:alnAt="9"/>
                                    </m:rPr>
                                    <a:rPr lang="en-US" sz="2000" i="1">
                                      <a:latin typeface="Cambria Math" panose="02040503050406030204" pitchFamily="18" charset="0"/>
                                      <a:cs typeface="Times New Roman" pitchFamily="18" charset="0"/>
                                    </a:rPr>
                                    <m:t>𝑗</m:t>
                                  </m:r>
                                  <m:r>
                                    <a:rPr lang="en-US" sz="2000" i="1">
                                      <a:latin typeface="Cambria Math" panose="02040503050406030204" pitchFamily="18" charset="0"/>
                                      <a:ea typeface="Cambria Math" panose="02040503050406030204" pitchFamily="18" charset="0"/>
                                      <a:cs typeface="Times New Roman" pitchFamily="18" charset="0"/>
                                    </a:rPr>
                                    <m:t>∈</m:t>
                                  </m:r>
                                  <m:sSub>
                                    <m:sSubPr>
                                      <m:ctrlPr>
                                        <a:rPr lang="en-US" sz="2000" i="1">
                                          <a:latin typeface="Cambria Math" panose="02040503050406030204" pitchFamily="18" charset="0"/>
                                          <a:ea typeface="Cambria Math" panose="02040503050406030204" pitchFamily="18" charset="0"/>
                                          <a:cs typeface="Times New Roman" pitchFamily="18" charset="0"/>
                                        </a:rPr>
                                      </m:ctrlPr>
                                    </m:sSubPr>
                                    <m:e>
                                      <m:r>
                                        <a:rPr lang="en-US" sz="2000" i="1">
                                          <a:latin typeface="Cambria Math" panose="02040503050406030204" pitchFamily="18" charset="0"/>
                                          <a:ea typeface="Cambria Math" panose="02040503050406030204" pitchFamily="18" charset="0"/>
                                          <a:cs typeface="Times New Roman" pitchFamily="18" charset="0"/>
                                        </a:rPr>
                                        <m:t>𝑁</m:t>
                                      </m:r>
                                    </m:e>
                                    <m:sub>
                                      <m:r>
                                        <a:rPr lang="en-US" sz="2000" i="1">
                                          <a:latin typeface="Cambria Math" panose="02040503050406030204" pitchFamily="18" charset="0"/>
                                          <a:ea typeface="Cambria Math" panose="02040503050406030204" pitchFamily="18" charset="0"/>
                                          <a:cs typeface="Times New Roman" pitchFamily="18" charset="0"/>
                                        </a:rPr>
                                        <m:t>𝑖</m:t>
                                      </m:r>
                                    </m:sub>
                                  </m:sSub>
                                </m:sub>
                                <m:sup/>
                                <m:e>
                                  <m:sSub>
                                    <m:sSubPr>
                                      <m:ctrlPr>
                                        <a:rPr lang="en-US" sz="2000" i="1">
                                          <a:latin typeface="Cambria Math" panose="02040503050406030204" pitchFamily="18" charset="0"/>
                                          <a:cs typeface="Times New Roman" pitchFamily="18" charset="0"/>
                                        </a:rPr>
                                      </m:ctrlPr>
                                    </m:sSubPr>
                                    <m:e>
                                      <m:r>
                                        <a:rPr lang="en-US" sz="2000" i="1">
                                          <a:latin typeface="Cambria Math" panose="02040503050406030204" pitchFamily="18" charset="0"/>
                                          <a:cs typeface="Times New Roman" pitchFamily="18" charset="0"/>
                                        </a:rPr>
                                        <m:t>𝑝</m:t>
                                      </m:r>
                                    </m:e>
                                    <m:sub>
                                      <m:r>
                                        <a:rPr lang="en-US" sz="2000" i="1">
                                          <a:latin typeface="Cambria Math" panose="02040503050406030204" pitchFamily="18" charset="0"/>
                                          <a:cs typeface="Times New Roman" pitchFamily="18" charset="0"/>
                                        </a:rPr>
                                        <m:t>𝑖</m:t>
                                      </m:r>
                                      <m:r>
                                        <a:rPr lang="en-US" sz="2000" i="1">
                                          <a:latin typeface="Cambria Math" panose="02040503050406030204" pitchFamily="18" charset="0"/>
                                          <a:cs typeface="Times New Roman" pitchFamily="18" charset="0"/>
                                        </a:rPr>
                                        <m:t>,</m:t>
                                      </m:r>
                                      <m:r>
                                        <a:rPr lang="en-US" sz="2000" i="1">
                                          <a:latin typeface="Cambria Math" panose="02040503050406030204" pitchFamily="18" charset="0"/>
                                          <a:cs typeface="Times New Roman" pitchFamily="18" charset="0"/>
                                        </a:rPr>
                                        <m:t>𝑗</m:t>
                                      </m:r>
                                    </m:sub>
                                  </m:sSub>
                                  <m:sSubSup>
                                    <m:sSubSupPr>
                                      <m:ctrlPr>
                                        <a:rPr lang="en-US" sz="2000" i="1">
                                          <a:latin typeface="Cambria Math" panose="02040503050406030204" pitchFamily="18" charset="0"/>
                                          <a:cs typeface="Times New Roman" pitchFamily="18" charset="0"/>
                                        </a:rPr>
                                      </m:ctrlPr>
                                    </m:sSubSupPr>
                                    <m:e>
                                      <m:r>
                                        <a:rPr lang="en-US" sz="2000" b="1">
                                          <a:latin typeface="Cambria Math" panose="02040503050406030204" pitchFamily="18" charset="0"/>
                                          <a:cs typeface="Times New Roman" pitchFamily="18" charset="0"/>
                                        </a:rPr>
                                        <m:t>𝐫</m:t>
                                      </m:r>
                                    </m:e>
                                    <m:sub>
                                      <m:r>
                                        <a:rPr lang="en-US" sz="2000" i="1">
                                          <a:latin typeface="Cambria Math" panose="02040503050406030204" pitchFamily="18" charset="0"/>
                                          <a:cs typeface="Times New Roman" pitchFamily="18" charset="0"/>
                                        </a:rPr>
                                        <m:t>𝑗</m:t>
                                      </m:r>
                                    </m:sub>
                                    <m:sup>
                                      <m:r>
                                        <a:rPr lang="en-US" sz="2000" i="1">
                                          <a:latin typeface="Cambria Math" panose="02040503050406030204" pitchFamily="18" charset="0"/>
                                          <a:cs typeface="Times New Roman" pitchFamily="18" charset="0"/>
                                        </a:rPr>
                                        <m:t>′</m:t>
                                      </m:r>
                                    </m:sup>
                                  </m:sSubSup>
                                </m:e>
                              </m:nary>
                              <m:r>
                                <a:rPr lang="en-US" sz="2000" b="0" i="1" smtClean="0">
                                  <a:latin typeface="Cambria Math" panose="02040503050406030204" pitchFamily="18" charset="0"/>
                                  <a:cs typeface="Times New Roman" pitchFamily="18" charset="0"/>
                                </a:rPr>
                                <m:t>              </m:t>
                              </m:r>
                            </m:e>
                            <m:e>
                              <m:r>
                                <m:rPr>
                                  <m:sty m:val="p"/>
                                </m:rPr>
                                <a:rPr lang="en-US" sz="2000" b="0" i="0" smtClean="0">
                                  <a:solidFill>
                                    <a:schemeClr val="tx1"/>
                                  </a:solidFill>
                                  <a:latin typeface="Cambria Math" panose="02040503050406030204" pitchFamily="18" charset="0"/>
                                  <a:cs typeface="Times New Roman" pitchFamily="18" charset="0"/>
                                </a:rPr>
                                <m:t>if</m:t>
                              </m:r>
                              <m:r>
                                <a:rPr lang="en-US" sz="2000" b="0" i="1" smtClean="0">
                                  <a:solidFill>
                                    <a:schemeClr val="tx1"/>
                                  </a:solidFill>
                                  <a:latin typeface="Cambria Math" panose="02040503050406030204" pitchFamily="18" charset="0"/>
                                  <a:cs typeface="Times New Roman" pitchFamily="18" charset="0"/>
                                </a:rPr>
                                <m:t> </m:t>
                              </m:r>
                              <m:r>
                                <a:rPr lang="en-US" sz="2000" b="0" i="1" smtClean="0">
                                  <a:solidFill>
                                    <a:schemeClr val="tx1"/>
                                  </a:solidFill>
                                  <a:latin typeface="Cambria Math" panose="02040503050406030204" pitchFamily="18" charset="0"/>
                                  <a:cs typeface="Times New Roman" pitchFamily="18" charset="0"/>
                                </a:rPr>
                                <m:t>𝑖</m:t>
                              </m:r>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m:t>
                              </m:r>
                              <m:r>
                                <a:rPr lang="en-US" sz="2000" b="0" i="1" smtClean="0">
                                  <a:solidFill>
                                    <a:schemeClr val="tx1"/>
                                  </a:solidFill>
                                  <a:latin typeface="Cambria Math" panose="02040503050406030204" pitchFamily="18" charset="0"/>
                                  <a:ea typeface="Cambria Math" panose="02040503050406030204" pitchFamily="18" charset="0"/>
                                  <a:cs typeface="Times New Roman" pitchFamily="18" charset="0"/>
                                </a:rPr>
                                <m:t>𝑞</m:t>
                              </m:r>
                            </m:e>
                          </m:mr>
                        </m:m>
                      </m:e>
                    </m:d>
                  </m:oMath>
                </a14:m>
                <a:r>
                  <a:rPr lang="en-US" sz="2000" dirty="0" smtClean="0">
                    <a:solidFill>
                      <a:schemeClr val="tx1"/>
                    </a:solidFill>
                    <a:cs typeface="Times New Roman" pitchFamily="18" charset="0"/>
                  </a:rPr>
                  <a:t> </a:t>
                </a:r>
              </a:p>
            </p:txBody>
          </p:sp>
        </mc:Choice>
        <mc:Fallback xmlns="">
          <p:sp>
            <p:nvSpPr>
              <p:cNvPr id="28" name="Rectangle 27"/>
              <p:cNvSpPr>
                <a:spLocks noRot="1" noChangeAspect="1" noMove="1" noResize="1" noEditPoints="1" noAdjustHandles="1" noChangeArrowheads="1" noChangeShapeType="1" noTextEdit="1"/>
              </p:cNvSpPr>
              <p:nvPr/>
            </p:nvSpPr>
            <p:spPr>
              <a:xfrm>
                <a:off x="84262" y="4801259"/>
                <a:ext cx="4020215" cy="1074910"/>
              </a:xfrm>
              <a:prstGeom prst="rect">
                <a:avLst/>
              </a:prstGeom>
              <a:blipFill rotWithShape="0">
                <a:blip r:embed="rId6"/>
                <a:stretch>
                  <a:fillRect/>
                </a:stretch>
              </a:blipFill>
            </p:spPr>
            <p:txBody>
              <a:bodyPr/>
              <a:lstStyle/>
              <a:p>
                <a:r>
                  <a:rPr lang="en-US">
                    <a:noFill/>
                  </a:rPr>
                  <a:t> </a:t>
                </a:r>
              </a:p>
            </p:txBody>
          </p:sp>
        </mc:Fallback>
      </mc:AlternateContent>
      <p:sp>
        <p:nvSpPr>
          <p:cNvPr id="29" name="Rectangle 28"/>
          <p:cNvSpPr/>
          <p:nvPr/>
        </p:nvSpPr>
        <p:spPr>
          <a:xfrm>
            <a:off x="178250" y="4413150"/>
            <a:ext cx="3355148" cy="461665"/>
          </a:xfrm>
          <a:prstGeom prst="rect">
            <a:avLst/>
          </a:prstGeom>
        </p:spPr>
        <p:txBody>
          <a:bodyPr wrap="square">
            <a:spAutoFit/>
          </a:bodyPr>
          <a:lstStyle/>
          <a:p>
            <a:pPr marL="4763" lvl="0" eaLnBrk="0" hangingPunct="0">
              <a:spcBef>
                <a:spcPct val="20000"/>
              </a:spcBef>
            </a:pPr>
            <a:r>
              <a:rPr lang="en-US" sz="2400" dirty="0">
                <a:cs typeface="Times New Roman" pitchFamily="18" charset="0"/>
              </a:rPr>
              <a:t>recursive </a:t>
            </a:r>
            <a:r>
              <a:rPr lang="en-US" sz="2400" dirty="0" smtClean="0">
                <a:cs typeface="Times New Roman" pitchFamily="18" charset="0"/>
              </a:rPr>
              <a:t>equation for A</a:t>
            </a:r>
            <a:r>
              <a:rPr lang="en-US" sz="2400" dirty="0" smtClean="0">
                <a:solidFill>
                  <a:schemeClr val="tx1"/>
                </a:solidFill>
                <a:cs typeface="Times New Roman" pitchFamily="18" charset="0"/>
              </a:rPr>
              <a:t>P</a:t>
            </a:r>
          </a:p>
        </p:txBody>
      </p:sp>
      <p:sp>
        <p:nvSpPr>
          <p:cNvPr id="36" name="Rectangle 35"/>
          <p:cNvSpPr/>
          <p:nvPr/>
        </p:nvSpPr>
        <p:spPr>
          <a:xfrm>
            <a:off x="5866612" y="856817"/>
            <a:ext cx="633404" cy="461665"/>
          </a:xfrm>
          <a:prstGeom prst="rect">
            <a:avLst/>
          </a:prstGeom>
        </p:spPr>
        <p:txBody>
          <a:bodyPr wrap="square">
            <a:spAutoFit/>
          </a:bodyPr>
          <a:lstStyle/>
          <a:p>
            <a:pPr marL="4763" lvl="0" eaLnBrk="0" hangingPunct="0">
              <a:spcBef>
                <a:spcPct val="20000"/>
              </a:spcBef>
            </a:pPr>
            <a:r>
              <a:rPr lang="en-US" sz="2400" dirty="0" smtClean="0">
                <a:solidFill>
                  <a:schemeClr val="tx1"/>
                </a:solidFill>
                <a:cs typeface="Times New Roman" pitchFamily="18" charset="0"/>
              </a:rPr>
              <a:t>AP</a:t>
            </a:r>
          </a:p>
        </p:txBody>
      </p:sp>
      <p:grpSp>
        <p:nvGrpSpPr>
          <p:cNvPr id="4" name="Group 3"/>
          <p:cNvGrpSpPr/>
          <p:nvPr/>
        </p:nvGrpSpPr>
        <p:grpSpPr>
          <a:xfrm>
            <a:off x="3696141" y="4382801"/>
            <a:ext cx="2496039" cy="522363"/>
            <a:chOff x="4429923" y="-614082"/>
            <a:chExt cx="2496039" cy="522363"/>
          </a:xfrm>
        </p:grpSpPr>
        <mc:AlternateContent xmlns:mc="http://schemas.openxmlformats.org/markup-compatibility/2006" xmlns:a14="http://schemas.microsoft.com/office/drawing/2010/main">
          <mc:Choice Requires="a14">
            <p:sp>
              <p:nvSpPr>
                <p:cNvPr id="33" name="Rectangle 32"/>
                <p:cNvSpPr/>
                <p:nvPr/>
              </p:nvSpPr>
              <p:spPr>
                <a:xfrm>
                  <a:off x="4451707" y="-552956"/>
                  <a:ext cx="2452471" cy="400110"/>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m:rPr>
                            <m:sty m:val="p"/>
                          </m:rPr>
                          <a:rPr lang="en-US" sz="2000" i="0" smtClean="0">
                            <a:latin typeface="Cambria Math" panose="02040503050406030204" pitchFamily="18" charset="0"/>
                            <a:cs typeface="Times New Roman" pitchFamily="18" charset="0"/>
                          </a:rPr>
                          <m:t>A</m:t>
                        </m:r>
                        <m:r>
                          <m:rPr>
                            <m:sty m:val="p"/>
                          </m:rPr>
                          <a:rPr lang="en-US" sz="2000" b="0" i="0" smtClean="0">
                            <a:latin typeface="Cambria Math" panose="02040503050406030204" pitchFamily="18" charset="0"/>
                            <a:cs typeface="Times New Roman" pitchFamily="18" charset="0"/>
                          </a:rPr>
                          <m:t>P</m:t>
                        </m:r>
                        <m:d>
                          <m:dPr>
                            <m:ctrlPr>
                              <a:rPr lang="en-US" sz="2000" i="1">
                                <a:latin typeface="Cambria Math" panose="02040503050406030204" pitchFamily="18" charset="0"/>
                                <a:cs typeface="Times New Roman" pitchFamily="18" charset="0"/>
                              </a:rPr>
                            </m:ctrlPr>
                          </m:dPr>
                          <m:e>
                            <m:r>
                              <a:rPr lang="en-US" sz="2000" i="1">
                                <a:latin typeface="Cambria Math"/>
                                <a:cs typeface="Times New Roman" pitchFamily="18" charset="0"/>
                              </a:rPr>
                              <m:t>𝑖</m:t>
                            </m:r>
                          </m:e>
                        </m:d>
                        <m:r>
                          <a:rPr lang="en-US" sz="2000" i="1">
                            <a:latin typeface="Cambria Math"/>
                            <a:ea typeface="Cambria Math"/>
                            <a:cs typeface="Times New Roman" pitchFamily="18" charset="0"/>
                          </a:rPr>
                          <m:t>∝</m:t>
                        </m:r>
                        <m:sSub>
                          <m:sSubPr>
                            <m:ctrlPr>
                              <a:rPr lang="en-US" sz="2000" i="1">
                                <a:latin typeface="Cambria Math" panose="02040503050406030204" pitchFamily="18" charset="0"/>
                                <a:ea typeface="Cambria Math"/>
                                <a:cs typeface="Times New Roman" pitchFamily="18" charset="0"/>
                              </a:rPr>
                            </m:ctrlPr>
                          </m:sSubPr>
                          <m:e>
                            <m:r>
                              <a:rPr lang="en-US" sz="2000" i="1" smtClean="0">
                                <a:latin typeface="Cambria Math" panose="02040503050406030204" pitchFamily="18" charset="0"/>
                                <a:ea typeface="Cambria Math" panose="02040503050406030204" pitchFamily="18" charset="0"/>
                                <a:cs typeface="Times New Roman" pitchFamily="18" charset="0"/>
                              </a:rPr>
                              <m:t>𝜆</m:t>
                            </m:r>
                          </m:e>
                          <m:sub>
                            <m:r>
                              <a:rPr lang="en-US" sz="2000" i="1">
                                <a:latin typeface="Cambria Math" panose="02040503050406030204" pitchFamily="18" charset="0"/>
                                <a:ea typeface="Cambria Math"/>
                                <a:cs typeface="Times New Roman" pitchFamily="18" charset="0"/>
                              </a:rPr>
                              <m:t>𝑖</m:t>
                            </m:r>
                          </m:sub>
                        </m:sSub>
                        <m:r>
                          <a:rPr lang="en-US" sz="2000" i="1">
                            <a:latin typeface="Cambria Math"/>
                            <a:ea typeface="Cambria Math"/>
                            <a:cs typeface="Times New Roman" pitchFamily="18" charset="0"/>
                          </a:rPr>
                          <m:t>∙</m:t>
                        </m:r>
                        <m:r>
                          <m:rPr>
                            <m:sty m:val="p"/>
                          </m:rPr>
                          <a:rPr lang="en-US" sz="2000">
                            <a:latin typeface="Cambria Math"/>
                            <a:ea typeface="Cambria Math"/>
                            <a:cs typeface="Times New Roman" pitchFamily="18" charset="0"/>
                          </a:rPr>
                          <m:t>PHP</m:t>
                        </m:r>
                        <m:r>
                          <a:rPr lang="en-US" sz="2000" b="0" i="0" smtClean="0">
                            <a:latin typeface="Cambria Math" panose="02040503050406030204" pitchFamily="18" charset="0"/>
                            <a:ea typeface="Cambria Math"/>
                            <a:cs typeface="Times New Roman" pitchFamily="18" charset="0"/>
                          </a:rPr>
                          <m:t>′′</m:t>
                        </m:r>
                        <m:r>
                          <a:rPr lang="en-US" sz="2000" i="1">
                            <a:latin typeface="Cambria Math"/>
                            <a:ea typeface="Cambria Math"/>
                            <a:cs typeface="Times New Roman" pitchFamily="18" charset="0"/>
                          </a:rPr>
                          <m:t>(</m:t>
                        </m:r>
                        <m:r>
                          <a:rPr lang="en-US" sz="2000" i="1">
                            <a:latin typeface="Cambria Math"/>
                            <a:ea typeface="Cambria Math"/>
                            <a:cs typeface="Times New Roman" pitchFamily="18" charset="0"/>
                          </a:rPr>
                          <m:t>𝑖</m:t>
                        </m:r>
                        <m:r>
                          <a:rPr lang="en-US" sz="2000" i="1">
                            <a:latin typeface="Cambria Math"/>
                            <a:ea typeface="Cambria Math"/>
                            <a:cs typeface="Times New Roman" pitchFamily="18" charset="0"/>
                          </a:rPr>
                          <m:t>)</m:t>
                        </m:r>
                      </m:oMath>
                    </m:oMathPara>
                  </a14:m>
                  <a:endParaRPr lang="en-US" sz="2000" dirty="0">
                    <a:latin typeface="+mj-lt"/>
                    <a:cs typeface="Times New Roman" pitchFamily="18" charset="0"/>
                  </a:endParaRPr>
                </a:p>
              </p:txBody>
            </p:sp>
          </mc:Choice>
          <mc:Fallback xmlns="">
            <p:sp>
              <p:nvSpPr>
                <p:cNvPr id="33" name="Rectangle 32"/>
                <p:cNvSpPr>
                  <a:spLocks noRot="1" noChangeAspect="1" noMove="1" noResize="1" noEditPoints="1" noAdjustHandles="1" noChangeArrowheads="1" noChangeShapeType="1" noTextEdit="1"/>
                </p:cNvSpPr>
                <p:nvPr/>
              </p:nvSpPr>
              <p:spPr>
                <a:xfrm>
                  <a:off x="4451707" y="-552956"/>
                  <a:ext cx="2452471" cy="400110"/>
                </a:xfrm>
                <a:prstGeom prst="rect">
                  <a:avLst/>
                </a:prstGeom>
                <a:blipFill rotWithShape="0">
                  <a:blip r:embed="rId12"/>
                  <a:stretch>
                    <a:fillRect b="-15152"/>
                  </a:stretch>
                </a:blipFill>
              </p:spPr>
              <p:txBody>
                <a:bodyPr/>
                <a:lstStyle/>
                <a:p>
                  <a:r>
                    <a:rPr lang="en-US">
                      <a:noFill/>
                    </a:rPr>
                    <a:t> </a:t>
                  </a:r>
                </a:p>
              </p:txBody>
            </p:sp>
          </mc:Fallback>
        </mc:AlternateContent>
        <p:sp>
          <p:nvSpPr>
            <p:cNvPr id="3" name="Rounded Rectangle 2"/>
            <p:cNvSpPr/>
            <p:nvPr/>
          </p:nvSpPr>
          <p:spPr>
            <a:xfrm>
              <a:off x="4429923" y="-614082"/>
              <a:ext cx="2496039" cy="522363"/>
            </a:xfrm>
            <a:prstGeom prst="roundRect">
              <a:avLst>
                <a:gd name="adj" fmla="val 28519"/>
              </a:avLst>
            </a:prstGeom>
            <a:noFill/>
            <a:ln w="38100">
              <a:solidFill>
                <a:srgbClr val="FF7F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Oval 24"/>
          <p:cNvSpPr/>
          <p:nvPr/>
        </p:nvSpPr>
        <p:spPr>
          <a:xfrm>
            <a:off x="4077695" y="3225299"/>
            <a:ext cx="182880" cy="182880"/>
          </a:xfrm>
          <a:prstGeom prst="ellipse">
            <a:avLst/>
          </a:prstGeom>
          <a:solidFill>
            <a:srgbClr val="FFFF00"/>
          </a:solid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550592" y="3444688"/>
            <a:ext cx="182880" cy="182880"/>
          </a:xfrm>
          <a:prstGeom prst="ellipse">
            <a:avLst/>
          </a:prstGeom>
          <a:solidFill>
            <a:srgbClr val="FFFF00"/>
          </a:solid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3694662" y="3603287"/>
            <a:ext cx="182880" cy="182880"/>
          </a:xfrm>
          <a:prstGeom prst="ellipse">
            <a:avLst/>
          </a:prstGeom>
          <a:solidFill>
            <a:srgbClr val="FFFF00"/>
          </a:solid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417941" y="2772009"/>
            <a:ext cx="182880" cy="182880"/>
          </a:xfrm>
          <a:prstGeom prst="ellipse">
            <a:avLst/>
          </a:prstGeom>
          <a:solidFill>
            <a:srgbClr val="FFFF00"/>
          </a:solid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916845" y="3002606"/>
            <a:ext cx="182880" cy="182880"/>
          </a:xfrm>
          <a:prstGeom prst="ellipse">
            <a:avLst/>
          </a:prstGeom>
          <a:solidFill>
            <a:srgbClr val="FFFF00"/>
          </a:solid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169135" y="3931637"/>
            <a:ext cx="182880" cy="182880"/>
          </a:xfrm>
          <a:prstGeom prst="ellipse">
            <a:avLst/>
          </a:prstGeom>
          <a:solidFill>
            <a:srgbClr val="FFFF00"/>
          </a:solid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953828" y="3705004"/>
            <a:ext cx="182880" cy="182880"/>
          </a:xfrm>
          <a:prstGeom prst="ellipse">
            <a:avLst/>
          </a:prstGeom>
          <a:solidFill>
            <a:srgbClr val="FFFF00"/>
          </a:solidFill>
          <a:ln w="38100">
            <a:solidFill>
              <a:srgbClr val="0A304E"/>
            </a:solidFill>
            <a:prstDash val="solid"/>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742737" y="2872507"/>
            <a:ext cx="182880" cy="182880"/>
          </a:xfrm>
          <a:prstGeom prst="ellipse">
            <a:avLst/>
          </a:prstGeom>
          <a:solidFill>
            <a:srgbClr val="FFFF00"/>
          </a:solid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1" name="Straight Connector 40"/>
          <p:cNvCxnSpPr>
            <a:stCxn id="25" idx="7"/>
            <a:endCxn id="32" idx="3"/>
          </p:cNvCxnSpPr>
          <p:nvPr/>
        </p:nvCxnSpPr>
        <p:spPr>
          <a:xfrm flipV="1">
            <a:off x="4233793" y="2928107"/>
            <a:ext cx="210930" cy="323974"/>
          </a:xfrm>
          <a:prstGeom prst="line">
            <a:avLst/>
          </a:prstGeom>
          <a:ln w="127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25" idx="5"/>
            <a:endCxn id="26" idx="2"/>
          </p:cNvCxnSpPr>
          <p:nvPr/>
        </p:nvCxnSpPr>
        <p:spPr>
          <a:xfrm>
            <a:off x="4233793" y="3381397"/>
            <a:ext cx="316799" cy="154731"/>
          </a:xfrm>
          <a:prstGeom prst="line">
            <a:avLst/>
          </a:prstGeom>
          <a:ln w="127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27" idx="7"/>
            <a:endCxn id="25" idx="3"/>
          </p:cNvCxnSpPr>
          <p:nvPr/>
        </p:nvCxnSpPr>
        <p:spPr>
          <a:xfrm flipV="1">
            <a:off x="3850760" y="3381397"/>
            <a:ext cx="253717" cy="248672"/>
          </a:xfrm>
          <a:prstGeom prst="line">
            <a:avLst/>
          </a:prstGeom>
          <a:ln w="12700">
            <a:solidFill>
              <a:srgbClr val="0A304E"/>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32" idx="4"/>
            <a:endCxn id="26" idx="0"/>
          </p:cNvCxnSpPr>
          <p:nvPr/>
        </p:nvCxnSpPr>
        <p:spPr>
          <a:xfrm>
            <a:off x="4509381" y="2954889"/>
            <a:ext cx="132651" cy="489799"/>
          </a:xfrm>
          <a:prstGeom prst="line">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6" idx="7"/>
            <a:endCxn id="34" idx="3"/>
          </p:cNvCxnSpPr>
          <p:nvPr/>
        </p:nvCxnSpPr>
        <p:spPr>
          <a:xfrm flipV="1">
            <a:off x="4706690" y="3158704"/>
            <a:ext cx="236937" cy="312766"/>
          </a:xfrm>
          <a:prstGeom prst="line">
            <a:avLst/>
          </a:prstGeom>
          <a:ln w="12700">
            <a:solidFill>
              <a:srgbClr val="0A304E"/>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34" idx="4"/>
            <a:endCxn id="37" idx="0"/>
          </p:cNvCxnSpPr>
          <p:nvPr/>
        </p:nvCxnSpPr>
        <p:spPr>
          <a:xfrm>
            <a:off x="5008285" y="3185486"/>
            <a:ext cx="36983" cy="519518"/>
          </a:xfrm>
          <a:prstGeom prst="line">
            <a:avLst/>
          </a:prstGeom>
          <a:ln w="12700">
            <a:solidFill>
              <a:srgbClr val="0A304E"/>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26" idx="5"/>
            <a:endCxn id="37" idx="1"/>
          </p:cNvCxnSpPr>
          <p:nvPr/>
        </p:nvCxnSpPr>
        <p:spPr>
          <a:xfrm>
            <a:off x="4706690" y="3600786"/>
            <a:ext cx="273920" cy="131000"/>
          </a:xfrm>
          <a:prstGeom prst="line">
            <a:avLst/>
          </a:prstGeom>
          <a:ln w="127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32" idx="6"/>
            <a:endCxn id="34" idx="1"/>
          </p:cNvCxnSpPr>
          <p:nvPr/>
        </p:nvCxnSpPr>
        <p:spPr>
          <a:xfrm>
            <a:off x="4600821" y="2863449"/>
            <a:ext cx="342806" cy="165939"/>
          </a:xfrm>
          <a:prstGeom prst="line">
            <a:avLst/>
          </a:prstGeom>
          <a:ln w="12700">
            <a:solidFill>
              <a:srgbClr val="0A304E"/>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35" idx="7"/>
            <a:endCxn id="26" idx="3"/>
          </p:cNvCxnSpPr>
          <p:nvPr/>
        </p:nvCxnSpPr>
        <p:spPr>
          <a:xfrm flipV="1">
            <a:off x="4325233" y="3600786"/>
            <a:ext cx="252141" cy="357633"/>
          </a:xfrm>
          <a:prstGeom prst="line">
            <a:avLst/>
          </a:prstGeom>
          <a:ln w="12700">
            <a:solidFill>
              <a:srgbClr val="0A304E"/>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35" idx="2"/>
            <a:endCxn id="27" idx="5"/>
          </p:cNvCxnSpPr>
          <p:nvPr/>
        </p:nvCxnSpPr>
        <p:spPr>
          <a:xfrm flipH="1" flipV="1">
            <a:off x="3850760" y="3759385"/>
            <a:ext cx="318375" cy="263692"/>
          </a:xfrm>
          <a:prstGeom prst="line">
            <a:avLst/>
          </a:prstGeom>
          <a:ln w="12700">
            <a:solidFill>
              <a:srgbClr val="0A304E"/>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3819776" y="3042789"/>
            <a:ext cx="48075" cy="547900"/>
          </a:xfrm>
          <a:prstGeom prst="line">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40" idx="6"/>
            <a:endCxn id="32" idx="2"/>
          </p:cNvCxnSpPr>
          <p:nvPr/>
        </p:nvCxnSpPr>
        <p:spPr>
          <a:xfrm flipV="1">
            <a:off x="3925617" y="2863449"/>
            <a:ext cx="492324" cy="100498"/>
          </a:xfrm>
          <a:prstGeom prst="line">
            <a:avLst/>
          </a:prstGeom>
          <a:ln w="12700">
            <a:solidFill>
              <a:srgbClr val="0A304E"/>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35" idx="6"/>
            <a:endCxn id="37" idx="3"/>
          </p:cNvCxnSpPr>
          <p:nvPr/>
        </p:nvCxnSpPr>
        <p:spPr>
          <a:xfrm flipV="1">
            <a:off x="4352015" y="3861102"/>
            <a:ext cx="628595" cy="161975"/>
          </a:xfrm>
          <a:prstGeom prst="line">
            <a:avLst/>
          </a:prstGeom>
          <a:ln w="12700">
            <a:solidFill>
              <a:srgbClr val="0A304E"/>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3711011" y="3832507"/>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1</a:t>
            </a:r>
            <a:endParaRPr lang="en-US" dirty="0"/>
          </a:p>
        </p:txBody>
      </p:sp>
      <p:sp>
        <p:nvSpPr>
          <p:cNvPr id="56" name="TextBox 55"/>
          <p:cNvSpPr txBox="1"/>
          <p:nvPr/>
        </p:nvSpPr>
        <p:spPr>
          <a:xfrm>
            <a:off x="4144376" y="3636228"/>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2</a:t>
            </a:r>
            <a:endParaRPr lang="en-US" dirty="0"/>
          </a:p>
        </p:txBody>
      </p:sp>
      <p:sp>
        <p:nvSpPr>
          <p:cNvPr id="57" name="TextBox 56"/>
          <p:cNvSpPr txBox="1"/>
          <p:nvPr/>
        </p:nvSpPr>
        <p:spPr>
          <a:xfrm>
            <a:off x="4072368" y="2932407"/>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3</a:t>
            </a:r>
            <a:endParaRPr lang="en-US" dirty="0"/>
          </a:p>
        </p:txBody>
      </p:sp>
      <p:sp>
        <p:nvSpPr>
          <p:cNvPr id="58" name="TextBox 57"/>
          <p:cNvSpPr txBox="1"/>
          <p:nvPr/>
        </p:nvSpPr>
        <p:spPr>
          <a:xfrm>
            <a:off x="3748332" y="2556108"/>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4</a:t>
            </a:r>
            <a:endParaRPr lang="en-US" dirty="0"/>
          </a:p>
        </p:txBody>
      </p:sp>
      <p:sp>
        <p:nvSpPr>
          <p:cNvPr id="59" name="TextBox 58"/>
          <p:cNvSpPr txBox="1"/>
          <p:nvPr/>
        </p:nvSpPr>
        <p:spPr>
          <a:xfrm>
            <a:off x="4287075" y="2484223"/>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5</a:t>
            </a:r>
            <a:endParaRPr lang="en-US" dirty="0"/>
          </a:p>
        </p:txBody>
      </p:sp>
      <p:sp>
        <p:nvSpPr>
          <p:cNvPr id="62" name="TextBox 61"/>
          <p:cNvSpPr txBox="1"/>
          <p:nvPr/>
        </p:nvSpPr>
        <p:spPr>
          <a:xfrm>
            <a:off x="4564208" y="3609074"/>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6</a:t>
            </a:r>
            <a:endParaRPr lang="en-US" dirty="0"/>
          </a:p>
        </p:txBody>
      </p:sp>
      <p:sp>
        <p:nvSpPr>
          <p:cNvPr id="63" name="TextBox 62"/>
          <p:cNvSpPr txBox="1"/>
          <p:nvPr/>
        </p:nvSpPr>
        <p:spPr>
          <a:xfrm>
            <a:off x="4953119" y="3922491"/>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7</a:t>
            </a:r>
            <a:endParaRPr lang="en-US" dirty="0"/>
          </a:p>
        </p:txBody>
      </p:sp>
      <p:sp>
        <p:nvSpPr>
          <p:cNvPr id="65" name="TextBox 64"/>
          <p:cNvSpPr txBox="1"/>
          <p:nvPr/>
        </p:nvSpPr>
        <p:spPr>
          <a:xfrm>
            <a:off x="4926762" y="2708974"/>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8</a:t>
            </a:r>
            <a:endParaRPr lang="en-US" dirty="0"/>
          </a:p>
        </p:txBody>
      </p:sp>
      <p:cxnSp>
        <p:nvCxnSpPr>
          <p:cNvPr id="74" name="Straight Connector 73"/>
          <p:cNvCxnSpPr/>
          <p:nvPr/>
        </p:nvCxnSpPr>
        <p:spPr>
          <a:xfrm flipH="1" flipV="1">
            <a:off x="3871683" y="3691535"/>
            <a:ext cx="318375" cy="263692"/>
          </a:xfrm>
          <a:prstGeom prst="line">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4291870" y="3572394"/>
            <a:ext cx="252141" cy="357633"/>
          </a:xfrm>
          <a:prstGeom prst="line">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4340578" y="3816064"/>
            <a:ext cx="628595" cy="161975"/>
          </a:xfrm>
          <a:prstGeom prst="line">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4670827" y="3632026"/>
            <a:ext cx="273920" cy="131000"/>
          </a:xfrm>
          <a:prstGeom prst="line">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5053603" y="3185486"/>
            <a:ext cx="36983" cy="519518"/>
          </a:xfrm>
          <a:prstGeom prst="line">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4670827" y="3132479"/>
            <a:ext cx="236937" cy="312766"/>
          </a:xfrm>
          <a:prstGeom prst="line">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4468170" y="2959729"/>
            <a:ext cx="132651" cy="489799"/>
          </a:xfrm>
          <a:prstGeom prst="line">
            <a:avLst/>
          </a:prstGeom>
          <a:ln w="127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4266107" y="2953878"/>
            <a:ext cx="210930" cy="323974"/>
          </a:xfrm>
          <a:prstGeom prst="line">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4568039" y="2915348"/>
            <a:ext cx="342806" cy="165939"/>
          </a:xfrm>
          <a:prstGeom prst="line">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3931699" y="2812613"/>
            <a:ext cx="492324" cy="100498"/>
          </a:xfrm>
          <a:prstGeom prst="line">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3761634" y="3052886"/>
            <a:ext cx="48075" cy="547900"/>
          </a:xfrm>
          <a:prstGeom prst="line">
            <a:avLst/>
          </a:prstGeom>
          <a:ln w="12700">
            <a:solidFill>
              <a:srgbClr val="0A304E"/>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3886183" y="3417614"/>
            <a:ext cx="253717" cy="248672"/>
          </a:xfrm>
          <a:prstGeom prst="line">
            <a:avLst/>
          </a:prstGeom>
          <a:ln w="127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262271" y="3329337"/>
            <a:ext cx="316799" cy="154731"/>
          </a:xfrm>
          <a:prstGeom prst="line">
            <a:avLst/>
          </a:prstGeom>
          <a:ln w="12700">
            <a:solidFill>
              <a:srgbClr val="0A304E"/>
            </a:solidFill>
          </a:ln>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1405194" y="3236191"/>
            <a:ext cx="182880" cy="182880"/>
          </a:xfrm>
          <a:prstGeom prst="ellipse">
            <a:avLst/>
          </a:prstGeom>
          <a:solidFill>
            <a:srgbClr val="FFFF00"/>
          </a:solid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Oval 87"/>
          <p:cNvSpPr/>
          <p:nvPr/>
        </p:nvSpPr>
        <p:spPr>
          <a:xfrm>
            <a:off x="1878091" y="3455580"/>
            <a:ext cx="182880" cy="182880"/>
          </a:xfrm>
          <a:prstGeom prst="ellipse">
            <a:avLst/>
          </a:prstGeom>
          <a:solidFill>
            <a:srgbClr val="FFFF00"/>
          </a:solid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 name="Oval 88"/>
          <p:cNvSpPr/>
          <p:nvPr/>
        </p:nvSpPr>
        <p:spPr>
          <a:xfrm>
            <a:off x="1022161" y="3614179"/>
            <a:ext cx="182880" cy="182880"/>
          </a:xfrm>
          <a:prstGeom prst="ellipse">
            <a:avLst/>
          </a:prstGeom>
          <a:solidFill>
            <a:srgbClr val="FFFF00"/>
          </a:solid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Oval 89"/>
          <p:cNvSpPr/>
          <p:nvPr/>
        </p:nvSpPr>
        <p:spPr>
          <a:xfrm>
            <a:off x="1745440" y="2782901"/>
            <a:ext cx="182880" cy="182880"/>
          </a:xfrm>
          <a:prstGeom prst="ellipse">
            <a:avLst/>
          </a:prstGeom>
          <a:solidFill>
            <a:srgbClr val="FFFF00"/>
          </a:solid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Oval 90"/>
          <p:cNvSpPr/>
          <p:nvPr/>
        </p:nvSpPr>
        <p:spPr>
          <a:xfrm>
            <a:off x="2244344" y="3013498"/>
            <a:ext cx="182880" cy="182880"/>
          </a:xfrm>
          <a:prstGeom prst="ellipse">
            <a:avLst/>
          </a:prstGeom>
          <a:solidFill>
            <a:srgbClr val="FFFF00"/>
          </a:solid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Oval 91"/>
          <p:cNvSpPr/>
          <p:nvPr/>
        </p:nvSpPr>
        <p:spPr>
          <a:xfrm>
            <a:off x="1496634" y="3942529"/>
            <a:ext cx="182880" cy="182880"/>
          </a:xfrm>
          <a:prstGeom prst="ellipse">
            <a:avLst/>
          </a:prstGeom>
          <a:solidFill>
            <a:srgbClr val="FFFF00"/>
          </a:solid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Oval 92"/>
          <p:cNvSpPr/>
          <p:nvPr/>
        </p:nvSpPr>
        <p:spPr>
          <a:xfrm>
            <a:off x="2281327" y="3715896"/>
            <a:ext cx="182880" cy="182880"/>
          </a:xfrm>
          <a:prstGeom prst="ellipse">
            <a:avLst/>
          </a:prstGeom>
          <a:solidFill>
            <a:srgbClr val="FFFF00"/>
          </a:solid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4" name="Oval 93"/>
          <p:cNvSpPr/>
          <p:nvPr/>
        </p:nvSpPr>
        <p:spPr>
          <a:xfrm>
            <a:off x="1070236" y="2883399"/>
            <a:ext cx="182880" cy="182880"/>
          </a:xfrm>
          <a:prstGeom prst="ellipse">
            <a:avLst/>
          </a:prstGeom>
          <a:solidFill>
            <a:srgbClr val="FFFF00"/>
          </a:solid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5" name="Straight Connector 94"/>
          <p:cNvCxnSpPr>
            <a:stCxn id="87" idx="7"/>
            <a:endCxn id="90" idx="3"/>
          </p:cNvCxnSpPr>
          <p:nvPr/>
        </p:nvCxnSpPr>
        <p:spPr>
          <a:xfrm flipV="1">
            <a:off x="1561292" y="2938999"/>
            <a:ext cx="210930" cy="323974"/>
          </a:xfrm>
          <a:prstGeom prst="line">
            <a:avLst/>
          </a:prstGeom>
          <a:ln>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87" idx="5"/>
            <a:endCxn id="88" idx="2"/>
          </p:cNvCxnSpPr>
          <p:nvPr/>
        </p:nvCxnSpPr>
        <p:spPr>
          <a:xfrm>
            <a:off x="1561292" y="3392289"/>
            <a:ext cx="316799" cy="154731"/>
          </a:xfrm>
          <a:prstGeom prst="line">
            <a:avLst/>
          </a:prstGeom>
          <a:ln>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89" idx="7"/>
            <a:endCxn id="87" idx="3"/>
          </p:cNvCxnSpPr>
          <p:nvPr/>
        </p:nvCxnSpPr>
        <p:spPr>
          <a:xfrm flipV="1">
            <a:off x="1178259" y="3392289"/>
            <a:ext cx="253717" cy="248672"/>
          </a:xfrm>
          <a:prstGeom prst="line">
            <a:avLst/>
          </a:prstGeom>
          <a:ln>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90" idx="4"/>
            <a:endCxn id="88" idx="0"/>
          </p:cNvCxnSpPr>
          <p:nvPr/>
        </p:nvCxnSpPr>
        <p:spPr>
          <a:xfrm>
            <a:off x="1836880" y="2965781"/>
            <a:ext cx="132651" cy="489799"/>
          </a:xfrm>
          <a:prstGeom prst="line">
            <a:avLst/>
          </a:prstGeom>
          <a:ln>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a:stCxn id="88" idx="7"/>
            <a:endCxn id="91" idx="3"/>
          </p:cNvCxnSpPr>
          <p:nvPr/>
        </p:nvCxnSpPr>
        <p:spPr>
          <a:xfrm flipV="1">
            <a:off x="2034189" y="3169596"/>
            <a:ext cx="236937" cy="312766"/>
          </a:xfrm>
          <a:prstGeom prst="line">
            <a:avLst/>
          </a:prstGeom>
          <a:ln>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91" idx="4"/>
            <a:endCxn id="93" idx="0"/>
          </p:cNvCxnSpPr>
          <p:nvPr/>
        </p:nvCxnSpPr>
        <p:spPr>
          <a:xfrm>
            <a:off x="2335784" y="3196378"/>
            <a:ext cx="36983" cy="519518"/>
          </a:xfrm>
          <a:prstGeom prst="line">
            <a:avLst/>
          </a:prstGeom>
          <a:ln>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a:stCxn id="88" idx="5"/>
            <a:endCxn id="93" idx="1"/>
          </p:cNvCxnSpPr>
          <p:nvPr/>
        </p:nvCxnSpPr>
        <p:spPr>
          <a:xfrm>
            <a:off x="2034189" y="3611678"/>
            <a:ext cx="273920" cy="131000"/>
          </a:xfrm>
          <a:prstGeom prst="line">
            <a:avLst/>
          </a:prstGeom>
          <a:ln>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90" idx="6"/>
            <a:endCxn id="91" idx="1"/>
          </p:cNvCxnSpPr>
          <p:nvPr/>
        </p:nvCxnSpPr>
        <p:spPr>
          <a:xfrm>
            <a:off x="1928320" y="2874341"/>
            <a:ext cx="342806" cy="165939"/>
          </a:xfrm>
          <a:prstGeom prst="line">
            <a:avLst/>
          </a:prstGeom>
          <a:ln>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a:stCxn id="92" idx="7"/>
            <a:endCxn id="88" idx="3"/>
          </p:cNvCxnSpPr>
          <p:nvPr/>
        </p:nvCxnSpPr>
        <p:spPr>
          <a:xfrm flipV="1">
            <a:off x="1652732" y="3611678"/>
            <a:ext cx="252141" cy="357633"/>
          </a:xfrm>
          <a:prstGeom prst="line">
            <a:avLst/>
          </a:prstGeom>
          <a:ln>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a:stCxn id="92" idx="2"/>
            <a:endCxn id="89" idx="5"/>
          </p:cNvCxnSpPr>
          <p:nvPr/>
        </p:nvCxnSpPr>
        <p:spPr>
          <a:xfrm flipH="1" flipV="1">
            <a:off x="1178259" y="3770277"/>
            <a:ext cx="318375" cy="263692"/>
          </a:xfrm>
          <a:prstGeom prst="line">
            <a:avLst/>
          </a:prstGeom>
          <a:ln>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a:stCxn id="89" idx="0"/>
            <a:endCxn id="94" idx="4"/>
          </p:cNvCxnSpPr>
          <p:nvPr/>
        </p:nvCxnSpPr>
        <p:spPr>
          <a:xfrm flipV="1">
            <a:off x="1113601" y="3066279"/>
            <a:ext cx="48075" cy="547900"/>
          </a:xfrm>
          <a:prstGeom prst="line">
            <a:avLst/>
          </a:prstGeom>
          <a:ln>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stCxn id="94" idx="6"/>
            <a:endCxn id="90" idx="2"/>
          </p:cNvCxnSpPr>
          <p:nvPr/>
        </p:nvCxnSpPr>
        <p:spPr>
          <a:xfrm flipV="1">
            <a:off x="1253116" y="2874341"/>
            <a:ext cx="492324" cy="100498"/>
          </a:xfrm>
          <a:prstGeom prst="line">
            <a:avLst/>
          </a:prstGeom>
          <a:ln>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92" idx="6"/>
            <a:endCxn id="93" idx="3"/>
          </p:cNvCxnSpPr>
          <p:nvPr/>
        </p:nvCxnSpPr>
        <p:spPr>
          <a:xfrm flipV="1">
            <a:off x="1679514" y="3871994"/>
            <a:ext cx="628595" cy="161975"/>
          </a:xfrm>
          <a:prstGeom prst="line">
            <a:avLst/>
          </a:prstGeom>
          <a:ln>
            <a:solidFill>
              <a:srgbClr val="0A304E"/>
            </a:solidFill>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1007604" y="3799986"/>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1</a:t>
            </a:r>
            <a:endParaRPr lang="en-US" dirty="0"/>
          </a:p>
        </p:txBody>
      </p:sp>
      <p:sp>
        <p:nvSpPr>
          <p:cNvPr id="109" name="TextBox 108"/>
          <p:cNvSpPr txBox="1"/>
          <p:nvPr/>
        </p:nvSpPr>
        <p:spPr>
          <a:xfrm>
            <a:off x="1499494" y="3619966"/>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2</a:t>
            </a:r>
            <a:endParaRPr lang="en-US" dirty="0"/>
          </a:p>
        </p:txBody>
      </p:sp>
      <p:sp>
        <p:nvSpPr>
          <p:cNvPr id="110" name="TextBox 109"/>
          <p:cNvSpPr txBox="1"/>
          <p:nvPr/>
        </p:nvSpPr>
        <p:spPr>
          <a:xfrm>
            <a:off x="1391482" y="3408119"/>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3</a:t>
            </a:r>
            <a:endParaRPr lang="en-US" dirty="0"/>
          </a:p>
        </p:txBody>
      </p:sp>
      <p:sp>
        <p:nvSpPr>
          <p:cNvPr id="111" name="TextBox 110"/>
          <p:cNvSpPr txBox="1"/>
          <p:nvPr/>
        </p:nvSpPr>
        <p:spPr>
          <a:xfrm>
            <a:off x="1139454" y="2592109"/>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4</a:t>
            </a:r>
            <a:endParaRPr lang="en-US" dirty="0"/>
          </a:p>
        </p:txBody>
      </p:sp>
      <p:sp>
        <p:nvSpPr>
          <p:cNvPr id="112" name="TextBox 111"/>
          <p:cNvSpPr txBox="1"/>
          <p:nvPr/>
        </p:nvSpPr>
        <p:spPr>
          <a:xfrm>
            <a:off x="1895538" y="2539846"/>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5</a:t>
            </a:r>
            <a:endParaRPr lang="en-US" dirty="0"/>
          </a:p>
        </p:txBody>
      </p:sp>
      <p:sp>
        <p:nvSpPr>
          <p:cNvPr id="113" name="TextBox 112"/>
          <p:cNvSpPr txBox="1"/>
          <p:nvPr/>
        </p:nvSpPr>
        <p:spPr>
          <a:xfrm>
            <a:off x="1891707" y="3619966"/>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6</a:t>
            </a:r>
            <a:endParaRPr lang="en-US" dirty="0"/>
          </a:p>
        </p:txBody>
      </p:sp>
      <p:sp>
        <p:nvSpPr>
          <p:cNvPr id="114" name="TextBox 113"/>
          <p:cNvSpPr txBox="1"/>
          <p:nvPr/>
        </p:nvSpPr>
        <p:spPr>
          <a:xfrm>
            <a:off x="2399594" y="3439946"/>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7</a:t>
            </a:r>
            <a:endParaRPr lang="en-US" dirty="0"/>
          </a:p>
        </p:txBody>
      </p:sp>
      <p:sp>
        <p:nvSpPr>
          <p:cNvPr id="115" name="TextBox 114"/>
          <p:cNvSpPr txBox="1"/>
          <p:nvPr/>
        </p:nvSpPr>
        <p:spPr>
          <a:xfrm>
            <a:off x="2254261" y="2719866"/>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8</a:t>
            </a:r>
            <a:endParaRPr lang="en-US" dirty="0"/>
          </a:p>
        </p:txBody>
      </p:sp>
      <p:sp>
        <p:nvSpPr>
          <p:cNvPr id="117" name="Oval 116"/>
          <p:cNvSpPr/>
          <p:nvPr/>
        </p:nvSpPr>
        <p:spPr>
          <a:xfrm>
            <a:off x="6883049" y="3225299"/>
            <a:ext cx="182880" cy="182880"/>
          </a:xfrm>
          <a:prstGeom prst="ellipse">
            <a:avLst/>
          </a:prstGeom>
          <a:solidFill>
            <a:srgbClr val="FFFF00"/>
          </a:solid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Oval 117"/>
          <p:cNvSpPr/>
          <p:nvPr/>
        </p:nvSpPr>
        <p:spPr>
          <a:xfrm>
            <a:off x="7355946" y="3444688"/>
            <a:ext cx="182880" cy="182880"/>
          </a:xfrm>
          <a:prstGeom prst="ellipse">
            <a:avLst/>
          </a:prstGeom>
          <a:solidFill>
            <a:srgbClr val="FFFF00"/>
          </a:solid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9" name="Oval 118"/>
          <p:cNvSpPr/>
          <p:nvPr/>
        </p:nvSpPr>
        <p:spPr>
          <a:xfrm>
            <a:off x="6500016" y="3603287"/>
            <a:ext cx="182880" cy="182880"/>
          </a:xfrm>
          <a:prstGeom prst="ellipse">
            <a:avLst/>
          </a:prstGeom>
          <a:solidFill>
            <a:srgbClr val="FFFF00"/>
          </a:solid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0" name="Oval 119"/>
          <p:cNvSpPr/>
          <p:nvPr/>
        </p:nvSpPr>
        <p:spPr>
          <a:xfrm>
            <a:off x="7223295" y="2772009"/>
            <a:ext cx="182880" cy="182880"/>
          </a:xfrm>
          <a:prstGeom prst="ellipse">
            <a:avLst/>
          </a:prstGeom>
          <a:solidFill>
            <a:srgbClr val="FFFF00"/>
          </a:solid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Oval 120"/>
          <p:cNvSpPr/>
          <p:nvPr/>
        </p:nvSpPr>
        <p:spPr>
          <a:xfrm>
            <a:off x="7722199" y="3002606"/>
            <a:ext cx="182880" cy="182880"/>
          </a:xfrm>
          <a:prstGeom prst="ellipse">
            <a:avLst/>
          </a:prstGeom>
          <a:solidFill>
            <a:srgbClr val="FFFF00"/>
          </a:solid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Oval 121"/>
          <p:cNvSpPr/>
          <p:nvPr/>
        </p:nvSpPr>
        <p:spPr>
          <a:xfrm>
            <a:off x="6974489" y="3931637"/>
            <a:ext cx="182880" cy="182880"/>
          </a:xfrm>
          <a:prstGeom prst="ellipse">
            <a:avLst/>
          </a:prstGeom>
          <a:solidFill>
            <a:srgbClr val="FFFF00"/>
          </a:solid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3" name="Oval 122"/>
          <p:cNvSpPr/>
          <p:nvPr/>
        </p:nvSpPr>
        <p:spPr>
          <a:xfrm>
            <a:off x="7759182" y="3705004"/>
            <a:ext cx="182880" cy="182880"/>
          </a:xfrm>
          <a:prstGeom prst="ellipse">
            <a:avLst/>
          </a:prstGeom>
          <a:solidFill>
            <a:srgbClr val="FFFF00"/>
          </a:solidFill>
          <a:ln w="38100">
            <a:solidFill>
              <a:srgbClr val="0A304E"/>
            </a:solidFill>
            <a:prstDash val="solid"/>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Oval 123"/>
          <p:cNvSpPr/>
          <p:nvPr/>
        </p:nvSpPr>
        <p:spPr>
          <a:xfrm>
            <a:off x="6548091" y="2872507"/>
            <a:ext cx="182880" cy="182880"/>
          </a:xfrm>
          <a:prstGeom prst="ellipse">
            <a:avLst/>
          </a:prstGeom>
          <a:solidFill>
            <a:srgbClr val="FFFF00"/>
          </a:solidFill>
          <a:ln w="38100">
            <a:solidFill>
              <a:srgbClr val="0A304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5" name="Straight Connector 124"/>
          <p:cNvCxnSpPr>
            <a:stCxn id="117" idx="7"/>
            <a:endCxn id="120" idx="3"/>
          </p:cNvCxnSpPr>
          <p:nvPr/>
        </p:nvCxnSpPr>
        <p:spPr>
          <a:xfrm flipV="1">
            <a:off x="7039147" y="2928107"/>
            <a:ext cx="210930" cy="323974"/>
          </a:xfrm>
          <a:prstGeom prst="line">
            <a:avLst/>
          </a:prstGeom>
          <a:ln w="127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a:stCxn id="117" idx="5"/>
            <a:endCxn id="118" idx="2"/>
          </p:cNvCxnSpPr>
          <p:nvPr/>
        </p:nvCxnSpPr>
        <p:spPr>
          <a:xfrm>
            <a:off x="7039147" y="3381397"/>
            <a:ext cx="316799" cy="154731"/>
          </a:xfrm>
          <a:prstGeom prst="line">
            <a:avLst/>
          </a:prstGeom>
          <a:ln w="127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a:stCxn id="119" idx="7"/>
            <a:endCxn id="117" idx="3"/>
          </p:cNvCxnSpPr>
          <p:nvPr/>
        </p:nvCxnSpPr>
        <p:spPr>
          <a:xfrm flipV="1">
            <a:off x="6656114" y="3381397"/>
            <a:ext cx="253717" cy="248672"/>
          </a:xfrm>
          <a:prstGeom prst="line">
            <a:avLst/>
          </a:prstGeom>
          <a:ln w="12700">
            <a:solidFill>
              <a:srgbClr val="0A304E"/>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20" idx="4"/>
            <a:endCxn id="118" idx="0"/>
          </p:cNvCxnSpPr>
          <p:nvPr/>
        </p:nvCxnSpPr>
        <p:spPr>
          <a:xfrm>
            <a:off x="7314735" y="2954889"/>
            <a:ext cx="132651" cy="489799"/>
          </a:xfrm>
          <a:prstGeom prst="line">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118" idx="7"/>
            <a:endCxn id="121" idx="3"/>
          </p:cNvCxnSpPr>
          <p:nvPr/>
        </p:nvCxnSpPr>
        <p:spPr>
          <a:xfrm flipV="1">
            <a:off x="7512044" y="3158704"/>
            <a:ext cx="236937" cy="312766"/>
          </a:xfrm>
          <a:prstGeom prst="line">
            <a:avLst/>
          </a:prstGeom>
          <a:ln w="12700">
            <a:solidFill>
              <a:srgbClr val="0A304E"/>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121" idx="4"/>
            <a:endCxn id="123" idx="0"/>
          </p:cNvCxnSpPr>
          <p:nvPr/>
        </p:nvCxnSpPr>
        <p:spPr>
          <a:xfrm>
            <a:off x="7813639" y="3185486"/>
            <a:ext cx="36983" cy="519518"/>
          </a:xfrm>
          <a:prstGeom prst="line">
            <a:avLst/>
          </a:prstGeom>
          <a:ln w="12700">
            <a:solidFill>
              <a:srgbClr val="0A304E"/>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18" idx="5"/>
            <a:endCxn id="123" idx="1"/>
          </p:cNvCxnSpPr>
          <p:nvPr/>
        </p:nvCxnSpPr>
        <p:spPr>
          <a:xfrm>
            <a:off x="7512044" y="3600786"/>
            <a:ext cx="273920" cy="131000"/>
          </a:xfrm>
          <a:prstGeom prst="line">
            <a:avLst/>
          </a:prstGeom>
          <a:ln w="127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a:stCxn id="120" idx="6"/>
            <a:endCxn id="121" idx="1"/>
          </p:cNvCxnSpPr>
          <p:nvPr/>
        </p:nvCxnSpPr>
        <p:spPr>
          <a:xfrm>
            <a:off x="7406175" y="2863449"/>
            <a:ext cx="342806" cy="165939"/>
          </a:xfrm>
          <a:prstGeom prst="line">
            <a:avLst/>
          </a:prstGeom>
          <a:ln w="12700">
            <a:solidFill>
              <a:srgbClr val="0A304E"/>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a:stCxn id="122" idx="7"/>
            <a:endCxn id="118" idx="3"/>
          </p:cNvCxnSpPr>
          <p:nvPr/>
        </p:nvCxnSpPr>
        <p:spPr>
          <a:xfrm flipV="1">
            <a:off x="7130587" y="3600786"/>
            <a:ext cx="252141" cy="357633"/>
          </a:xfrm>
          <a:prstGeom prst="line">
            <a:avLst/>
          </a:prstGeom>
          <a:ln w="12700">
            <a:solidFill>
              <a:srgbClr val="0A304E"/>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22" idx="2"/>
            <a:endCxn id="119" idx="5"/>
          </p:cNvCxnSpPr>
          <p:nvPr/>
        </p:nvCxnSpPr>
        <p:spPr>
          <a:xfrm flipH="1" flipV="1">
            <a:off x="6656114" y="3759385"/>
            <a:ext cx="318375" cy="263692"/>
          </a:xfrm>
          <a:prstGeom prst="line">
            <a:avLst/>
          </a:prstGeom>
          <a:ln w="12700">
            <a:solidFill>
              <a:srgbClr val="0A304E"/>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V="1">
            <a:off x="6625130" y="3042789"/>
            <a:ext cx="48075" cy="547900"/>
          </a:xfrm>
          <a:prstGeom prst="line">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24" idx="6"/>
            <a:endCxn id="120" idx="2"/>
          </p:cNvCxnSpPr>
          <p:nvPr/>
        </p:nvCxnSpPr>
        <p:spPr>
          <a:xfrm flipV="1">
            <a:off x="6730971" y="2863449"/>
            <a:ext cx="492324" cy="100498"/>
          </a:xfrm>
          <a:prstGeom prst="line">
            <a:avLst/>
          </a:prstGeom>
          <a:ln w="12700">
            <a:solidFill>
              <a:srgbClr val="0A304E"/>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a:stCxn id="122" idx="6"/>
            <a:endCxn id="123" idx="3"/>
          </p:cNvCxnSpPr>
          <p:nvPr/>
        </p:nvCxnSpPr>
        <p:spPr>
          <a:xfrm flipV="1">
            <a:off x="7157369" y="3861102"/>
            <a:ext cx="628595" cy="161975"/>
          </a:xfrm>
          <a:prstGeom prst="line">
            <a:avLst/>
          </a:prstGeom>
          <a:ln w="12700">
            <a:solidFill>
              <a:srgbClr val="0A304E"/>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138" name="TextBox 137"/>
          <p:cNvSpPr txBox="1"/>
          <p:nvPr/>
        </p:nvSpPr>
        <p:spPr>
          <a:xfrm>
            <a:off x="6485459" y="3789094"/>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1</a:t>
            </a:r>
            <a:endParaRPr lang="en-US" dirty="0"/>
          </a:p>
        </p:txBody>
      </p:sp>
      <p:sp>
        <p:nvSpPr>
          <p:cNvPr id="139" name="TextBox 138"/>
          <p:cNvSpPr txBox="1"/>
          <p:nvPr/>
        </p:nvSpPr>
        <p:spPr>
          <a:xfrm>
            <a:off x="6977349" y="3609074"/>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2</a:t>
            </a:r>
            <a:endParaRPr lang="en-US" dirty="0"/>
          </a:p>
        </p:txBody>
      </p:sp>
      <p:sp>
        <p:nvSpPr>
          <p:cNvPr id="140" name="TextBox 139"/>
          <p:cNvSpPr txBox="1"/>
          <p:nvPr/>
        </p:nvSpPr>
        <p:spPr>
          <a:xfrm>
            <a:off x="6869337" y="3397227"/>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3</a:t>
            </a:r>
            <a:endParaRPr lang="en-US" dirty="0"/>
          </a:p>
        </p:txBody>
      </p:sp>
      <p:sp>
        <p:nvSpPr>
          <p:cNvPr id="141" name="TextBox 140"/>
          <p:cNvSpPr txBox="1"/>
          <p:nvPr/>
        </p:nvSpPr>
        <p:spPr>
          <a:xfrm>
            <a:off x="6617309" y="2581217"/>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4</a:t>
            </a:r>
            <a:endParaRPr lang="en-US" dirty="0"/>
          </a:p>
        </p:txBody>
      </p:sp>
      <p:sp>
        <p:nvSpPr>
          <p:cNvPr id="142" name="TextBox 141"/>
          <p:cNvSpPr txBox="1"/>
          <p:nvPr/>
        </p:nvSpPr>
        <p:spPr>
          <a:xfrm>
            <a:off x="6983215" y="2484223"/>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5</a:t>
            </a:r>
            <a:endParaRPr lang="en-US" dirty="0"/>
          </a:p>
        </p:txBody>
      </p:sp>
      <p:sp>
        <p:nvSpPr>
          <p:cNvPr id="143" name="TextBox 142"/>
          <p:cNvSpPr txBox="1"/>
          <p:nvPr/>
        </p:nvSpPr>
        <p:spPr>
          <a:xfrm>
            <a:off x="7369562" y="3609074"/>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6</a:t>
            </a:r>
            <a:endParaRPr lang="en-US" dirty="0"/>
          </a:p>
        </p:txBody>
      </p:sp>
      <p:sp>
        <p:nvSpPr>
          <p:cNvPr id="144" name="TextBox 143"/>
          <p:cNvSpPr txBox="1"/>
          <p:nvPr/>
        </p:nvSpPr>
        <p:spPr>
          <a:xfrm>
            <a:off x="7877449" y="3429054"/>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7</a:t>
            </a:r>
            <a:endParaRPr lang="en-US" dirty="0"/>
          </a:p>
        </p:txBody>
      </p:sp>
      <p:sp>
        <p:nvSpPr>
          <p:cNvPr id="145" name="TextBox 144"/>
          <p:cNvSpPr txBox="1"/>
          <p:nvPr/>
        </p:nvSpPr>
        <p:spPr>
          <a:xfrm>
            <a:off x="7732116" y="2708974"/>
            <a:ext cx="181337" cy="307777"/>
          </a:xfrm>
          <a:prstGeom prst="rect">
            <a:avLst/>
          </a:prstGeom>
          <a:noFill/>
        </p:spPr>
        <p:txBody>
          <a:bodyPr wrap="square" lIns="0" tIns="0" rIns="0" bIns="0" rtlCol="0">
            <a:spAutoFit/>
          </a:bodyPr>
          <a:lstStyle>
            <a:defPPr>
              <a:defRPr lang="en-US"/>
            </a:defPPr>
            <a:lvl1pPr algn="ctr">
              <a:defRPr sz="2000">
                <a:latin typeface="+mj-lt"/>
                <a:cs typeface="Times New Roman" pitchFamily="18" charset="0"/>
              </a:defRPr>
            </a:lvl1pPr>
          </a:lstStyle>
          <a:p>
            <a:r>
              <a:rPr lang="en-US" dirty="0" smtClean="0"/>
              <a:t>8</a:t>
            </a:r>
            <a:endParaRPr lang="en-US" dirty="0"/>
          </a:p>
        </p:txBody>
      </p:sp>
      <p:sp>
        <p:nvSpPr>
          <p:cNvPr id="146" name="Arc 145"/>
          <p:cNvSpPr/>
          <p:nvPr/>
        </p:nvSpPr>
        <p:spPr>
          <a:xfrm>
            <a:off x="6303424" y="2819730"/>
            <a:ext cx="288032" cy="288032"/>
          </a:xfrm>
          <a:prstGeom prst="arc">
            <a:avLst>
              <a:gd name="adj1" fmla="val 1729160"/>
              <a:gd name="adj2" fmla="val 19745803"/>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Arc 146"/>
          <p:cNvSpPr/>
          <p:nvPr/>
        </p:nvSpPr>
        <p:spPr>
          <a:xfrm>
            <a:off x="6264188" y="3562660"/>
            <a:ext cx="288032" cy="288032"/>
          </a:xfrm>
          <a:prstGeom prst="arc">
            <a:avLst>
              <a:gd name="adj1" fmla="val 1729160"/>
              <a:gd name="adj2" fmla="val 19450867"/>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Arc 147"/>
          <p:cNvSpPr/>
          <p:nvPr/>
        </p:nvSpPr>
        <p:spPr>
          <a:xfrm>
            <a:off x="6921913" y="4041068"/>
            <a:ext cx="288032" cy="288032"/>
          </a:xfrm>
          <a:prstGeom prst="arc">
            <a:avLst>
              <a:gd name="adj1" fmla="val 18143479"/>
              <a:gd name="adj2" fmla="val 13950222"/>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Arc 148"/>
          <p:cNvSpPr/>
          <p:nvPr/>
        </p:nvSpPr>
        <p:spPr>
          <a:xfrm>
            <a:off x="7850622" y="3753036"/>
            <a:ext cx="288032" cy="288032"/>
          </a:xfrm>
          <a:prstGeom prst="arc">
            <a:avLst>
              <a:gd name="adj1" fmla="val 15056931"/>
              <a:gd name="adj2" fmla="val 10753978"/>
            </a:avLst>
          </a:prstGeom>
          <a:ln w="12700">
            <a:solidFill>
              <a:srgbClr val="0A304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Arc 149"/>
          <p:cNvSpPr/>
          <p:nvPr/>
        </p:nvSpPr>
        <p:spPr>
          <a:xfrm>
            <a:off x="7863659" y="2943972"/>
            <a:ext cx="288032" cy="288032"/>
          </a:xfrm>
          <a:prstGeom prst="arc">
            <a:avLst>
              <a:gd name="adj1" fmla="val 12460262"/>
              <a:gd name="adj2" fmla="val 8982469"/>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Arc 150"/>
          <p:cNvSpPr/>
          <p:nvPr/>
        </p:nvSpPr>
        <p:spPr>
          <a:xfrm>
            <a:off x="7469125" y="3295491"/>
            <a:ext cx="288032" cy="288032"/>
          </a:xfrm>
          <a:prstGeom prst="arc">
            <a:avLst>
              <a:gd name="adj1" fmla="val 10649110"/>
              <a:gd name="adj2" fmla="val 7654126"/>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Arc 151"/>
          <p:cNvSpPr/>
          <p:nvPr/>
        </p:nvSpPr>
        <p:spPr>
          <a:xfrm>
            <a:off x="6707977" y="3077656"/>
            <a:ext cx="288032" cy="288032"/>
          </a:xfrm>
          <a:prstGeom prst="arc">
            <a:avLst>
              <a:gd name="adj1" fmla="val 4425756"/>
              <a:gd name="adj2" fmla="val 265191"/>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Arc 152"/>
          <p:cNvSpPr/>
          <p:nvPr/>
        </p:nvSpPr>
        <p:spPr>
          <a:xfrm>
            <a:off x="7197546" y="2561983"/>
            <a:ext cx="288032" cy="288032"/>
          </a:xfrm>
          <a:prstGeom prst="arc">
            <a:avLst>
              <a:gd name="adj1" fmla="val 8121265"/>
              <a:gd name="adj2" fmla="val 3443799"/>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4" name="Straight Connector 153"/>
          <p:cNvCxnSpPr/>
          <p:nvPr/>
        </p:nvCxnSpPr>
        <p:spPr>
          <a:xfrm flipH="1" flipV="1">
            <a:off x="6677037" y="3691535"/>
            <a:ext cx="318375" cy="263692"/>
          </a:xfrm>
          <a:prstGeom prst="line">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7097224" y="3572394"/>
            <a:ext cx="252141" cy="357633"/>
          </a:xfrm>
          <a:prstGeom prst="line">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7145932" y="3816064"/>
            <a:ext cx="628595" cy="161975"/>
          </a:xfrm>
          <a:prstGeom prst="line">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7476181" y="3632026"/>
            <a:ext cx="273920" cy="131000"/>
          </a:xfrm>
          <a:prstGeom prst="line">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7858957" y="3185486"/>
            <a:ext cx="36983" cy="519518"/>
          </a:xfrm>
          <a:prstGeom prst="line">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7476181" y="3132479"/>
            <a:ext cx="236937" cy="312766"/>
          </a:xfrm>
          <a:prstGeom prst="line">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7273524" y="2959729"/>
            <a:ext cx="132651" cy="489799"/>
          </a:xfrm>
          <a:prstGeom prst="line">
            <a:avLst/>
          </a:prstGeom>
          <a:ln w="127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7071461" y="2953878"/>
            <a:ext cx="210930" cy="323974"/>
          </a:xfrm>
          <a:prstGeom prst="line">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373393" y="2915348"/>
            <a:ext cx="342806" cy="165939"/>
          </a:xfrm>
          <a:prstGeom prst="line">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6737053" y="2812613"/>
            <a:ext cx="492324" cy="100498"/>
          </a:xfrm>
          <a:prstGeom prst="line">
            <a:avLst/>
          </a:prstGeom>
          <a:ln w="12700">
            <a:solidFill>
              <a:srgbClr val="0A304E"/>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V="1">
            <a:off x="6566988" y="3052886"/>
            <a:ext cx="48075" cy="547900"/>
          </a:xfrm>
          <a:prstGeom prst="line">
            <a:avLst/>
          </a:prstGeom>
          <a:ln w="12700">
            <a:solidFill>
              <a:srgbClr val="0A304E"/>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V="1">
            <a:off x="6691537" y="3417614"/>
            <a:ext cx="253717" cy="248672"/>
          </a:xfrm>
          <a:prstGeom prst="line">
            <a:avLst/>
          </a:prstGeom>
          <a:ln w="127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7067625" y="3329337"/>
            <a:ext cx="316799" cy="154731"/>
          </a:xfrm>
          <a:prstGeom prst="line">
            <a:avLst/>
          </a:prstGeom>
          <a:ln w="12700">
            <a:solidFill>
              <a:srgbClr val="0A304E"/>
            </a:solidFill>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072276" y="5338714"/>
            <a:ext cx="1687856" cy="0"/>
          </a:xfrm>
          <a:prstGeom prst="straightConnector1">
            <a:avLst/>
          </a:prstGeom>
          <a:ln w="38100">
            <a:solidFill>
              <a:srgbClr val="FF7F00"/>
            </a:solidFill>
            <a:headEnd type="arrow" w="med" len="lg"/>
            <a:tailEnd type="arrow" w="med" len="lg"/>
          </a:ln>
        </p:spPr>
        <p:style>
          <a:lnRef idx="2">
            <a:schemeClr val="accent1"/>
          </a:lnRef>
          <a:fillRef idx="0">
            <a:schemeClr val="accent1"/>
          </a:fillRef>
          <a:effectRef idx="1">
            <a:schemeClr val="accent1"/>
          </a:effectRef>
          <a:fontRef idx="minor">
            <a:schemeClr val="tx1"/>
          </a:fontRef>
        </p:style>
      </p:cxnSp>
      <p:sp>
        <p:nvSpPr>
          <p:cNvPr id="168" name="Rectangle 167"/>
          <p:cNvSpPr/>
          <p:nvPr/>
        </p:nvSpPr>
        <p:spPr>
          <a:xfrm>
            <a:off x="6329975" y="845222"/>
            <a:ext cx="1330874" cy="461665"/>
          </a:xfrm>
          <a:prstGeom prst="rect">
            <a:avLst/>
          </a:prstGeom>
        </p:spPr>
        <p:txBody>
          <a:bodyPr wrap="square">
            <a:spAutoFit/>
          </a:bodyPr>
          <a:lstStyle/>
          <a:p>
            <a:pPr marL="4763" lvl="0" eaLnBrk="0" hangingPunct="0">
              <a:spcBef>
                <a:spcPct val="20000"/>
              </a:spcBef>
            </a:pPr>
            <a:r>
              <a:rPr lang="en-US" sz="2400" dirty="0" smtClean="0">
                <a:solidFill>
                  <a:schemeClr val="tx1"/>
                </a:solidFill>
                <a:cs typeface="Times New Roman" pitchFamily="18" charset="0"/>
              </a:rPr>
              <a:t>, PHP’’</a:t>
            </a:r>
          </a:p>
        </p:txBody>
      </p:sp>
      <p:sp>
        <p:nvSpPr>
          <p:cNvPr id="169" name="Rectangle 168"/>
          <p:cNvSpPr/>
          <p:nvPr/>
        </p:nvSpPr>
        <p:spPr>
          <a:xfrm>
            <a:off x="742297" y="1722086"/>
            <a:ext cx="1954788" cy="461665"/>
          </a:xfrm>
          <a:prstGeom prst="rect">
            <a:avLst/>
          </a:prstGeom>
        </p:spPr>
        <p:txBody>
          <a:bodyPr wrap="square">
            <a:spAutoFit/>
          </a:bodyPr>
          <a:lstStyle/>
          <a:p>
            <a:pPr marL="4763" lvl="0" algn="ctr" eaLnBrk="0" hangingPunct="0">
              <a:spcBef>
                <a:spcPct val="20000"/>
              </a:spcBef>
            </a:pPr>
            <a:r>
              <a:rPr lang="en-US" sz="2400" dirty="0" smtClean="0">
                <a:solidFill>
                  <a:schemeClr val="tx1"/>
                </a:solidFill>
                <a:cs typeface="Times New Roman" pitchFamily="18" charset="0"/>
              </a:rPr>
              <a:t>original graph</a:t>
            </a:r>
          </a:p>
        </p:txBody>
      </p:sp>
    </p:spTree>
    <p:extLst>
      <p:ext uri="{BB962C8B-B14F-4D97-AF65-F5344CB8AC3E}">
        <p14:creationId xmlns:p14="http://schemas.microsoft.com/office/powerpoint/2010/main" val="362869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8" grpId="0"/>
      <p:bldP spid="29" grpId="0"/>
      <p:bldP spid="16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344149" y="5733256"/>
            <a:ext cx="568863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err="1">
                <a:solidFill>
                  <a:schemeClr val="bg1"/>
                </a:solidFill>
              </a:rPr>
              <a:t>Andras</a:t>
            </a:r>
            <a:r>
              <a:rPr lang="en-US" sz="1600" dirty="0">
                <a:solidFill>
                  <a:schemeClr val="bg1"/>
                </a:solidFill>
              </a:rPr>
              <a:t> A</a:t>
            </a:r>
            <a:r>
              <a:rPr lang="en-US" sz="1600" dirty="0" smtClean="0">
                <a:solidFill>
                  <a:schemeClr val="bg1"/>
                </a:solidFill>
              </a:rPr>
              <a:t>. </a:t>
            </a:r>
            <a:r>
              <a:rPr lang="en-US" sz="1600" dirty="0" err="1" smtClean="0">
                <a:solidFill>
                  <a:schemeClr val="bg1"/>
                </a:solidFill>
              </a:rPr>
              <a:t>Benczur</a:t>
            </a:r>
            <a:r>
              <a:rPr lang="en-US" sz="1600" dirty="0" smtClean="0">
                <a:solidFill>
                  <a:schemeClr val="bg1"/>
                </a:solidFill>
              </a:rPr>
              <a:t>, </a:t>
            </a:r>
            <a:r>
              <a:rPr lang="en-US" sz="1600" dirty="0">
                <a:solidFill>
                  <a:schemeClr val="bg1"/>
                </a:solidFill>
              </a:rPr>
              <a:t>et al. </a:t>
            </a:r>
            <a:r>
              <a:rPr lang="en-US" sz="1600" dirty="0" err="1" smtClean="0">
                <a:solidFill>
                  <a:schemeClr val="bg1"/>
                </a:solidFill>
              </a:rPr>
              <a:t>SpamRank</a:t>
            </a:r>
            <a:r>
              <a:rPr lang="en-US" sz="1600" dirty="0" smtClean="0">
                <a:solidFill>
                  <a:schemeClr val="bg1"/>
                </a:solidFill>
              </a:rPr>
              <a:t> - Fully </a:t>
            </a:r>
            <a:r>
              <a:rPr lang="en-US" sz="1600" dirty="0">
                <a:solidFill>
                  <a:schemeClr val="bg1"/>
                </a:solidFill>
              </a:rPr>
              <a:t>Automatic Link Spam Detection Work in progress</a:t>
            </a:r>
            <a:r>
              <a:rPr lang="en-US" sz="1600" dirty="0" smtClean="0">
                <a:solidFill>
                  <a:schemeClr val="bg1"/>
                </a:solidFill>
              </a:rPr>
              <a:t>.</a:t>
            </a:r>
            <a:r>
              <a:rPr lang="en-US" sz="1600" dirty="0">
                <a:solidFill>
                  <a:schemeClr val="bg1"/>
                </a:solidFill>
              </a:rPr>
              <a:t> </a:t>
            </a:r>
            <a:r>
              <a:rPr lang="en-US" sz="1600" dirty="0" smtClean="0">
                <a:solidFill>
                  <a:schemeClr val="bg1"/>
                </a:solidFill>
              </a:rPr>
              <a:t>In </a:t>
            </a:r>
            <a:r>
              <a:rPr lang="en-US" sz="1600" i="1" dirty="0" err="1" smtClean="0">
                <a:solidFill>
                  <a:schemeClr val="bg1"/>
                </a:solidFill>
              </a:rPr>
              <a:t>AIRWeb</a:t>
            </a:r>
            <a:r>
              <a:rPr lang="en-US" sz="1600" dirty="0">
                <a:solidFill>
                  <a:schemeClr val="bg1"/>
                </a:solidFill>
              </a:rPr>
              <a:t>,</a:t>
            </a:r>
            <a:r>
              <a:rPr lang="en-US" sz="1600" dirty="0" smtClean="0">
                <a:solidFill>
                  <a:schemeClr val="bg1"/>
                </a:solidFill>
              </a:rPr>
              <a:t> </a:t>
            </a:r>
            <a:r>
              <a:rPr lang="en-US" sz="1600" dirty="0">
                <a:solidFill>
                  <a:schemeClr val="bg1"/>
                </a:solidFill>
              </a:rPr>
              <a:t>2005</a:t>
            </a:r>
            <a:r>
              <a:rPr lang="en-US" sz="1600" dirty="0" smtClean="0">
                <a:solidFill>
                  <a:schemeClr val="bg1"/>
                </a:solidFill>
              </a:rPr>
              <a:t>.</a:t>
            </a:r>
          </a:p>
          <a:p>
            <a:pPr marL="285750" indent="-285750">
              <a:buFont typeface="Arial" panose="020B0604020202020204" pitchFamily="34" charset="0"/>
              <a:buChar char="•"/>
            </a:pPr>
            <a:r>
              <a:rPr lang="en-US" sz="1600" dirty="0">
                <a:solidFill>
                  <a:schemeClr val="bg1"/>
                </a:solidFill>
              </a:rPr>
              <a:t>Yuan </a:t>
            </a:r>
            <a:r>
              <a:rPr lang="en-US" sz="1600" dirty="0" smtClean="0">
                <a:solidFill>
                  <a:schemeClr val="bg1"/>
                </a:solidFill>
              </a:rPr>
              <a:t>Fang, et al. RoundTripRank</a:t>
            </a:r>
            <a:r>
              <a:rPr lang="en-US" sz="1600" dirty="0">
                <a:solidFill>
                  <a:schemeClr val="bg1"/>
                </a:solidFill>
              </a:rPr>
              <a:t>: Graph-based proximity with importance and </a:t>
            </a:r>
            <a:r>
              <a:rPr lang="en-US" sz="1600" dirty="0" smtClean="0">
                <a:solidFill>
                  <a:schemeClr val="bg1"/>
                </a:solidFill>
              </a:rPr>
              <a:t>specificity.</a:t>
            </a:r>
            <a:r>
              <a:rPr lang="en-US" sz="1600" dirty="0">
                <a:solidFill>
                  <a:schemeClr val="bg1"/>
                </a:solidFill>
              </a:rPr>
              <a:t> </a:t>
            </a:r>
            <a:r>
              <a:rPr lang="en-US" sz="1600" dirty="0" smtClean="0">
                <a:solidFill>
                  <a:schemeClr val="bg1"/>
                </a:solidFill>
              </a:rPr>
              <a:t>In </a:t>
            </a:r>
            <a:r>
              <a:rPr lang="en-US" sz="1600" i="1" dirty="0" smtClean="0">
                <a:solidFill>
                  <a:schemeClr val="bg1"/>
                </a:solidFill>
              </a:rPr>
              <a:t>ICDE</a:t>
            </a:r>
            <a:r>
              <a:rPr lang="en-US" sz="1600" dirty="0" smtClean="0">
                <a:solidFill>
                  <a:schemeClr val="bg1"/>
                </a:solidFill>
              </a:rPr>
              <a:t>, </a:t>
            </a:r>
            <a:r>
              <a:rPr lang="en-US" sz="1600" dirty="0">
                <a:solidFill>
                  <a:schemeClr val="bg1"/>
                </a:solidFill>
              </a:rPr>
              <a:t>2013.</a:t>
            </a:r>
            <a:endParaRPr lang="en-US" sz="1600" dirty="0">
              <a:solidFill>
                <a:schemeClr val="bg1"/>
              </a:solidFill>
              <a:cs typeface="Times New Roman" pitchFamily="18" charset="0"/>
            </a:endParaRPr>
          </a:p>
        </p:txBody>
      </p:sp>
      <p:sp>
        <p:nvSpPr>
          <p:cNvPr id="10" name="Rectangle 9"/>
          <p:cNvSpPr/>
          <p:nvPr/>
        </p:nvSpPr>
        <p:spPr>
          <a:xfrm>
            <a:off x="466344" y="393192"/>
            <a:ext cx="7373760" cy="646331"/>
          </a:xfrm>
          <a:prstGeom prst="rect">
            <a:avLst/>
          </a:prstGeom>
        </p:spPr>
        <p:txBody>
          <a:bodyPr wrap="square">
            <a:spAutoFit/>
          </a:bodyPr>
          <a:lstStyle/>
          <a:p>
            <a:pPr lvl="0" defTabSz="457200" eaLnBrk="0" fontAlgn="base" hangingPunct="0">
              <a:spcBef>
                <a:spcPct val="0"/>
              </a:spcBef>
              <a:spcAft>
                <a:spcPct val="0"/>
              </a:spcAft>
            </a:pPr>
            <a:r>
              <a:rPr lang="en-US" sz="3600" dirty="0" smtClean="0">
                <a:latin typeface="+mj-lt"/>
                <a:ea typeface="헤드라인A"/>
                <a:cs typeface="Times New Roman" pitchFamily="18" charset="0"/>
              </a:rPr>
              <a:t>Reverse</a:t>
            </a:r>
            <a:r>
              <a:rPr lang="en-US" sz="3600" dirty="0">
                <a:latin typeface="+mj-lt"/>
                <a:ea typeface="헤드라인A"/>
                <a:cs typeface="Times New Roman" pitchFamily="18" charset="0"/>
              </a:rPr>
              <a:t>-</a:t>
            </a:r>
            <a:r>
              <a:rPr lang="en-US" sz="3600" dirty="0" smtClean="0">
                <a:latin typeface="+mj-lt"/>
                <a:ea typeface="헤드라인A"/>
                <a:cs typeface="Times New Roman" pitchFamily="18" charset="0"/>
              </a:rPr>
              <a:t>Proximity Query Problem</a:t>
            </a:r>
            <a:endParaRPr lang="en-US" sz="3600" dirty="0">
              <a:latin typeface="+mj-lt"/>
              <a:ea typeface="헤드라인A"/>
              <a:cs typeface="Times New Roman" pitchFamily="18" charset="0"/>
            </a:endParaRPr>
          </a:p>
        </p:txBody>
      </p:sp>
      <p:sp>
        <p:nvSpPr>
          <p:cNvPr id="6" name="Rectangle 5"/>
          <p:cNvSpPr/>
          <p:nvPr/>
        </p:nvSpPr>
        <p:spPr>
          <a:xfrm>
            <a:off x="5868144" y="1700808"/>
            <a:ext cx="2592288" cy="2592288"/>
          </a:xfrm>
          <a:prstGeom prst="rect">
            <a:avLst/>
          </a:prstGeom>
          <a:noFill/>
          <a:ln w="57150">
            <a:solidFill>
              <a:srgbClr val="FF7F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Rectangle 33"/>
              <p:cNvSpPr/>
              <p:nvPr/>
            </p:nvSpPr>
            <p:spPr>
              <a:xfrm>
                <a:off x="5400092" y="2276871"/>
                <a:ext cx="290616" cy="400110"/>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itchFamily="18" charset="0"/>
                        </a:rPr>
                        <m:t>𝑞</m:t>
                      </m:r>
                    </m:oMath>
                  </m:oMathPara>
                </a14:m>
                <a:endParaRPr lang="en-US" sz="2000" dirty="0">
                  <a:latin typeface="+mj-lt"/>
                  <a:cs typeface="Times New Roman" pitchFamily="18"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5400092" y="2276871"/>
                <a:ext cx="290616" cy="400110"/>
              </a:xfrm>
              <a:prstGeom prst="rect">
                <a:avLst/>
              </a:prstGeom>
              <a:blipFill rotWithShape="0">
                <a:blip r:embed="rId3"/>
                <a:stretch>
                  <a:fillRect r="-12500"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5400092" y="2856665"/>
                <a:ext cx="290616" cy="400110"/>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itchFamily="18" charset="0"/>
                        </a:rPr>
                        <m:t>𝑖</m:t>
                      </m:r>
                    </m:oMath>
                  </m:oMathPara>
                </a14:m>
                <a:endParaRPr lang="en-US" sz="2000" dirty="0">
                  <a:latin typeface="+mj-lt"/>
                  <a:cs typeface="Times New Roman" pitchFamily="18" charset="0"/>
                </a:endParaRPr>
              </a:p>
            </p:txBody>
          </p:sp>
        </mc:Choice>
        <mc:Fallback xmlns="">
          <p:sp>
            <p:nvSpPr>
              <p:cNvPr id="36" name="Rectangle 35"/>
              <p:cNvSpPr>
                <a:spLocks noRot="1" noChangeAspect="1" noMove="1" noResize="1" noEditPoints="1" noAdjustHandles="1" noChangeArrowheads="1" noChangeShapeType="1" noTextEdit="1"/>
              </p:cNvSpPr>
              <p:nvPr/>
            </p:nvSpPr>
            <p:spPr>
              <a:xfrm>
                <a:off x="5400092" y="2856665"/>
                <a:ext cx="290616" cy="400110"/>
              </a:xfrm>
              <a:prstGeom prst="rect">
                <a:avLst/>
              </a:prstGeom>
              <a:blipFill rotWithShape="0">
                <a:blip r:embed="rId4"/>
                <a:stretch>
                  <a:fillRect/>
                </a:stretch>
              </a:blipFill>
            </p:spPr>
            <p:txBody>
              <a:bodyPr/>
              <a:lstStyle/>
              <a:p>
                <a:r>
                  <a:rPr lang="en-US">
                    <a:noFill/>
                  </a:rPr>
                  <a:t> </a:t>
                </a:r>
              </a:p>
            </p:txBody>
          </p:sp>
        </mc:Fallback>
      </mc:AlternateContent>
      <p:sp>
        <p:nvSpPr>
          <p:cNvPr id="37" name="Rectangle 36"/>
          <p:cNvSpPr/>
          <p:nvPr/>
        </p:nvSpPr>
        <p:spPr>
          <a:xfrm>
            <a:off x="5868144" y="2351197"/>
            <a:ext cx="2592288" cy="251457"/>
          </a:xfrm>
          <a:prstGeom prst="rect">
            <a:avLst/>
          </a:prstGeom>
          <a:noFill/>
          <a:ln w="57150">
            <a:solidFill>
              <a:srgbClr val="8ECE8C"/>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p:cNvSpPr/>
              <p:nvPr/>
            </p:nvSpPr>
            <p:spPr>
              <a:xfrm>
                <a:off x="6657648" y="1246470"/>
                <a:ext cx="290616" cy="400110"/>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itchFamily="18" charset="0"/>
                        </a:rPr>
                        <m:t>𝑞</m:t>
                      </m:r>
                    </m:oMath>
                  </m:oMathPara>
                </a14:m>
                <a:endParaRPr lang="en-US" sz="2000" dirty="0">
                  <a:latin typeface="+mj-lt"/>
                  <a:cs typeface="Times New Roman" pitchFamily="18" charset="0"/>
                </a:endParaRPr>
              </a:p>
            </p:txBody>
          </p:sp>
        </mc:Choice>
        <mc:Fallback xmlns="">
          <p:sp>
            <p:nvSpPr>
              <p:cNvPr id="39" name="Rectangle 38"/>
              <p:cNvSpPr>
                <a:spLocks noRot="1" noChangeAspect="1" noMove="1" noResize="1" noEditPoints="1" noAdjustHandles="1" noChangeArrowheads="1" noChangeShapeType="1" noTextEdit="1"/>
              </p:cNvSpPr>
              <p:nvPr/>
            </p:nvSpPr>
            <p:spPr>
              <a:xfrm>
                <a:off x="6657648" y="1246470"/>
                <a:ext cx="290616" cy="400110"/>
              </a:xfrm>
              <a:prstGeom prst="rect">
                <a:avLst/>
              </a:prstGeom>
              <a:blipFill rotWithShape="0">
                <a:blip r:embed="rId5"/>
                <a:stretch>
                  <a:fillRect r="-12500" b="-7576"/>
                </a:stretch>
              </a:blipFill>
            </p:spPr>
            <p:txBody>
              <a:bodyPr/>
              <a:lstStyle/>
              <a:p>
                <a:r>
                  <a:rPr lang="en-US">
                    <a:noFill/>
                  </a:rPr>
                  <a:t> </a:t>
                </a:r>
              </a:p>
            </p:txBody>
          </p:sp>
        </mc:Fallback>
      </mc:AlternateContent>
      <p:sp>
        <p:nvSpPr>
          <p:cNvPr id="43" name="Rectangle 42"/>
          <p:cNvSpPr/>
          <p:nvPr/>
        </p:nvSpPr>
        <p:spPr>
          <a:xfrm>
            <a:off x="6732240" y="1697577"/>
            <a:ext cx="216024" cy="2595519"/>
          </a:xfrm>
          <a:prstGeom prst="rect">
            <a:avLst/>
          </a:prstGeom>
          <a:noFill/>
          <a:ln w="57150">
            <a:solidFill>
              <a:srgbClr val="F07878"/>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p:cNvSpPr/>
              <p:nvPr/>
            </p:nvSpPr>
            <p:spPr>
              <a:xfrm>
                <a:off x="4153224" y="1246470"/>
                <a:ext cx="2196244" cy="400110"/>
              </a:xfrm>
              <a:prstGeom prst="rect">
                <a:avLst/>
              </a:prstGeom>
            </p:spPr>
            <p:txBody>
              <a:bodyPr wrap="square">
                <a:spAutoFit/>
              </a:bodyPr>
              <a:lstStyle/>
              <a:p>
                <a:pPr marL="4763" lvl="0" eaLnBrk="0" hangingPunct="0">
                  <a:spcBef>
                    <a:spcPct val="20000"/>
                  </a:spcBef>
                </a:pPr>
                <a:r>
                  <a:rPr lang="en-US" sz="2000" dirty="0" smtClean="0">
                    <a:solidFill>
                      <a:srgbClr val="FF7F00"/>
                    </a:solidFill>
                    <a:cs typeface="Times New Roman" pitchFamily="18" charset="0"/>
                  </a:rPr>
                  <a:t>proximity matrix </a:t>
                </a:r>
                <a14:m>
                  <m:oMath xmlns:m="http://schemas.openxmlformats.org/officeDocument/2006/math">
                    <m:r>
                      <a:rPr lang="en-US" sz="2000" b="1" i="0" smtClean="0">
                        <a:solidFill>
                          <a:srgbClr val="FF7F00"/>
                        </a:solidFill>
                        <a:latin typeface="Cambria Math" panose="02040503050406030204" pitchFamily="18" charset="0"/>
                        <a:cs typeface="Times New Roman" pitchFamily="18" charset="0"/>
                      </a:rPr>
                      <m:t>𝐑</m:t>
                    </m:r>
                  </m:oMath>
                </a14:m>
                <a:endParaRPr lang="en-US" sz="2000" b="1" dirty="0">
                  <a:solidFill>
                    <a:srgbClr val="FF7F00"/>
                  </a:solidFill>
                  <a:latin typeface="+mj-lt"/>
                  <a:cs typeface="Times New Roman" pitchFamily="18" charset="0"/>
                </a:endParaRPr>
              </a:p>
            </p:txBody>
          </p:sp>
        </mc:Choice>
        <mc:Fallback xmlns="">
          <p:sp>
            <p:nvSpPr>
              <p:cNvPr id="44" name="Rectangle 43"/>
              <p:cNvSpPr>
                <a:spLocks noRot="1" noChangeAspect="1" noMove="1" noResize="1" noEditPoints="1" noAdjustHandles="1" noChangeArrowheads="1" noChangeShapeType="1" noTextEdit="1"/>
              </p:cNvSpPr>
              <p:nvPr/>
            </p:nvSpPr>
            <p:spPr>
              <a:xfrm>
                <a:off x="4153224" y="1246470"/>
                <a:ext cx="2196244" cy="400110"/>
              </a:xfrm>
              <a:prstGeom prst="rect">
                <a:avLst/>
              </a:prstGeom>
              <a:blipFill rotWithShape="0">
                <a:blip r:embed="rId6"/>
                <a:stretch>
                  <a:fillRect l="-2493"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658065" y="2265275"/>
                <a:ext cx="4282837" cy="423770"/>
              </a:xfrm>
              <a:prstGeom prst="rect">
                <a:avLst/>
              </a:prstGeom>
            </p:spPr>
            <p:txBody>
              <a:bodyPr wrap="square">
                <a:spAutoFit/>
              </a:bodyPr>
              <a:lstStyle/>
              <a:p>
                <a:pPr marL="457200" lvl="0" indent="-452438" eaLnBrk="0" hangingPunct="0">
                  <a:spcBef>
                    <a:spcPct val="20000"/>
                  </a:spcBef>
                </a:pPr>
                <a14:m>
                  <m:oMath xmlns:m="http://schemas.openxmlformats.org/officeDocument/2006/math">
                    <m:sSub>
                      <m:sSubPr>
                        <m:ctrlPr>
                          <a:rPr lang="en-US" sz="2000" b="1" i="1" smtClean="0">
                            <a:latin typeface="Cambria Math" panose="02040503050406030204" pitchFamily="18" charset="0"/>
                            <a:cs typeface="Times New Roman" pitchFamily="18" charset="0"/>
                          </a:rPr>
                        </m:ctrlPr>
                      </m:sSubPr>
                      <m:e>
                        <m:r>
                          <a:rPr lang="en-US" sz="2000" b="1">
                            <a:latin typeface="Cambria Math" panose="02040503050406030204" pitchFamily="18" charset="0"/>
                            <a:cs typeface="Times New Roman" pitchFamily="18" charset="0"/>
                          </a:rPr>
                          <m:t>𝐑</m:t>
                        </m:r>
                      </m:e>
                      <m:sub>
                        <m:r>
                          <a:rPr lang="en-US" sz="2000" b="0" i="1" smtClean="0">
                            <a:latin typeface="Cambria Math" panose="02040503050406030204" pitchFamily="18" charset="0"/>
                            <a:cs typeface="Times New Roman" pitchFamily="18" charset="0"/>
                          </a:rPr>
                          <m:t>𝑞</m:t>
                        </m:r>
                        <m:r>
                          <a:rPr lang="en-US" sz="2000" b="0" i="1" smtClean="0">
                            <a:latin typeface="Cambria Math" panose="02040503050406030204" pitchFamily="18" charset="0"/>
                            <a:cs typeface="Times New Roman" pitchFamily="18" charset="0"/>
                          </a:rPr>
                          <m:t>,</m:t>
                        </m:r>
                        <m:r>
                          <a:rPr lang="en-US" sz="2000" b="0" i="1" smtClean="0">
                            <a:latin typeface="Cambria Math" panose="02040503050406030204" pitchFamily="18" charset="0"/>
                            <a:cs typeface="Times New Roman" pitchFamily="18" charset="0"/>
                          </a:rPr>
                          <m:t>𝑖</m:t>
                        </m:r>
                      </m:sub>
                    </m:sSub>
                  </m:oMath>
                </a14:m>
                <a:r>
                  <a:rPr lang="en-US" sz="2000" dirty="0" smtClean="0">
                    <a:latin typeface="+mj-lt"/>
                    <a:cs typeface="Times New Roman" pitchFamily="18" charset="0"/>
                  </a:rPr>
                  <a:t> : proximity value of node </a:t>
                </a:r>
                <a14:m>
                  <m:oMath xmlns:m="http://schemas.openxmlformats.org/officeDocument/2006/math">
                    <m:r>
                      <a:rPr lang="en-US" sz="2000" b="0" i="1" smtClean="0">
                        <a:latin typeface="Cambria Math" panose="02040503050406030204" pitchFamily="18" charset="0"/>
                        <a:cs typeface="Times New Roman" pitchFamily="18" charset="0"/>
                      </a:rPr>
                      <m:t>𝑖</m:t>
                    </m:r>
                  </m:oMath>
                </a14:m>
                <a:r>
                  <a:rPr lang="en-US" sz="2000" dirty="0" smtClean="0">
                    <a:latin typeface="+mj-lt"/>
                    <a:cs typeface="Times New Roman" pitchFamily="18" charset="0"/>
                  </a:rPr>
                  <a:t> w.r.t. </a:t>
                </a:r>
                <a14:m>
                  <m:oMath xmlns:m="http://schemas.openxmlformats.org/officeDocument/2006/math">
                    <m:r>
                      <a:rPr lang="en-US" sz="2000" b="0" i="1" smtClean="0">
                        <a:latin typeface="Cambria Math" panose="02040503050406030204" pitchFamily="18" charset="0"/>
                        <a:cs typeface="Times New Roman" pitchFamily="18" charset="0"/>
                      </a:rPr>
                      <m:t>𝑞</m:t>
                    </m:r>
                  </m:oMath>
                </a14:m>
                <a:endParaRPr lang="en-US" sz="2000" dirty="0">
                  <a:latin typeface="+mj-lt"/>
                  <a:cs typeface="Times New Roman" pitchFamily="18" charset="0"/>
                </a:endParaRPr>
              </a:p>
            </p:txBody>
          </p:sp>
        </mc:Choice>
        <mc:Fallback xmlns="">
          <p:sp>
            <p:nvSpPr>
              <p:cNvPr id="45" name="Rectangle 44"/>
              <p:cNvSpPr>
                <a:spLocks noRot="1" noChangeAspect="1" noMove="1" noResize="1" noEditPoints="1" noAdjustHandles="1" noChangeArrowheads="1" noChangeShapeType="1" noTextEdit="1"/>
              </p:cNvSpPr>
              <p:nvPr/>
            </p:nvSpPr>
            <p:spPr>
              <a:xfrm>
                <a:off x="658065" y="2265275"/>
                <a:ext cx="4282837" cy="423770"/>
              </a:xfrm>
              <a:prstGeom prst="rect">
                <a:avLst/>
              </a:prstGeom>
              <a:blipFill rotWithShape="0">
                <a:blip r:embed="rId7"/>
                <a:stretch>
                  <a:fillRect t="-7246"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323528" y="2883843"/>
                <a:ext cx="4030810" cy="400110"/>
              </a:xfrm>
              <a:prstGeom prst="rect">
                <a:avLst/>
              </a:prstGeom>
            </p:spPr>
            <p:txBody>
              <a:bodyPr wrap="square">
                <a:spAutoFit/>
              </a:bodyPr>
              <a:lstStyle/>
              <a:p>
                <a:pPr marL="347663" lvl="0" indent="-342900" eaLnBrk="0" hangingPunct="0">
                  <a:spcBef>
                    <a:spcPct val="20000"/>
                  </a:spcBef>
                  <a:buFont typeface="Arial" panose="020B0604020202020204" pitchFamily="34" charset="0"/>
                  <a:buChar char="•"/>
                </a:pPr>
                <a:r>
                  <a:rPr lang="en-US" sz="2000" dirty="0" smtClean="0">
                    <a:solidFill>
                      <a:srgbClr val="E41A1C"/>
                    </a:solidFill>
                    <a:cs typeface="Times New Roman" pitchFamily="18" charset="0"/>
                  </a:rPr>
                  <a:t>Reverse-proximity </a:t>
                </a:r>
                <a:r>
                  <a:rPr lang="en-US" sz="2000" dirty="0" smtClean="0">
                    <a:solidFill>
                      <a:schemeClr val="tx1"/>
                    </a:solidFill>
                    <a:cs typeface="Times New Roman" pitchFamily="18" charset="0"/>
                  </a:rPr>
                  <a:t>value of node </a:t>
                </a:r>
                <a14:m>
                  <m:oMath xmlns:m="http://schemas.openxmlformats.org/officeDocument/2006/math">
                    <m:r>
                      <a:rPr lang="en-US" sz="2000" b="0" i="1" smtClean="0">
                        <a:solidFill>
                          <a:schemeClr val="tx1"/>
                        </a:solidFill>
                        <a:latin typeface="Cambria Math" panose="02040503050406030204" pitchFamily="18" charset="0"/>
                        <a:cs typeface="Times New Roman" pitchFamily="18" charset="0"/>
                      </a:rPr>
                      <m:t>𝑖</m:t>
                    </m:r>
                  </m:oMath>
                </a14:m>
                <a:endParaRPr lang="en-US" sz="2000" b="1" dirty="0">
                  <a:solidFill>
                    <a:schemeClr val="tx1"/>
                  </a:solidFill>
                  <a:latin typeface="+mj-lt"/>
                  <a:cs typeface="Times New Roman" pitchFamily="18" charset="0"/>
                </a:endParaRPr>
              </a:p>
            </p:txBody>
          </p:sp>
        </mc:Choice>
        <mc:Fallback xmlns="">
          <p:sp>
            <p:nvSpPr>
              <p:cNvPr id="46" name="Rectangle 45"/>
              <p:cNvSpPr>
                <a:spLocks noRot="1" noChangeAspect="1" noMove="1" noResize="1" noEditPoints="1" noAdjustHandles="1" noChangeArrowheads="1" noChangeShapeType="1" noTextEdit="1"/>
              </p:cNvSpPr>
              <p:nvPr/>
            </p:nvSpPr>
            <p:spPr>
              <a:xfrm>
                <a:off x="323528" y="2883843"/>
                <a:ext cx="4030810" cy="400110"/>
              </a:xfrm>
              <a:prstGeom prst="rect">
                <a:avLst/>
              </a:prstGeom>
              <a:blipFill rotWithShape="0">
                <a:blip r:embed="rId8"/>
                <a:stretch>
                  <a:fillRect l="-1210"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p:cNvSpPr/>
              <p:nvPr/>
            </p:nvSpPr>
            <p:spPr>
              <a:xfrm>
                <a:off x="658065" y="3329266"/>
                <a:ext cx="4282836" cy="423770"/>
              </a:xfrm>
              <a:prstGeom prst="rect">
                <a:avLst/>
              </a:prstGeom>
            </p:spPr>
            <p:txBody>
              <a:bodyPr wrap="square">
                <a:spAutoFit/>
              </a:bodyPr>
              <a:lstStyle/>
              <a:p>
                <a:pPr marL="457200" lvl="0" indent="-452438" eaLnBrk="0" hangingPunct="0">
                  <a:spcBef>
                    <a:spcPct val="20000"/>
                  </a:spcBef>
                </a:pPr>
                <a14:m>
                  <m:oMath xmlns:m="http://schemas.openxmlformats.org/officeDocument/2006/math">
                    <m:sSub>
                      <m:sSubPr>
                        <m:ctrlPr>
                          <a:rPr lang="en-US" sz="2000" b="1" i="1" smtClean="0">
                            <a:latin typeface="Cambria Math" panose="02040503050406030204" pitchFamily="18" charset="0"/>
                            <a:cs typeface="Times New Roman" pitchFamily="18" charset="0"/>
                          </a:rPr>
                        </m:ctrlPr>
                      </m:sSubPr>
                      <m:e>
                        <m:r>
                          <a:rPr lang="en-US" sz="2000" b="1">
                            <a:latin typeface="Cambria Math" panose="02040503050406030204" pitchFamily="18" charset="0"/>
                            <a:cs typeface="Times New Roman" pitchFamily="18" charset="0"/>
                          </a:rPr>
                          <m:t>𝐑</m:t>
                        </m:r>
                      </m:e>
                      <m:sub>
                        <m:r>
                          <a:rPr lang="en-US" sz="2000" b="0" i="1" smtClean="0">
                            <a:latin typeface="Cambria Math" panose="02040503050406030204" pitchFamily="18" charset="0"/>
                            <a:cs typeface="Times New Roman" pitchFamily="18" charset="0"/>
                          </a:rPr>
                          <m:t>𝑖</m:t>
                        </m:r>
                        <m:r>
                          <a:rPr lang="en-US" sz="2000" b="0" i="1" smtClean="0">
                            <a:latin typeface="Cambria Math" panose="02040503050406030204" pitchFamily="18" charset="0"/>
                            <a:cs typeface="Times New Roman" pitchFamily="18" charset="0"/>
                          </a:rPr>
                          <m:t>,</m:t>
                        </m:r>
                        <m:r>
                          <a:rPr lang="en-US" sz="2000" b="0" i="1" smtClean="0">
                            <a:latin typeface="Cambria Math" panose="02040503050406030204" pitchFamily="18" charset="0"/>
                            <a:cs typeface="Times New Roman" pitchFamily="18" charset="0"/>
                          </a:rPr>
                          <m:t>𝑞</m:t>
                        </m:r>
                      </m:sub>
                    </m:sSub>
                  </m:oMath>
                </a14:m>
                <a:r>
                  <a:rPr lang="en-US" sz="2000" dirty="0" smtClean="0">
                    <a:latin typeface="+mj-lt"/>
                    <a:cs typeface="Times New Roman" pitchFamily="18" charset="0"/>
                  </a:rPr>
                  <a:t> : proximity value of node </a:t>
                </a:r>
                <a14:m>
                  <m:oMath xmlns:m="http://schemas.openxmlformats.org/officeDocument/2006/math">
                    <m:r>
                      <a:rPr lang="en-US" sz="2000" b="0" i="1" smtClean="0">
                        <a:latin typeface="Cambria Math" panose="02040503050406030204" pitchFamily="18" charset="0"/>
                        <a:cs typeface="Times New Roman" pitchFamily="18" charset="0"/>
                      </a:rPr>
                      <m:t>𝑞</m:t>
                    </m:r>
                  </m:oMath>
                </a14:m>
                <a:r>
                  <a:rPr lang="en-US" sz="2000" dirty="0" smtClean="0">
                    <a:latin typeface="+mj-lt"/>
                    <a:cs typeface="Times New Roman" pitchFamily="18" charset="0"/>
                  </a:rPr>
                  <a:t> w.r.t. </a:t>
                </a:r>
                <a14:m>
                  <m:oMath xmlns:m="http://schemas.openxmlformats.org/officeDocument/2006/math">
                    <m:r>
                      <a:rPr lang="en-US" sz="2000" b="0" i="1" smtClean="0">
                        <a:latin typeface="Cambria Math" panose="02040503050406030204" pitchFamily="18" charset="0"/>
                        <a:cs typeface="Times New Roman" pitchFamily="18" charset="0"/>
                      </a:rPr>
                      <m:t>𝑖</m:t>
                    </m:r>
                  </m:oMath>
                </a14:m>
                <a:endParaRPr lang="en-US" sz="2000" dirty="0">
                  <a:latin typeface="+mj-lt"/>
                  <a:cs typeface="Times New Roman" pitchFamily="18" charset="0"/>
                </a:endParaRPr>
              </a:p>
            </p:txBody>
          </p:sp>
        </mc:Choice>
        <mc:Fallback xmlns="">
          <p:sp>
            <p:nvSpPr>
              <p:cNvPr id="47" name="Rectangle 46"/>
              <p:cNvSpPr>
                <a:spLocks noRot="1" noChangeAspect="1" noMove="1" noResize="1" noEditPoints="1" noAdjustHandles="1" noChangeArrowheads="1" noChangeShapeType="1" noTextEdit="1"/>
              </p:cNvSpPr>
              <p:nvPr/>
            </p:nvSpPr>
            <p:spPr>
              <a:xfrm>
                <a:off x="658065" y="3329266"/>
                <a:ext cx="4282836" cy="423770"/>
              </a:xfrm>
              <a:prstGeom prst="rect">
                <a:avLst/>
              </a:prstGeom>
              <a:blipFill rotWithShape="0">
                <a:blip r:embed="rId9"/>
                <a:stretch>
                  <a:fillRect t="-571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a:xfrm>
                <a:off x="7344308" y="1268760"/>
                <a:ext cx="290616" cy="400110"/>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itchFamily="18" charset="0"/>
                        </a:rPr>
                        <m:t>𝑖</m:t>
                      </m:r>
                    </m:oMath>
                  </m:oMathPara>
                </a14:m>
                <a:endParaRPr lang="en-US" sz="2000" dirty="0">
                  <a:latin typeface="+mj-lt"/>
                  <a:cs typeface="Times New Roman" pitchFamily="18" charset="0"/>
                </a:endParaRPr>
              </a:p>
            </p:txBody>
          </p:sp>
        </mc:Choice>
        <mc:Fallback xmlns="">
          <p:sp>
            <p:nvSpPr>
              <p:cNvPr id="48" name="Rectangle 47"/>
              <p:cNvSpPr>
                <a:spLocks noRot="1" noChangeAspect="1" noMove="1" noResize="1" noEditPoints="1" noAdjustHandles="1" noChangeArrowheads="1" noChangeShapeType="1" noTextEdit="1"/>
              </p:cNvSpPr>
              <p:nvPr/>
            </p:nvSpPr>
            <p:spPr>
              <a:xfrm>
                <a:off x="7344308" y="1268760"/>
                <a:ext cx="290616" cy="400110"/>
              </a:xfrm>
              <a:prstGeom prst="rect">
                <a:avLst/>
              </a:prstGeom>
              <a:blipFill rotWithShape="0">
                <a:blip r:embed="rId10"/>
                <a:stretch>
                  <a:fillRect/>
                </a:stretch>
              </a:blipFill>
            </p:spPr>
            <p:txBody>
              <a:bodyPr/>
              <a:lstStyle/>
              <a:p>
                <a:r>
                  <a:rPr lang="en-US">
                    <a:noFill/>
                  </a:rPr>
                  <a:t> </a:t>
                </a:r>
              </a:p>
            </p:txBody>
          </p:sp>
        </mc:Fallback>
      </mc:AlternateContent>
      <p:sp>
        <p:nvSpPr>
          <p:cNvPr id="51" name="Rectangle 50"/>
          <p:cNvSpPr/>
          <p:nvPr/>
        </p:nvSpPr>
        <p:spPr>
          <a:xfrm>
            <a:off x="339170" y="4196297"/>
            <a:ext cx="2196244" cy="400110"/>
          </a:xfrm>
          <a:prstGeom prst="rect">
            <a:avLst/>
          </a:prstGeom>
        </p:spPr>
        <p:txBody>
          <a:bodyPr wrap="square">
            <a:spAutoFit/>
          </a:bodyPr>
          <a:lstStyle/>
          <a:p>
            <a:pPr marL="4763" lvl="0" eaLnBrk="0" hangingPunct="0">
              <a:spcBef>
                <a:spcPct val="20000"/>
              </a:spcBef>
            </a:pPr>
            <a:r>
              <a:rPr lang="en-US" sz="2000" dirty="0" smtClean="0">
                <a:solidFill>
                  <a:srgbClr val="B271BB"/>
                </a:solidFill>
                <a:cs typeface="Times New Roman" pitchFamily="18" charset="0"/>
              </a:rPr>
              <a:t>Naïve solution:</a:t>
            </a:r>
            <a:endParaRPr lang="en-US" sz="2000" b="1" dirty="0">
              <a:solidFill>
                <a:srgbClr val="B271BB"/>
              </a:solidFill>
              <a:latin typeface="+mj-lt"/>
              <a:cs typeface="Times New Roman" pitchFamily="18" charset="0"/>
            </a:endParaRPr>
          </a:p>
        </p:txBody>
      </p:sp>
      <mc:AlternateContent xmlns:mc="http://schemas.openxmlformats.org/markup-compatibility/2006" xmlns:a14="http://schemas.microsoft.com/office/drawing/2010/main">
        <mc:Choice Requires="a14">
          <p:sp>
            <p:nvSpPr>
              <p:cNvPr id="52" name="Rectangle 51"/>
              <p:cNvSpPr/>
              <p:nvPr/>
            </p:nvSpPr>
            <p:spPr>
              <a:xfrm>
                <a:off x="662814" y="4653231"/>
                <a:ext cx="3169552" cy="400110"/>
              </a:xfrm>
              <a:prstGeom prst="rect">
                <a:avLst/>
              </a:prstGeom>
            </p:spPr>
            <p:txBody>
              <a:bodyPr wrap="square">
                <a:spAutoFit/>
              </a:bodyPr>
              <a:lstStyle/>
              <a:p>
                <a:pPr marL="457200" lvl="0" indent="-452438" eaLnBrk="0" hangingPunct="0">
                  <a:spcBef>
                    <a:spcPct val="20000"/>
                  </a:spcBef>
                </a:pPr>
                <a:r>
                  <a:rPr lang="en-US" sz="2000" dirty="0" smtClean="0">
                    <a:latin typeface="+mj-lt"/>
                    <a:cs typeface="Times New Roman" pitchFamily="18" charset="0"/>
                  </a:rPr>
                  <a:t>Query each node   : </a:t>
                </a:r>
                <a14:m>
                  <m:oMath xmlns:m="http://schemas.openxmlformats.org/officeDocument/2006/math">
                    <m:r>
                      <a:rPr lang="en-US" sz="2000" b="0" i="1" smtClean="0">
                        <a:latin typeface="Cambria Math" panose="02040503050406030204" pitchFamily="18" charset="0"/>
                        <a:cs typeface="Times New Roman" pitchFamily="18" charset="0"/>
                      </a:rPr>
                      <m:t>𝑂</m:t>
                    </m:r>
                    <m:r>
                      <a:rPr lang="en-US" sz="2000" b="0" i="1" smtClean="0">
                        <a:latin typeface="Cambria Math" panose="02040503050406030204" pitchFamily="18" charset="0"/>
                        <a:cs typeface="Times New Roman" pitchFamily="18" charset="0"/>
                      </a:rPr>
                      <m:t>(</m:t>
                    </m:r>
                    <m:r>
                      <a:rPr lang="en-US" sz="2000" b="0" i="1" smtClean="0">
                        <a:latin typeface="Cambria Math" panose="02040503050406030204" pitchFamily="18" charset="0"/>
                        <a:ea typeface="Cambria Math" panose="02040503050406030204" pitchFamily="18" charset="0"/>
                        <a:cs typeface="Times New Roman" pitchFamily="18" charset="0"/>
                      </a:rPr>
                      <m:t>𝛼</m:t>
                    </m:r>
                    <m:r>
                      <a:rPr lang="en-US" sz="2000" b="0" i="1" smtClean="0">
                        <a:latin typeface="Cambria Math" panose="02040503050406030204" pitchFamily="18" charset="0"/>
                        <a:ea typeface="Cambria Math" panose="02040503050406030204" pitchFamily="18" charset="0"/>
                        <a:cs typeface="Times New Roman" pitchFamily="18" charset="0"/>
                      </a:rPr>
                      <m:t>𝑚</m:t>
                    </m:r>
                    <m:r>
                      <a:rPr lang="en-US" sz="2000" b="0" i="1" smtClean="0">
                        <a:latin typeface="Cambria Math" panose="02040503050406030204" pitchFamily="18" charset="0"/>
                        <a:cs typeface="Times New Roman" pitchFamily="18" charset="0"/>
                      </a:rPr>
                      <m:t>)</m:t>
                    </m:r>
                  </m:oMath>
                </a14:m>
                <a:endParaRPr lang="en-US" sz="2000" dirty="0">
                  <a:latin typeface="+mj-lt"/>
                  <a:cs typeface="Times New Roman" pitchFamily="18" charset="0"/>
                </a:endParaRPr>
              </a:p>
            </p:txBody>
          </p:sp>
        </mc:Choice>
        <mc:Fallback xmlns="">
          <p:sp>
            <p:nvSpPr>
              <p:cNvPr id="52" name="Rectangle 51"/>
              <p:cNvSpPr>
                <a:spLocks noRot="1" noChangeAspect="1" noMove="1" noResize="1" noEditPoints="1" noAdjustHandles="1" noChangeArrowheads="1" noChangeShapeType="1" noTextEdit="1"/>
              </p:cNvSpPr>
              <p:nvPr/>
            </p:nvSpPr>
            <p:spPr>
              <a:xfrm>
                <a:off x="662814" y="4653231"/>
                <a:ext cx="3169552" cy="400110"/>
              </a:xfrm>
              <a:prstGeom prst="rect">
                <a:avLst/>
              </a:prstGeom>
              <a:blipFill rotWithShape="0">
                <a:blip r:embed="rId11"/>
                <a:stretch>
                  <a:fillRect l="-1923"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665652" y="5025900"/>
                <a:ext cx="3166713" cy="400110"/>
              </a:xfrm>
              <a:prstGeom prst="rect">
                <a:avLst/>
              </a:prstGeom>
            </p:spPr>
            <p:txBody>
              <a:bodyPr wrap="square">
                <a:spAutoFit/>
              </a:bodyPr>
              <a:lstStyle/>
              <a:p>
                <a:pPr marL="457200" lvl="0" indent="-452438" eaLnBrk="0" hangingPunct="0">
                  <a:spcBef>
                    <a:spcPct val="20000"/>
                  </a:spcBef>
                </a:pPr>
                <a:r>
                  <a:rPr lang="en-US" sz="2000" dirty="0" smtClean="0">
                    <a:latin typeface="+mj-lt"/>
                    <a:cs typeface="Times New Roman" pitchFamily="18" charset="0"/>
                  </a:rPr>
                  <a:t>Total running time : </a:t>
                </a:r>
                <a14:m>
                  <m:oMath xmlns:m="http://schemas.openxmlformats.org/officeDocument/2006/math">
                    <m:r>
                      <a:rPr lang="en-US" sz="2000" b="0" i="1" smtClean="0">
                        <a:latin typeface="Cambria Math" panose="02040503050406030204" pitchFamily="18" charset="0"/>
                        <a:cs typeface="Times New Roman" pitchFamily="18" charset="0"/>
                      </a:rPr>
                      <m:t>𝑂</m:t>
                    </m:r>
                    <m:r>
                      <a:rPr lang="en-US" sz="2000" b="0" i="1" smtClean="0">
                        <a:latin typeface="Cambria Math" panose="02040503050406030204" pitchFamily="18" charset="0"/>
                        <a:cs typeface="Times New Roman" pitchFamily="18" charset="0"/>
                      </a:rPr>
                      <m:t>(</m:t>
                    </m:r>
                    <m:r>
                      <a:rPr lang="en-US" sz="2000" b="0" i="1" smtClean="0">
                        <a:latin typeface="Cambria Math" panose="02040503050406030204" pitchFamily="18" charset="0"/>
                        <a:ea typeface="Cambria Math" panose="02040503050406030204" pitchFamily="18" charset="0"/>
                        <a:cs typeface="Times New Roman" pitchFamily="18" charset="0"/>
                      </a:rPr>
                      <m:t>𝛼</m:t>
                    </m:r>
                    <m:r>
                      <a:rPr lang="en-US" sz="2000" b="0" i="1" smtClean="0">
                        <a:latin typeface="Cambria Math" panose="02040503050406030204" pitchFamily="18" charset="0"/>
                        <a:ea typeface="Cambria Math" panose="02040503050406030204" pitchFamily="18" charset="0"/>
                        <a:cs typeface="Times New Roman" pitchFamily="18" charset="0"/>
                      </a:rPr>
                      <m:t>𝑚𝑛</m:t>
                    </m:r>
                    <m:r>
                      <a:rPr lang="en-US" sz="2000" b="0" i="1" smtClean="0">
                        <a:latin typeface="Cambria Math" panose="02040503050406030204" pitchFamily="18" charset="0"/>
                        <a:cs typeface="Times New Roman" pitchFamily="18" charset="0"/>
                      </a:rPr>
                      <m:t>)</m:t>
                    </m:r>
                  </m:oMath>
                </a14:m>
                <a:endParaRPr lang="en-US" sz="2000" dirty="0">
                  <a:latin typeface="+mj-lt"/>
                  <a:cs typeface="Times New Roman" pitchFamily="18" charset="0"/>
                </a:endParaRPr>
              </a:p>
            </p:txBody>
          </p:sp>
        </mc:Choice>
        <mc:Fallback xmlns="">
          <p:sp>
            <p:nvSpPr>
              <p:cNvPr id="53" name="Rectangle 52"/>
              <p:cNvSpPr>
                <a:spLocks noRot="1" noChangeAspect="1" noMove="1" noResize="1" noEditPoints="1" noAdjustHandles="1" noChangeArrowheads="1" noChangeShapeType="1" noTextEdit="1"/>
              </p:cNvSpPr>
              <p:nvPr/>
            </p:nvSpPr>
            <p:spPr>
              <a:xfrm>
                <a:off x="665652" y="5025900"/>
                <a:ext cx="3166713" cy="400110"/>
              </a:xfrm>
              <a:prstGeom prst="rect">
                <a:avLst/>
              </a:prstGeom>
              <a:blipFill rotWithShape="0">
                <a:blip r:embed="rId12"/>
                <a:stretch>
                  <a:fillRect l="-1731" t="-7576" r="-769" b="-25758"/>
                </a:stretch>
              </a:blipFill>
            </p:spPr>
            <p:txBody>
              <a:bodyPr/>
              <a:lstStyle/>
              <a:p>
                <a:r>
                  <a:rPr lang="en-US">
                    <a:noFill/>
                  </a:rPr>
                  <a:t> </a:t>
                </a:r>
              </a:p>
            </p:txBody>
          </p:sp>
        </mc:Fallback>
      </mc:AlternateContent>
      <p:sp>
        <p:nvSpPr>
          <p:cNvPr id="49" name="Rectangle 48"/>
          <p:cNvSpPr/>
          <p:nvPr/>
        </p:nvSpPr>
        <p:spPr>
          <a:xfrm>
            <a:off x="7380312" y="2351197"/>
            <a:ext cx="197058" cy="251457"/>
          </a:xfrm>
          <a:prstGeom prst="rect">
            <a:avLst/>
          </a:prstGeom>
          <a:noFill/>
          <a:ln w="57150">
            <a:solidFill>
              <a:srgbClr val="4DAF4A"/>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732240" y="2927968"/>
            <a:ext cx="216024" cy="251457"/>
          </a:xfrm>
          <a:prstGeom prst="rect">
            <a:avLst/>
          </a:prstGeom>
          <a:noFill/>
          <a:ln w="57150">
            <a:solidFill>
              <a:srgbClr val="E41A1C"/>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Rectangle 24"/>
              <p:cNvSpPr/>
              <p:nvPr/>
            </p:nvSpPr>
            <p:spPr>
              <a:xfrm>
                <a:off x="323528" y="1816819"/>
                <a:ext cx="3303382" cy="400110"/>
              </a:xfrm>
              <a:prstGeom prst="rect">
                <a:avLst/>
              </a:prstGeom>
            </p:spPr>
            <p:txBody>
              <a:bodyPr wrap="square">
                <a:spAutoFit/>
              </a:bodyPr>
              <a:lstStyle/>
              <a:p>
                <a:pPr marL="347663" lvl="0" indent="-342900" eaLnBrk="0" hangingPunct="0">
                  <a:spcBef>
                    <a:spcPct val="20000"/>
                  </a:spcBef>
                  <a:buFont typeface="Arial" panose="020B0604020202020204" pitchFamily="34" charset="0"/>
                  <a:buChar char="•"/>
                </a:pPr>
                <a:r>
                  <a:rPr lang="en-US" sz="2000" dirty="0" smtClean="0">
                    <a:cs typeface="Times New Roman" pitchFamily="18" charset="0"/>
                  </a:rPr>
                  <a:t>Proximity value of node </a:t>
                </a:r>
                <a14:m>
                  <m:oMath xmlns:m="http://schemas.openxmlformats.org/officeDocument/2006/math">
                    <m:r>
                      <a:rPr lang="en-US" sz="2000" b="0" i="1" smtClean="0">
                        <a:latin typeface="Cambria Math" panose="02040503050406030204" pitchFamily="18" charset="0"/>
                        <a:cs typeface="Times New Roman" pitchFamily="18" charset="0"/>
                      </a:rPr>
                      <m:t>𝑖</m:t>
                    </m:r>
                  </m:oMath>
                </a14:m>
                <a:endParaRPr lang="en-US" sz="2000" b="1" dirty="0">
                  <a:latin typeface="+mj-lt"/>
                  <a:cs typeface="Times New Roman" pitchFamily="18" charset="0"/>
                </a:endParaRPr>
              </a:p>
            </p:txBody>
          </p:sp>
        </mc:Choice>
        <mc:Fallback xmlns="">
          <p:sp>
            <p:nvSpPr>
              <p:cNvPr id="25" name="Rectangle 24"/>
              <p:cNvSpPr>
                <a:spLocks noRot="1" noChangeAspect="1" noMove="1" noResize="1" noEditPoints="1" noAdjustHandles="1" noChangeArrowheads="1" noChangeShapeType="1" noTextEdit="1"/>
              </p:cNvSpPr>
              <p:nvPr/>
            </p:nvSpPr>
            <p:spPr>
              <a:xfrm>
                <a:off x="323528" y="1816819"/>
                <a:ext cx="3303382" cy="400110"/>
              </a:xfrm>
              <a:prstGeom prst="rect">
                <a:avLst/>
              </a:prstGeom>
              <a:blipFill rotWithShape="0">
                <a:blip r:embed="rId13"/>
                <a:stretch>
                  <a:fillRect l="-1476"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290229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43" grpId="0" animBg="1"/>
      <p:bldP spid="45" grpId="0"/>
      <p:bldP spid="46" grpId="0"/>
      <p:bldP spid="47" grpId="0"/>
      <p:bldP spid="48" grpId="0"/>
      <p:bldP spid="51" grpId="0"/>
      <p:bldP spid="52" grpId="0"/>
      <p:bldP spid="53" grpId="0"/>
      <p:bldP spid="49" grpId="0" animBg="1"/>
      <p:bldP spid="38" grpId="0" animBg="1"/>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Connector 62"/>
          <p:cNvCxnSpPr>
            <a:stCxn id="33" idx="3"/>
          </p:cNvCxnSpPr>
          <p:nvPr/>
        </p:nvCxnSpPr>
        <p:spPr>
          <a:xfrm flipV="1">
            <a:off x="1561418" y="3581195"/>
            <a:ext cx="1467307" cy="1280107"/>
          </a:xfrm>
          <a:prstGeom prst="line">
            <a:avLst/>
          </a:prstGeom>
          <a:ln w="38100">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39" idx="1"/>
          </p:cNvCxnSpPr>
          <p:nvPr/>
        </p:nvCxnSpPr>
        <p:spPr>
          <a:xfrm>
            <a:off x="4078311" y="3581194"/>
            <a:ext cx="1574780" cy="1208070"/>
          </a:xfrm>
          <a:prstGeom prst="line">
            <a:avLst/>
          </a:prstGeom>
          <a:ln w="38100">
            <a:solidFill>
              <a:srgbClr val="F89696"/>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endCxn id="35" idx="1"/>
          </p:cNvCxnSpPr>
          <p:nvPr/>
        </p:nvCxnSpPr>
        <p:spPr>
          <a:xfrm flipV="1">
            <a:off x="4078311" y="1968200"/>
            <a:ext cx="1583021" cy="1314009"/>
          </a:xfrm>
          <a:prstGeom prst="line">
            <a:avLst/>
          </a:prstGeom>
          <a:ln w="38100">
            <a:solidFill>
              <a:srgbClr val="F89696"/>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30" idx="3"/>
          </p:cNvCxnSpPr>
          <p:nvPr/>
        </p:nvCxnSpPr>
        <p:spPr>
          <a:xfrm>
            <a:off x="1562929" y="1989352"/>
            <a:ext cx="1449372" cy="1214830"/>
          </a:xfrm>
          <a:prstGeom prst="line">
            <a:avLst/>
          </a:prstGeom>
          <a:ln w="38100">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60" idx="3"/>
            <a:endCxn id="21" idx="1"/>
          </p:cNvCxnSpPr>
          <p:nvPr/>
        </p:nvCxnSpPr>
        <p:spPr>
          <a:xfrm>
            <a:off x="1561418" y="3405449"/>
            <a:ext cx="1467307" cy="0"/>
          </a:xfrm>
          <a:prstGeom prst="line">
            <a:avLst/>
          </a:prstGeom>
          <a:ln w="38100">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24" idx="0"/>
            <a:endCxn id="21" idx="2"/>
          </p:cNvCxnSpPr>
          <p:nvPr/>
        </p:nvCxnSpPr>
        <p:spPr>
          <a:xfrm flipV="1">
            <a:off x="3553518" y="3753473"/>
            <a:ext cx="0" cy="1126202"/>
          </a:xfrm>
          <a:prstGeom prst="line">
            <a:avLst/>
          </a:prstGeom>
          <a:ln w="38100">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26" idx="1"/>
            <a:endCxn id="35" idx="3"/>
          </p:cNvCxnSpPr>
          <p:nvPr/>
        </p:nvCxnSpPr>
        <p:spPr>
          <a:xfrm flipH="1">
            <a:off x="6710918" y="1968200"/>
            <a:ext cx="1137428" cy="0"/>
          </a:xfrm>
          <a:prstGeom prst="line">
            <a:avLst/>
          </a:prstGeom>
          <a:ln w="38100">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28" idx="1"/>
            <a:endCxn id="38" idx="3"/>
          </p:cNvCxnSpPr>
          <p:nvPr/>
        </p:nvCxnSpPr>
        <p:spPr>
          <a:xfrm flipH="1">
            <a:off x="6702676" y="4789263"/>
            <a:ext cx="1137428" cy="0"/>
          </a:xfrm>
          <a:prstGeom prst="line">
            <a:avLst/>
          </a:prstGeom>
          <a:ln w="38100">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22" idx="2"/>
            <a:endCxn id="21" idx="0"/>
          </p:cNvCxnSpPr>
          <p:nvPr/>
        </p:nvCxnSpPr>
        <p:spPr>
          <a:xfrm>
            <a:off x="3553518" y="1931223"/>
            <a:ext cx="0" cy="1126202"/>
          </a:xfrm>
          <a:prstGeom prst="line">
            <a:avLst/>
          </a:prstGeom>
          <a:ln w="38100">
            <a:solidFill>
              <a:srgbClr val="B2B2B2"/>
            </a:solidFill>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466344" y="393192"/>
            <a:ext cx="7958084" cy="646331"/>
          </a:xfrm>
          <a:prstGeom prst="rect">
            <a:avLst/>
          </a:prstGeom>
        </p:spPr>
        <p:txBody>
          <a:bodyPr wrap="square">
            <a:spAutoFit/>
          </a:bodyPr>
          <a:lstStyle/>
          <a:p>
            <a:pPr lvl="0" defTabSz="457200" eaLnBrk="0" fontAlgn="base" hangingPunct="0">
              <a:spcBef>
                <a:spcPct val="0"/>
              </a:spcBef>
              <a:spcAft>
                <a:spcPct val="0"/>
              </a:spcAft>
            </a:pPr>
            <a:r>
              <a:rPr lang="en-US" sz="3600" dirty="0" smtClean="0">
                <a:latin typeface="+mj-lt"/>
                <a:ea typeface="헤드라인A"/>
                <a:cs typeface="Times New Roman" pitchFamily="18" charset="0"/>
              </a:rPr>
              <a:t>Extension to Reverse-Proximity </a:t>
            </a:r>
            <a:r>
              <a:rPr lang="en-US" sz="3600" dirty="0">
                <a:latin typeface="+mj-lt"/>
                <a:ea typeface="헤드라인A"/>
                <a:cs typeface="Times New Roman" pitchFamily="18" charset="0"/>
              </a:rPr>
              <a:t>Measures</a:t>
            </a:r>
          </a:p>
        </p:txBody>
      </p:sp>
      <mc:AlternateContent xmlns:mc="http://schemas.openxmlformats.org/markup-compatibility/2006" xmlns:a14="http://schemas.microsoft.com/office/drawing/2010/main">
        <mc:Choice Requires="a14">
          <p:sp>
            <p:nvSpPr>
              <p:cNvPr id="13" name="Rectangle 12"/>
              <p:cNvSpPr/>
              <p:nvPr/>
            </p:nvSpPr>
            <p:spPr>
              <a:xfrm>
                <a:off x="2401092" y="2060356"/>
                <a:ext cx="2326138" cy="400110"/>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cs typeface="Times New Roman" pitchFamily="18" charset="0"/>
                        </a:rPr>
                        <m:t>r</m:t>
                      </m:r>
                      <m:r>
                        <m:rPr>
                          <m:sty m:val="p"/>
                        </m:rPr>
                        <a:rPr lang="en-US" sz="2000" smtClean="0">
                          <a:latin typeface="Cambria Math"/>
                          <a:cs typeface="Times New Roman" pitchFamily="18" charset="0"/>
                        </a:rPr>
                        <m:t>RWR</m:t>
                      </m:r>
                      <m:d>
                        <m:dPr>
                          <m:ctrlPr>
                            <a:rPr lang="en-US" sz="2000" i="1">
                              <a:latin typeface="Cambria Math" panose="02040503050406030204" pitchFamily="18" charset="0"/>
                              <a:cs typeface="Times New Roman" pitchFamily="18" charset="0"/>
                            </a:rPr>
                          </m:ctrlPr>
                        </m:dPr>
                        <m:e>
                          <m:r>
                            <a:rPr lang="en-US" sz="2000" i="1">
                              <a:latin typeface="Cambria Math"/>
                              <a:cs typeface="Times New Roman" pitchFamily="18" charset="0"/>
                            </a:rPr>
                            <m:t>𝑖</m:t>
                          </m:r>
                        </m:e>
                      </m:d>
                      <m:r>
                        <a:rPr lang="en-US" sz="2000" i="1">
                          <a:latin typeface="Cambria Math"/>
                          <a:ea typeface="Cambria Math"/>
                          <a:cs typeface="Times New Roman" pitchFamily="18" charset="0"/>
                        </a:rPr>
                        <m:t>∝</m:t>
                      </m:r>
                      <m:r>
                        <m:rPr>
                          <m:sty m:val="p"/>
                        </m:rPr>
                        <a:rPr lang="en-US" sz="2000">
                          <a:latin typeface="Cambria Math"/>
                          <a:ea typeface="Cambria Math"/>
                          <a:cs typeface="Times New Roman" pitchFamily="18" charset="0"/>
                        </a:rPr>
                        <m:t>PHP</m:t>
                      </m:r>
                      <m:r>
                        <a:rPr lang="en-US" sz="2000" i="1">
                          <a:latin typeface="Cambria Math"/>
                          <a:ea typeface="Cambria Math"/>
                          <a:cs typeface="Times New Roman" pitchFamily="18" charset="0"/>
                        </a:rPr>
                        <m:t>(</m:t>
                      </m:r>
                      <m:r>
                        <a:rPr lang="en-US" sz="2000" i="1">
                          <a:latin typeface="Cambria Math"/>
                          <a:ea typeface="Cambria Math"/>
                          <a:cs typeface="Times New Roman" pitchFamily="18" charset="0"/>
                        </a:rPr>
                        <m:t>𝑖</m:t>
                      </m:r>
                      <m:r>
                        <a:rPr lang="en-US" sz="2000" i="1">
                          <a:latin typeface="Cambria Math"/>
                          <a:ea typeface="Cambria Math"/>
                          <a:cs typeface="Times New Roman" pitchFamily="18" charset="0"/>
                        </a:rPr>
                        <m:t>)</m:t>
                      </m:r>
                    </m:oMath>
                  </m:oMathPara>
                </a14:m>
                <a:endParaRPr lang="en-US" sz="2000" dirty="0">
                  <a:latin typeface="+mj-lt"/>
                  <a:cs typeface="Times New Roman"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2401092" y="2060356"/>
                <a:ext cx="2326138" cy="400110"/>
              </a:xfrm>
              <a:prstGeom prst="rect">
                <a:avLst/>
              </a:prstGeom>
              <a:blipFill rotWithShape="0">
                <a:blip r:embed="rId3"/>
                <a:stretch>
                  <a:fillRect b="-13636"/>
                </a:stretch>
              </a:blipFill>
            </p:spPr>
            <p:txBody>
              <a:bodyPr/>
              <a:lstStyle/>
              <a:p>
                <a:r>
                  <a:rPr lang="en-US">
                    <a:noFill/>
                  </a:rPr>
                  <a:t> </a:t>
                </a:r>
              </a:p>
            </p:txBody>
          </p:sp>
        </mc:Fallback>
      </mc:AlternateContent>
      <p:grpSp>
        <p:nvGrpSpPr>
          <p:cNvPr id="2" name="Group 1"/>
          <p:cNvGrpSpPr/>
          <p:nvPr/>
        </p:nvGrpSpPr>
        <p:grpSpPr>
          <a:xfrm>
            <a:off x="3028725" y="3057425"/>
            <a:ext cx="1049586" cy="696048"/>
            <a:chOff x="1146150" y="3392996"/>
            <a:chExt cx="1049586" cy="696048"/>
          </a:xfrm>
        </p:grpSpPr>
        <p:sp>
          <p:nvSpPr>
            <p:cNvPr id="21" name="Rounded Rectangle 20">
              <a:hlinkClick r:id="rId4" action="ppaction://hlinksldjump"/>
            </p:cNvPr>
            <p:cNvSpPr/>
            <p:nvPr/>
          </p:nvSpPr>
          <p:spPr>
            <a:xfrm>
              <a:off x="1146150" y="3392996"/>
              <a:ext cx="1049586" cy="696048"/>
            </a:xfrm>
            <a:prstGeom prst="roundRect">
              <a:avLst/>
            </a:prstGeom>
            <a:noFill/>
            <a:ln w="57150">
              <a:solidFill>
                <a:srgbClr val="E41A1C"/>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218160" y="3448633"/>
              <a:ext cx="905567" cy="584775"/>
            </a:xfrm>
            <a:prstGeom prst="rect">
              <a:avLst/>
            </a:prstGeom>
            <a:noFill/>
          </p:spPr>
          <p:txBody>
            <a:bodyPr wrap="square" rtlCol="0">
              <a:spAutoFit/>
            </a:bodyPr>
            <a:lstStyle/>
            <a:p>
              <a:pPr algn="ctr"/>
              <a:r>
                <a:rPr lang="en-US" altLang="zh-CN" sz="3200" dirty="0" smtClean="0"/>
                <a:t>PHP</a:t>
              </a:r>
              <a:endParaRPr lang="en-US" sz="3200" dirty="0"/>
            </a:p>
          </p:txBody>
        </p:sp>
      </p:grpSp>
      <p:grpSp>
        <p:nvGrpSpPr>
          <p:cNvPr id="41" name="Group 40"/>
          <p:cNvGrpSpPr/>
          <p:nvPr/>
        </p:nvGrpSpPr>
        <p:grpSpPr>
          <a:xfrm>
            <a:off x="2895076" y="1235175"/>
            <a:ext cx="1316884" cy="696048"/>
            <a:chOff x="2895076" y="1235175"/>
            <a:chExt cx="1316884" cy="696048"/>
          </a:xfrm>
        </p:grpSpPr>
        <p:sp>
          <p:nvSpPr>
            <p:cNvPr id="22" name="Rounded Rectangle 21">
              <a:hlinkClick r:id="rId4" action="ppaction://hlinksldjump"/>
            </p:cNvPr>
            <p:cNvSpPr/>
            <p:nvPr/>
          </p:nvSpPr>
          <p:spPr>
            <a:xfrm>
              <a:off x="2895076" y="1235175"/>
              <a:ext cx="1316884" cy="696048"/>
            </a:xfrm>
            <a:prstGeom prst="roundRect">
              <a:avLst/>
            </a:prstGeom>
            <a:noFill/>
            <a:ln w="57150">
              <a:solidFill>
                <a:srgbClr val="4DAF4A"/>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897962" y="1290812"/>
              <a:ext cx="1311114" cy="584775"/>
            </a:xfrm>
            <a:prstGeom prst="rect">
              <a:avLst/>
            </a:prstGeom>
            <a:noFill/>
          </p:spPr>
          <p:txBody>
            <a:bodyPr wrap="square" rtlCol="0">
              <a:spAutoFit/>
            </a:bodyPr>
            <a:lstStyle/>
            <a:p>
              <a:pPr algn="ctr"/>
              <a:r>
                <a:rPr lang="en-US" altLang="zh-CN" sz="3200" dirty="0" err="1" smtClean="0"/>
                <a:t>rRWR</a:t>
              </a:r>
              <a:endParaRPr lang="en-US" sz="3200" dirty="0"/>
            </a:p>
          </p:txBody>
        </p:sp>
      </p:grpSp>
      <p:grpSp>
        <p:nvGrpSpPr>
          <p:cNvPr id="11" name="Group 10"/>
          <p:cNvGrpSpPr/>
          <p:nvPr/>
        </p:nvGrpSpPr>
        <p:grpSpPr>
          <a:xfrm>
            <a:off x="3028725" y="4879675"/>
            <a:ext cx="1049586" cy="696048"/>
            <a:chOff x="2970052" y="4781988"/>
            <a:chExt cx="1049586" cy="696048"/>
          </a:xfrm>
        </p:grpSpPr>
        <p:sp>
          <p:nvSpPr>
            <p:cNvPr id="24" name="Rounded Rectangle 23">
              <a:hlinkClick r:id="rId4" action="ppaction://hlinksldjump"/>
            </p:cNvPr>
            <p:cNvSpPr/>
            <p:nvPr/>
          </p:nvSpPr>
          <p:spPr>
            <a:xfrm>
              <a:off x="2970052" y="4781988"/>
              <a:ext cx="1049586" cy="696048"/>
            </a:xfrm>
            <a:prstGeom prst="roundRect">
              <a:avLst/>
            </a:prstGeom>
            <a:noFill/>
            <a:ln w="57150">
              <a:solidFill>
                <a:srgbClr val="377EB8"/>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3042062" y="4837625"/>
              <a:ext cx="905567" cy="584775"/>
            </a:xfrm>
            <a:prstGeom prst="rect">
              <a:avLst/>
            </a:prstGeom>
            <a:noFill/>
          </p:spPr>
          <p:txBody>
            <a:bodyPr wrap="square" rtlCol="0">
              <a:spAutoFit/>
            </a:bodyPr>
            <a:lstStyle/>
            <a:p>
              <a:pPr algn="ctr"/>
              <a:r>
                <a:rPr lang="en-US" altLang="zh-CN" sz="3200" dirty="0" err="1" smtClean="0"/>
                <a:t>rRT</a:t>
              </a:r>
              <a:endParaRPr lang="en-US" sz="3200" dirty="0"/>
            </a:p>
          </p:txBody>
        </p:sp>
      </p:grpSp>
      <p:grpSp>
        <p:nvGrpSpPr>
          <p:cNvPr id="5" name="Group 4"/>
          <p:cNvGrpSpPr/>
          <p:nvPr/>
        </p:nvGrpSpPr>
        <p:grpSpPr>
          <a:xfrm>
            <a:off x="7848346" y="1620176"/>
            <a:ext cx="1049586" cy="696048"/>
            <a:chOff x="6154965" y="3392996"/>
            <a:chExt cx="1049586" cy="696048"/>
          </a:xfrm>
        </p:grpSpPr>
        <p:sp>
          <p:nvSpPr>
            <p:cNvPr id="26" name="Rounded Rectangle 25">
              <a:hlinkClick r:id="rId4" action="ppaction://hlinksldjump"/>
            </p:cNvPr>
            <p:cNvSpPr/>
            <p:nvPr/>
          </p:nvSpPr>
          <p:spPr>
            <a:xfrm>
              <a:off x="6154965" y="3392996"/>
              <a:ext cx="1049586" cy="696048"/>
            </a:xfrm>
            <a:prstGeom prst="roundRect">
              <a:avLst/>
            </a:prstGeom>
            <a:noFill/>
            <a:ln w="57150">
              <a:solidFill>
                <a:srgbClr val="984EA3"/>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6226975" y="3448633"/>
              <a:ext cx="905567" cy="584775"/>
            </a:xfrm>
            <a:prstGeom prst="rect">
              <a:avLst/>
            </a:prstGeom>
            <a:noFill/>
          </p:spPr>
          <p:txBody>
            <a:bodyPr wrap="square" rtlCol="0">
              <a:spAutoFit/>
            </a:bodyPr>
            <a:lstStyle/>
            <a:p>
              <a:pPr algn="ctr"/>
              <a:r>
                <a:rPr lang="en-US" altLang="zh-CN" sz="3200" dirty="0" err="1" smtClean="0"/>
                <a:t>rKZ</a:t>
              </a:r>
              <a:endParaRPr lang="en-US" sz="3200" dirty="0"/>
            </a:p>
          </p:txBody>
        </p:sp>
      </p:grpSp>
      <p:grpSp>
        <p:nvGrpSpPr>
          <p:cNvPr id="6" name="Group 5"/>
          <p:cNvGrpSpPr/>
          <p:nvPr/>
        </p:nvGrpSpPr>
        <p:grpSpPr>
          <a:xfrm>
            <a:off x="7840104" y="4441239"/>
            <a:ext cx="1049586" cy="696048"/>
            <a:chOff x="7802730" y="3392996"/>
            <a:chExt cx="1049586" cy="696048"/>
          </a:xfrm>
        </p:grpSpPr>
        <p:sp>
          <p:nvSpPr>
            <p:cNvPr id="28" name="Rounded Rectangle 27">
              <a:hlinkClick r:id="rId4" action="ppaction://hlinksldjump"/>
            </p:cNvPr>
            <p:cNvSpPr/>
            <p:nvPr/>
          </p:nvSpPr>
          <p:spPr>
            <a:xfrm>
              <a:off x="7802730" y="3392996"/>
              <a:ext cx="1049586" cy="696048"/>
            </a:xfrm>
            <a:prstGeom prst="roundRect">
              <a:avLst/>
            </a:prstGeom>
            <a:noFill/>
            <a:ln w="57150">
              <a:solidFill>
                <a:srgbClr val="FF7F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7874740" y="3448633"/>
              <a:ext cx="905567" cy="584775"/>
            </a:xfrm>
            <a:prstGeom prst="rect">
              <a:avLst/>
            </a:prstGeom>
            <a:noFill/>
          </p:spPr>
          <p:txBody>
            <a:bodyPr wrap="square" rtlCol="0">
              <a:spAutoFit/>
            </a:bodyPr>
            <a:lstStyle/>
            <a:p>
              <a:pPr algn="ctr"/>
              <a:r>
                <a:rPr lang="en-US" altLang="zh-CN" sz="3200" dirty="0" err="1" smtClean="0"/>
                <a:t>rAP</a:t>
              </a:r>
              <a:endParaRPr lang="en-US" sz="3200" dirty="0"/>
            </a:p>
          </p:txBody>
        </p:sp>
      </p:grpSp>
      <p:grpSp>
        <p:nvGrpSpPr>
          <p:cNvPr id="8" name="Group 7"/>
          <p:cNvGrpSpPr/>
          <p:nvPr/>
        </p:nvGrpSpPr>
        <p:grpSpPr>
          <a:xfrm>
            <a:off x="513343" y="1641328"/>
            <a:ext cx="1049586" cy="696048"/>
            <a:chOff x="1146150" y="4561495"/>
            <a:chExt cx="1049586" cy="696048"/>
          </a:xfrm>
        </p:grpSpPr>
        <p:sp>
          <p:nvSpPr>
            <p:cNvPr id="30" name="Rounded Rectangle 29">
              <a:hlinkClick r:id="rId4" action="ppaction://hlinksldjump"/>
            </p:cNvPr>
            <p:cNvSpPr/>
            <p:nvPr/>
          </p:nvSpPr>
          <p:spPr>
            <a:xfrm>
              <a:off x="1146150" y="4561495"/>
              <a:ext cx="1049586" cy="696048"/>
            </a:xfrm>
            <a:prstGeom prst="roundRect">
              <a:avLst/>
            </a:prstGeom>
            <a:noFill/>
            <a:ln w="57150">
              <a:solidFill>
                <a:srgbClr val="FFFF33"/>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1218160" y="4617132"/>
              <a:ext cx="905567" cy="584775"/>
            </a:xfrm>
            <a:prstGeom prst="rect">
              <a:avLst/>
            </a:prstGeom>
            <a:noFill/>
          </p:spPr>
          <p:txBody>
            <a:bodyPr wrap="square" rtlCol="0">
              <a:spAutoFit/>
            </a:bodyPr>
            <a:lstStyle/>
            <a:p>
              <a:pPr algn="ctr"/>
              <a:r>
                <a:rPr lang="en-US" sz="3200" dirty="0" err="1" smtClean="0"/>
                <a:t>rEI</a:t>
              </a:r>
              <a:endParaRPr lang="en-US" sz="3200" dirty="0"/>
            </a:p>
          </p:txBody>
        </p:sp>
      </p:grpSp>
      <p:grpSp>
        <p:nvGrpSpPr>
          <p:cNvPr id="9" name="Group 8"/>
          <p:cNvGrpSpPr/>
          <p:nvPr/>
        </p:nvGrpSpPr>
        <p:grpSpPr>
          <a:xfrm>
            <a:off x="511832" y="4513277"/>
            <a:ext cx="1049586" cy="696048"/>
            <a:chOff x="511832" y="3594248"/>
            <a:chExt cx="1049586" cy="696048"/>
          </a:xfrm>
        </p:grpSpPr>
        <p:sp>
          <p:nvSpPr>
            <p:cNvPr id="32" name="Rounded Rectangle 31">
              <a:hlinkClick r:id="rId4" action="ppaction://hlinksldjump"/>
            </p:cNvPr>
            <p:cNvSpPr/>
            <p:nvPr/>
          </p:nvSpPr>
          <p:spPr>
            <a:xfrm>
              <a:off x="511832" y="3594248"/>
              <a:ext cx="1049586" cy="696048"/>
            </a:xfrm>
            <a:prstGeom prst="roundRect">
              <a:avLst/>
            </a:prstGeom>
            <a:noFill/>
            <a:ln w="57150">
              <a:solidFill>
                <a:srgbClr val="A65628"/>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511834" y="3649885"/>
              <a:ext cx="1049584" cy="584775"/>
            </a:xfrm>
            <a:prstGeom prst="rect">
              <a:avLst/>
            </a:prstGeom>
            <a:noFill/>
          </p:spPr>
          <p:txBody>
            <a:bodyPr wrap="square" rtlCol="0">
              <a:spAutoFit/>
            </a:bodyPr>
            <a:lstStyle/>
            <a:p>
              <a:pPr algn="ctr"/>
              <a:r>
                <a:rPr lang="en-US" sz="3200" dirty="0" err="1" smtClean="0"/>
                <a:t>rDHT</a:t>
              </a:r>
              <a:endParaRPr lang="en-US" sz="3200" dirty="0"/>
            </a:p>
          </p:txBody>
        </p:sp>
      </p:grpSp>
      <p:grpSp>
        <p:nvGrpSpPr>
          <p:cNvPr id="15" name="Group 14"/>
          <p:cNvGrpSpPr/>
          <p:nvPr/>
        </p:nvGrpSpPr>
        <p:grpSpPr>
          <a:xfrm>
            <a:off x="5661332" y="1620176"/>
            <a:ext cx="1049586" cy="696048"/>
            <a:chOff x="5946592" y="3127749"/>
            <a:chExt cx="1049586" cy="696048"/>
          </a:xfrm>
        </p:grpSpPr>
        <p:sp>
          <p:nvSpPr>
            <p:cNvPr id="35" name="Rounded Rectangle 34">
              <a:hlinkClick r:id="rId4" action="ppaction://hlinksldjump"/>
            </p:cNvPr>
            <p:cNvSpPr/>
            <p:nvPr/>
          </p:nvSpPr>
          <p:spPr>
            <a:xfrm>
              <a:off x="5946592" y="3127749"/>
              <a:ext cx="1049586" cy="696048"/>
            </a:xfrm>
            <a:prstGeom prst="roundRect">
              <a:avLst/>
            </a:prstGeom>
            <a:noFill/>
            <a:ln w="57150">
              <a:solidFill>
                <a:srgbClr val="EB4B4B"/>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6018602" y="3183386"/>
              <a:ext cx="905567" cy="584775"/>
            </a:xfrm>
            <a:prstGeom prst="rect">
              <a:avLst/>
            </a:prstGeom>
            <a:noFill/>
          </p:spPr>
          <p:txBody>
            <a:bodyPr wrap="square" rtlCol="0">
              <a:spAutoFit/>
            </a:bodyPr>
            <a:lstStyle/>
            <a:p>
              <a:pPr algn="ctr"/>
              <a:r>
                <a:rPr lang="en-US" altLang="zh-CN" sz="3200" dirty="0" smtClean="0"/>
                <a:t>PHP’</a:t>
              </a:r>
              <a:endParaRPr lang="en-US" sz="3200" dirty="0"/>
            </a:p>
          </p:txBody>
        </p:sp>
      </p:grpSp>
      <p:grpSp>
        <p:nvGrpSpPr>
          <p:cNvPr id="16" name="Group 15"/>
          <p:cNvGrpSpPr/>
          <p:nvPr/>
        </p:nvGrpSpPr>
        <p:grpSpPr>
          <a:xfrm>
            <a:off x="5653090" y="4441239"/>
            <a:ext cx="1049587" cy="696048"/>
            <a:chOff x="7733315" y="3127749"/>
            <a:chExt cx="1049587" cy="696048"/>
          </a:xfrm>
        </p:grpSpPr>
        <p:sp>
          <p:nvSpPr>
            <p:cNvPr id="38" name="Rounded Rectangle 37">
              <a:hlinkClick r:id="rId4" action="ppaction://hlinksldjump"/>
            </p:cNvPr>
            <p:cNvSpPr/>
            <p:nvPr/>
          </p:nvSpPr>
          <p:spPr>
            <a:xfrm>
              <a:off x="7733315" y="3127749"/>
              <a:ext cx="1049586" cy="696048"/>
            </a:xfrm>
            <a:prstGeom prst="roundRect">
              <a:avLst/>
            </a:prstGeom>
            <a:noFill/>
            <a:ln w="57150">
              <a:solidFill>
                <a:srgbClr val="ED616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7733316" y="3183386"/>
              <a:ext cx="1049586" cy="584775"/>
            </a:xfrm>
            <a:prstGeom prst="rect">
              <a:avLst/>
            </a:prstGeom>
            <a:noFill/>
          </p:spPr>
          <p:txBody>
            <a:bodyPr wrap="square" rtlCol="0">
              <a:spAutoFit/>
            </a:bodyPr>
            <a:lstStyle/>
            <a:p>
              <a:pPr algn="ctr"/>
              <a:r>
                <a:rPr lang="en-US" altLang="zh-CN" sz="3200" dirty="0" smtClean="0"/>
                <a:t>PHP’’</a:t>
              </a:r>
              <a:endParaRPr lang="en-US" sz="3200" dirty="0"/>
            </a:p>
          </p:txBody>
        </p:sp>
      </p:grpSp>
      <mc:AlternateContent xmlns:mc="http://schemas.openxmlformats.org/markup-compatibility/2006" xmlns:a14="http://schemas.microsoft.com/office/drawing/2010/main">
        <mc:Choice Requires="a14">
          <p:sp>
            <p:nvSpPr>
              <p:cNvPr id="55" name="Rectangle 54"/>
              <p:cNvSpPr/>
              <p:nvPr/>
            </p:nvSpPr>
            <p:spPr>
              <a:xfrm>
                <a:off x="2248803" y="4289469"/>
                <a:ext cx="2763378" cy="482440"/>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cs typeface="Times New Roman" pitchFamily="18" charset="0"/>
                        </a:rPr>
                        <m:t>r</m:t>
                      </m:r>
                      <m:r>
                        <m:rPr>
                          <m:sty m:val="p"/>
                        </m:rPr>
                        <a:rPr lang="en-US" sz="2000" smtClean="0">
                          <a:latin typeface="Cambria Math"/>
                          <a:cs typeface="Times New Roman" pitchFamily="18" charset="0"/>
                        </a:rPr>
                        <m:t>R</m:t>
                      </m:r>
                      <m:r>
                        <m:rPr>
                          <m:sty m:val="p"/>
                        </m:rPr>
                        <a:rPr lang="en-US" sz="2000" b="0" i="0" smtClean="0">
                          <a:latin typeface="Cambria Math" panose="02040503050406030204" pitchFamily="18" charset="0"/>
                          <a:cs typeface="Times New Roman" pitchFamily="18" charset="0"/>
                        </a:rPr>
                        <m:t>T</m:t>
                      </m:r>
                      <m:d>
                        <m:dPr>
                          <m:ctrlPr>
                            <a:rPr lang="en-US" sz="2000" i="1">
                              <a:latin typeface="Cambria Math" panose="02040503050406030204" pitchFamily="18" charset="0"/>
                              <a:cs typeface="Times New Roman" pitchFamily="18" charset="0"/>
                            </a:rPr>
                          </m:ctrlPr>
                        </m:dPr>
                        <m:e>
                          <m:r>
                            <a:rPr lang="en-US" sz="2000" i="1">
                              <a:latin typeface="Cambria Math"/>
                              <a:cs typeface="Times New Roman" pitchFamily="18" charset="0"/>
                            </a:rPr>
                            <m:t>𝑖</m:t>
                          </m:r>
                        </m:e>
                      </m:d>
                      <m:r>
                        <a:rPr lang="en-US" sz="2000" i="1">
                          <a:latin typeface="Cambria Math"/>
                          <a:ea typeface="Cambria Math"/>
                          <a:cs typeface="Times New Roman" pitchFamily="18" charset="0"/>
                        </a:rPr>
                        <m:t>∝</m:t>
                      </m:r>
                      <m:sSubSup>
                        <m:sSubSupPr>
                          <m:ctrlPr>
                            <a:rPr lang="en-US" sz="2000" i="1">
                              <a:latin typeface="Cambria Math" panose="02040503050406030204" pitchFamily="18" charset="0"/>
                              <a:ea typeface="Cambria Math"/>
                              <a:cs typeface="Times New Roman" pitchFamily="18" charset="0"/>
                            </a:rPr>
                          </m:ctrlPr>
                        </m:sSubSupPr>
                        <m:e>
                          <m:r>
                            <a:rPr lang="en-US" sz="2000" i="1">
                              <a:latin typeface="Cambria Math" panose="02040503050406030204" pitchFamily="18" charset="0"/>
                              <a:ea typeface="Cambria Math"/>
                              <a:cs typeface="Times New Roman" pitchFamily="18" charset="0"/>
                            </a:rPr>
                            <m:t>𝑤</m:t>
                          </m:r>
                        </m:e>
                        <m:sub>
                          <m:r>
                            <a:rPr lang="en-US" sz="2000" i="1">
                              <a:latin typeface="Cambria Math" panose="02040503050406030204" pitchFamily="18" charset="0"/>
                              <a:ea typeface="Cambria Math"/>
                              <a:cs typeface="Times New Roman" pitchFamily="18" charset="0"/>
                            </a:rPr>
                            <m:t>𝑖</m:t>
                          </m:r>
                        </m:sub>
                        <m:sup>
                          <m:r>
                            <a:rPr lang="en-US" sz="2000" b="0" i="1" smtClean="0">
                              <a:latin typeface="Cambria Math" panose="02040503050406030204" pitchFamily="18" charset="0"/>
                              <a:ea typeface="Cambria Math"/>
                              <a:cs typeface="Times New Roman" pitchFamily="18" charset="0"/>
                            </a:rPr>
                            <m:t>1−</m:t>
                          </m:r>
                          <m:r>
                            <a:rPr lang="en-US" sz="2000" i="1">
                              <a:latin typeface="Cambria Math" panose="02040503050406030204" pitchFamily="18" charset="0"/>
                              <a:ea typeface="Cambria Math" panose="02040503050406030204" pitchFamily="18" charset="0"/>
                              <a:cs typeface="Times New Roman" pitchFamily="18" charset="0"/>
                            </a:rPr>
                            <m:t>𝛽</m:t>
                          </m:r>
                        </m:sup>
                      </m:sSubSup>
                      <m:r>
                        <a:rPr lang="en-US" sz="2000" b="0" i="1" smtClean="0">
                          <a:latin typeface="Cambria Math"/>
                          <a:ea typeface="Cambria Math"/>
                          <a:cs typeface="Times New Roman" pitchFamily="18" charset="0"/>
                        </a:rPr>
                        <m:t>∙</m:t>
                      </m:r>
                      <m:r>
                        <m:rPr>
                          <m:sty m:val="p"/>
                        </m:rPr>
                        <a:rPr lang="en-US" sz="2000">
                          <a:latin typeface="Cambria Math"/>
                          <a:ea typeface="Cambria Math"/>
                          <a:cs typeface="Times New Roman" pitchFamily="18" charset="0"/>
                        </a:rPr>
                        <m:t>PHP</m:t>
                      </m:r>
                      <m:r>
                        <a:rPr lang="en-US" sz="2000" i="1">
                          <a:latin typeface="Cambria Math"/>
                          <a:ea typeface="Cambria Math"/>
                          <a:cs typeface="Times New Roman" pitchFamily="18" charset="0"/>
                        </a:rPr>
                        <m:t>(</m:t>
                      </m:r>
                      <m:r>
                        <a:rPr lang="en-US" sz="2000" i="1">
                          <a:latin typeface="Cambria Math"/>
                          <a:ea typeface="Cambria Math"/>
                          <a:cs typeface="Times New Roman" pitchFamily="18" charset="0"/>
                        </a:rPr>
                        <m:t>𝑖</m:t>
                      </m:r>
                      <m:r>
                        <a:rPr lang="en-US" sz="2000" i="1">
                          <a:latin typeface="Cambria Math"/>
                          <a:ea typeface="Cambria Math"/>
                          <a:cs typeface="Times New Roman" pitchFamily="18" charset="0"/>
                        </a:rPr>
                        <m:t>)</m:t>
                      </m:r>
                    </m:oMath>
                  </m:oMathPara>
                </a14:m>
                <a:endParaRPr lang="en-US" sz="2000" dirty="0">
                  <a:latin typeface="+mj-lt"/>
                  <a:cs typeface="Times New Roman" pitchFamily="18" charset="0"/>
                </a:endParaRPr>
              </a:p>
            </p:txBody>
          </p:sp>
        </mc:Choice>
        <mc:Fallback xmlns="">
          <p:sp>
            <p:nvSpPr>
              <p:cNvPr id="55" name="Rectangle 54"/>
              <p:cNvSpPr>
                <a:spLocks noRot="1" noChangeAspect="1" noMove="1" noResize="1" noEditPoints="1" noAdjustHandles="1" noChangeArrowheads="1" noChangeShapeType="1" noTextEdit="1"/>
              </p:cNvSpPr>
              <p:nvPr/>
            </p:nvSpPr>
            <p:spPr>
              <a:xfrm>
                <a:off x="2248803" y="4289469"/>
                <a:ext cx="2763378" cy="482440"/>
              </a:xfrm>
              <a:prstGeom prst="rect">
                <a:avLst/>
              </a:prstGeom>
              <a:blipFill rotWithShape="0">
                <a:blip r:embed="rId5"/>
                <a:stretch>
                  <a:fillRect r="-662" b="-8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p:cNvSpPr/>
              <p:nvPr/>
            </p:nvSpPr>
            <p:spPr>
              <a:xfrm>
                <a:off x="-33629" y="2359889"/>
                <a:ext cx="2213324" cy="733149"/>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cs typeface="Times New Roman" pitchFamily="18" charset="0"/>
                        </a:rPr>
                        <m:t>r</m:t>
                      </m:r>
                      <m:r>
                        <m:rPr>
                          <m:sty m:val="p"/>
                        </m:rPr>
                        <a:rPr lang="en-US" sz="2000" i="0" smtClean="0">
                          <a:latin typeface="Cambria Math" panose="02040503050406030204" pitchFamily="18" charset="0"/>
                          <a:cs typeface="Times New Roman" pitchFamily="18" charset="0"/>
                        </a:rPr>
                        <m:t>P</m:t>
                      </m:r>
                      <m:r>
                        <m:rPr>
                          <m:sty m:val="p"/>
                        </m:rPr>
                        <a:rPr lang="en-US" sz="2000" b="0" i="0" smtClean="0">
                          <a:latin typeface="Cambria Math" panose="02040503050406030204" pitchFamily="18" charset="0"/>
                          <a:cs typeface="Times New Roman" pitchFamily="18" charset="0"/>
                        </a:rPr>
                        <m:t>HP</m:t>
                      </m:r>
                      <m:d>
                        <m:dPr>
                          <m:ctrlPr>
                            <a:rPr lang="en-US" sz="2000" i="1">
                              <a:latin typeface="Cambria Math" panose="02040503050406030204" pitchFamily="18" charset="0"/>
                              <a:cs typeface="Times New Roman" pitchFamily="18" charset="0"/>
                            </a:rPr>
                          </m:ctrlPr>
                        </m:dPr>
                        <m:e>
                          <m:r>
                            <a:rPr lang="en-US" sz="2000" i="1">
                              <a:latin typeface="Cambria Math"/>
                              <a:cs typeface="Times New Roman" pitchFamily="18" charset="0"/>
                            </a:rPr>
                            <m:t>𝑖</m:t>
                          </m:r>
                        </m:e>
                      </m:d>
                      <m:r>
                        <a:rPr lang="en-US" sz="2000" i="1">
                          <a:latin typeface="Cambria Math"/>
                          <a:ea typeface="Cambria Math"/>
                          <a:cs typeface="Times New Roman" pitchFamily="18" charset="0"/>
                        </a:rPr>
                        <m:t>∝</m:t>
                      </m:r>
                      <m:f>
                        <m:fPr>
                          <m:ctrlPr>
                            <a:rPr lang="en-US" sz="2000" i="1" smtClean="0">
                              <a:latin typeface="Cambria Math" panose="02040503050406030204" pitchFamily="18" charset="0"/>
                              <a:ea typeface="Cambria Math"/>
                              <a:cs typeface="Times New Roman" pitchFamily="18" charset="0"/>
                            </a:rPr>
                          </m:ctrlPr>
                        </m:fPr>
                        <m:num>
                          <m:r>
                            <m:rPr>
                              <m:sty m:val="p"/>
                            </m:rPr>
                            <a:rPr lang="en-US" sz="2000">
                              <a:latin typeface="Cambria Math"/>
                              <a:ea typeface="Cambria Math"/>
                              <a:cs typeface="Times New Roman" pitchFamily="18" charset="0"/>
                            </a:rPr>
                            <m:t>PHP</m:t>
                          </m:r>
                          <m:r>
                            <a:rPr lang="en-US" sz="2000" i="1">
                              <a:latin typeface="Cambria Math"/>
                              <a:ea typeface="Cambria Math"/>
                              <a:cs typeface="Times New Roman" pitchFamily="18" charset="0"/>
                            </a:rPr>
                            <m:t>(</m:t>
                          </m:r>
                          <m:r>
                            <a:rPr lang="en-US" sz="2000" i="1">
                              <a:latin typeface="Cambria Math"/>
                              <a:ea typeface="Cambria Math"/>
                              <a:cs typeface="Times New Roman" pitchFamily="18" charset="0"/>
                            </a:rPr>
                            <m:t>𝑖</m:t>
                          </m:r>
                          <m:r>
                            <a:rPr lang="en-US" sz="2000" i="1">
                              <a:latin typeface="Cambria Math"/>
                              <a:ea typeface="Cambria Math"/>
                              <a:cs typeface="Times New Roman" pitchFamily="18" charset="0"/>
                            </a:rPr>
                            <m:t>)</m:t>
                          </m:r>
                        </m:num>
                        <m:den>
                          <m:sSub>
                            <m:sSubPr>
                              <m:ctrlPr>
                                <a:rPr lang="en-US" sz="2000" b="0" i="1" smtClean="0">
                                  <a:latin typeface="Cambria Math" panose="02040503050406030204" pitchFamily="18" charset="0"/>
                                  <a:ea typeface="Cambria Math"/>
                                  <a:cs typeface="Times New Roman" pitchFamily="18" charset="0"/>
                                </a:rPr>
                              </m:ctrlPr>
                            </m:sSubPr>
                            <m:e>
                              <m:r>
                                <m:rPr>
                                  <m:sty m:val="p"/>
                                </m:rPr>
                                <a:rPr lang="en-US" sz="2000">
                                  <a:latin typeface="Cambria Math" panose="02040503050406030204" pitchFamily="18" charset="0"/>
                                  <a:ea typeface="Cambria Math"/>
                                  <a:cs typeface="Times New Roman" pitchFamily="18" charset="0"/>
                                </a:rPr>
                                <m:t>EI</m:t>
                              </m:r>
                            </m:e>
                            <m:sub>
                              <m:r>
                                <a:rPr lang="en-US" sz="2000" b="0" i="1" smtClean="0">
                                  <a:latin typeface="Cambria Math" panose="02040503050406030204" pitchFamily="18" charset="0"/>
                                  <a:ea typeface="Cambria Math"/>
                                  <a:cs typeface="Times New Roman" pitchFamily="18" charset="0"/>
                                </a:rPr>
                                <m:t>𝑖</m:t>
                              </m:r>
                            </m:sub>
                          </m:sSub>
                          <m:r>
                            <a:rPr lang="en-US" sz="2000" b="0" i="1" smtClean="0">
                              <a:latin typeface="Cambria Math" panose="02040503050406030204" pitchFamily="18" charset="0"/>
                              <a:ea typeface="Cambria Math"/>
                              <a:cs typeface="Times New Roman" pitchFamily="18" charset="0"/>
                            </a:rPr>
                            <m:t>(</m:t>
                          </m:r>
                          <m:r>
                            <a:rPr lang="en-US" sz="2000" b="0" i="1" smtClean="0">
                              <a:latin typeface="Cambria Math" panose="02040503050406030204" pitchFamily="18" charset="0"/>
                              <a:ea typeface="Cambria Math"/>
                              <a:cs typeface="Times New Roman" pitchFamily="18" charset="0"/>
                            </a:rPr>
                            <m:t>𝑖</m:t>
                          </m:r>
                          <m:r>
                            <a:rPr lang="en-US" sz="2000" b="0" i="1" smtClean="0">
                              <a:latin typeface="Cambria Math" panose="02040503050406030204" pitchFamily="18" charset="0"/>
                              <a:ea typeface="Cambria Math"/>
                              <a:cs typeface="Times New Roman" pitchFamily="18" charset="0"/>
                            </a:rPr>
                            <m:t>)</m:t>
                          </m:r>
                        </m:den>
                      </m:f>
                    </m:oMath>
                  </m:oMathPara>
                </a14:m>
                <a:endParaRPr lang="en-US" sz="2000" dirty="0">
                  <a:latin typeface="+mj-lt"/>
                  <a:cs typeface="Times New Roman" pitchFamily="18" charset="0"/>
                </a:endParaRPr>
              </a:p>
            </p:txBody>
          </p:sp>
        </mc:Choice>
        <mc:Fallback xmlns="">
          <p:sp>
            <p:nvSpPr>
              <p:cNvPr id="56" name="Rectangle 55"/>
              <p:cNvSpPr>
                <a:spLocks noRot="1" noChangeAspect="1" noMove="1" noResize="1" noEditPoints="1" noAdjustHandles="1" noChangeArrowheads="1" noChangeShapeType="1" noTextEdit="1"/>
              </p:cNvSpPr>
              <p:nvPr/>
            </p:nvSpPr>
            <p:spPr>
              <a:xfrm>
                <a:off x="-33629" y="2359889"/>
                <a:ext cx="2213324" cy="73314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46756" y="1121475"/>
                <a:ext cx="2004964" cy="400110"/>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cs typeface="Times New Roman" pitchFamily="18" charset="0"/>
                        </a:rPr>
                        <m:t>r</m:t>
                      </m:r>
                      <m:r>
                        <m:rPr>
                          <m:sty m:val="p"/>
                        </m:rPr>
                        <a:rPr lang="en-US" sz="2000" i="0" smtClean="0">
                          <a:latin typeface="Cambria Math" panose="02040503050406030204" pitchFamily="18" charset="0"/>
                          <a:cs typeface="Times New Roman" pitchFamily="18" charset="0"/>
                        </a:rPr>
                        <m:t>E</m:t>
                      </m:r>
                      <m:r>
                        <m:rPr>
                          <m:sty m:val="p"/>
                        </m:rPr>
                        <a:rPr lang="en-US" sz="2000" b="0" i="0" smtClean="0">
                          <a:latin typeface="Cambria Math" panose="02040503050406030204" pitchFamily="18" charset="0"/>
                          <a:cs typeface="Times New Roman" pitchFamily="18" charset="0"/>
                        </a:rPr>
                        <m:t>I</m:t>
                      </m:r>
                      <m:d>
                        <m:dPr>
                          <m:ctrlPr>
                            <a:rPr lang="en-US" sz="2000" i="1">
                              <a:latin typeface="Cambria Math" panose="02040503050406030204" pitchFamily="18" charset="0"/>
                              <a:cs typeface="Times New Roman" pitchFamily="18" charset="0"/>
                            </a:rPr>
                          </m:ctrlPr>
                        </m:dPr>
                        <m:e>
                          <m:r>
                            <a:rPr lang="en-US" sz="2000" i="1">
                              <a:latin typeface="Cambria Math"/>
                              <a:cs typeface="Times New Roman" pitchFamily="18" charset="0"/>
                            </a:rPr>
                            <m:t>𝑖</m:t>
                          </m:r>
                        </m:e>
                      </m:d>
                      <m:r>
                        <a:rPr lang="en-US" sz="2000" i="1">
                          <a:latin typeface="Cambria Math"/>
                          <a:ea typeface="Cambria Math"/>
                          <a:cs typeface="Times New Roman" pitchFamily="18" charset="0"/>
                        </a:rPr>
                        <m:t>∝</m:t>
                      </m:r>
                      <m:r>
                        <m:rPr>
                          <m:sty m:val="p"/>
                        </m:rPr>
                        <a:rPr lang="en-US" sz="2000">
                          <a:latin typeface="Cambria Math"/>
                          <a:ea typeface="Cambria Math"/>
                          <a:cs typeface="Times New Roman" pitchFamily="18" charset="0"/>
                        </a:rPr>
                        <m:t>PHP</m:t>
                      </m:r>
                      <m:r>
                        <a:rPr lang="en-US" sz="2000" i="1">
                          <a:latin typeface="Cambria Math"/>
                          <a:ea typeface="Cambria Math"/>
                          <a:cs typeface="Times New Roman" pitchFamily="18" charset="0"/>
                        </a:rPr>
                        <m:t>(</m:t>
                      </m:r>
                      <m:r>
                        <a:rPr lang="en-US" sz="2000" i="1">
                          <a:latin typeface="Cambria Math"/>
                          <a:ea typeface="Cambria Math"/>
                          <a:cs typeface="Times New Roman" pitchFamily="18" charset="0"/>
                        </a:rPr>
                        <m:t>𝑖</m:t>
                      </m:r>
                      <m:r>
                        <a:rPr lang="en-US" sz="2000" i="1">
                          <a:latin typeface="Cambria Math"/>
                          <a:ea typeface="Cambria Math"/>
                          <a:cs typeface="Times New Roman" pitchFamily="18" charset="0"/>
                        </a:rPr>
                        <m:t>)</m:t>
                      </m:r>
                    </m:oMath>
                  </m:oMathPara>
                </a14:m>
                <a:endParaRPr lang="en-US" sz="2000" dirty="0">
                  <a:latin typeface="+mj-lt"/>
                  <a:cs typeface="Times New Roman" pitchFamily="18" charset="0"/>
                </a:endParaRPr>
              </a:p>
            </p:txBody>
          </p:sp>
        </mc:Choice>
        <mc:Fallback xmlns="">
          <p:sp>
            <p:nvSpPr>
              <p:cNvPr id="57" name="Rectangle 56"/>
              <p:cNvSpPr>
                <a:spLocks noRot="1" noChangeAspect="1" noMove="1" noResize="1" noEditPoints="1" noAdjustHandles="1" noChangeArrowheads="1" noChangeShapeType="1" noTextEdit="1"/>
              </p:cNvSpPr>
              <p:nvPr/>
            </p:nvSpPr>
            <p:spPr>
              <a:xfrm>
                <a:off x="46756" y="1121475"/>
                <a:ext cx="2004964" cy="400110"/>
              </a:xfrm>
              <a:prstGeom prst="rect">
                <a:avLst/>
              </a:prstGeom>
              <a:blipFill rotWithShape="0">
                <a:blip r:embed="rId7"/>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p:cNvSpPr/>
              <p:nvPr/>
            </p:nvSpPr>
            <p:spPr>
              <a:xfrm>
                <a:off x="6236807" y="1164430"/>
                <a:ext cx="2085649" cy="400110"/>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cs typeface="Times New Roman" pitchFamily="18" charset="0"/>
                        </a:rPr>
                        <m:t>r</m:t>
                      </m:r>
                      <m:r>
                        <m:rPr>
                          <m:sty m:val="p"/>
                        </m:rPr>
                        <a:rPr lang="en-US" sz="2000" smtClean="0">
                          <a:latin typeface="Cambria Math" panose="02040503050406030204" pitchFamily="18" charset="0"/>
                          <a:cs typeface="Times New Roman" pitchFamily="18" charset="0"/>
                        </a:rPr>
                        <m:t>K</m:t>
                      </m:r>
                      <m:r>
                        <m:rPr>
                          <m:sty m:val="p"/>
                        </m:rPr>
                        <a:rPr lang="en-US" sz="2000" b="0" i="0" smtClean="0">
                          <a:latin typeface="Cambria Math" panose="02040503050406030204" pitchFamily="18" charset="0"/>
                          <a:cs typeface="Times New Roman" pitchFamily="18" charset="0"/>
                        </a:rPr>
                        <m:t>Z</m:t>
                      </m:r>
                      <m:d>
                        <m:dPr>
                          <m:ctrlPr>
                            <a:rPr lang="en-US" sz="2000" i="1">
                              <a:latin typeface="Cambria Math" panose="02040503050406030204" pitchFamily="18" charset="0"/>
                              <a:cs typeface="Times New Roman" pitchFamily="18" charset="0"/>
                            </a:rPr>
                          </m:ctrlPr>
                        </m:dPr>
                        <m:e>
                          <m:r>
                            <a:rPr lang="en-US" sz="2000" i="1">
                              <a:latin typeface="Cambria Math"/>
                              <a:cs typeface="Times New Roman" pitchFamily="18" charset="0"/>
                            </a:rPr>
                            <m:t>𝑖</m:t>
                          </m:r>
                        </m:e>
                      </m:d>
                      <m:r>
                        <a:rPr lang="en-US" sz="2000" i="1">
                          <a:latin typeface="Cambria Math"/>
                          <a:ea typeface="Cambria Math"/>
                          <a:cs typeface="Times New Roman" pitchFamily="18" charset="0"/>
                        </a:rPr>
                        <m:t>∝</m:t>
                      </m:r>
                      <m:r>
                        <m:rPr>
                          <m:sty m:val="p"/>
                        </m:rPr>
                        <a:rPr lang="en-US" sz="2000">
                          <a:latin typeface="Cambria Math"/>
                          <a:ea typeface="Cambria Math"/>
                          <a:cs typeface="Times New Roman" pitchFamily="18" charset="0"/>
                        </a:rPr>
                        <m:t>PHP</m:t>
                      </m:r>
                      <m:r>
                        <a:rPr lang="en-US" sz="2000" b="0" i="0" smtClean="0">
                          <a:latin typeface="Cambria Math" panose="02040503050406030204" pitchFamily="18" charset="0"/>
                          <a:ea typeface="Cambria Math"/>
                          <a:cs typeface="Times New Roman" pitchFamily="18" charset="0"/>
                        </a:rPr>
                        <m:t>′</m:t>
                      </m:r>
                      <m:r>
                        <a:rPr lang="en-US" sz="2000" i="1">
                          <a:latin typeface="Cambria Math"/>
                          <a:ea typeface="Cambria Math"/>
                          <a:cs typeface="Times New Roman" pitchFamily="18" charset="0"/>
                        </a:rPr>
                        <m:t>(</m:t>
                      </m:r>
                      <m:r>
                        <a:rPr lang="en-US" sz="2000" i="1">
                          <a:latin typeface="Cambria Math"/>
                          <a:ea typeface="Cambria Math"/>
                          <a:cs typeface="Times New Roman" pitchFamily="18" charset="0"/>
                        </a:rPr>
                        <m:t>𝑖</m:t>
                      </m:r>
                      <m:r>
                        <a:rPr lang="en-US" sz="2000" i="1">
                          <a:latin typeface="Cambria Math"/>
                          <a:ea typeface="Cambria Math"/>
                          <a:cs typeface="Times New Roman" pitchFamily="18" charset="0"/>
                        </a:rPr>
                        <m:t>)</m:t>
                      </m:r>
                    </m:oMath>
                  </m:oMathPara>
                </a14:m>
                <a:endParaRPr lang="en-US" sz="2000" dirty="0">
                  <a:latin typeface="+mj-lt"/>
                  <a:cs typeface="Times New Roman" pitchFamily="18" charset="0"/>
                </a:endParaRPr>
              </a:p>
            </p:txBody>
          </p:sp>
        </mc:Choice>
        <mc:Fallback xmlns="">
          <p:sp>
            <p:nvSpPr>
              <p:cNvPr id="58" name="Rectangle 57"/>
              <p:cNvSpPr>
                <a:spLocks noRot="1" noChangeAspect="1" noMove="1" noResize="1" noEditPoints="1" noAdjustHandles="1" noChangeArrowheads="1" noChangeShapeType="1" noTextEdit="1"/>
              </p:cNvSpPr>
              <p:nvPr/>
            </p:nvSpPr>
            <p:spPr>
              <a:xfrm>
                <a:off x="6236807" y="1164430"/>
                <a:ext cx="2085649" cy="400110"/>
              </a:xfrm>
              <a:prstGeom prst="rect">
                <a:avLst/>
              </a:prstGeom>
              <a:blipFill rotWithShape="0">
                <a:blip r:embed="rId8"/>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p:cNvSpPr/>
              <p:nvPr/>
            </p:nvSpPr>
            <p:spPr>
              <a:xfrm>
                <a:off x="6118352" y="5281633"/>
                <a:ext cx="2306076" cy="400110"/>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cs typeface="Times New Roman" pitchFamily="18" charset="0"/>
                        </a:rPr>
                        <m:t>r</m:t>
                      </m:r>
                      <m:r>
                        <m:rPr>
                          <m:sty m:val="p"/>
                        </m:rPr>
                        <a:rPr lang="en-US" sz="2000" i="0" smtClean="0">
                          <a:latin typeface="Cambria Math" panose="02040503050406030204" pitchFamily="18" charset="0"/>
                          <a:cs typeface="Times New Roman" pitchFamily="18" charset="0"/>
                        </a:rPr>
                        <m:t>A</m:t>
                      </m:r>
                      <m:r>
                        <m:rPr>
                          <m:sty m:val="p"/>
                        </m:rPr>
                        <a:rPr lang="en-US" sz="2000" b="0" i="0" smtClean="0">
                          <a:latin typeface="Cambria Math" panose="02040503050406030204" pitchFamily="18" charset="0"/>
                          <a:cs typeface="Times New Roman" pitchFamily="18" charset="0"/>
                        </a:rPr>
                        <m:t>P</m:t>
                      </m:r>
                      <m:d>
                        <m:dPr>
                          <m:ctrlPr>
                            <a:rPr lang="en-US" sz="2000" i="1">
                              <a:latin typeface="Cambria Math" panose="02040503050406030204" pitchFamily="18" charset="0"/>
                              <a:cs typeface="Times New Roman" pitchFamily="18" charset="0"/>
                            </a:rPr>
                          </m:ctrlPr>
                        </m:dPr>
                        <m:e>
                          <m:r>
                            <a:rPr lang="en-US" sz="2000" i="1">
                              <a:latin typeface="Cambria Math"/>
                              <a:cs typeface="Times New Roman" pitchFamily="18" charset="0"/>
                            </a:rPr>
                            <m:t>𝑖</m:t>
                          </m:r>
                        </m:e>
                      </m:d>
                      <m:r>
                        <a:rPr lang="en-US" sz="2000" i="1">
                          <a:latin typeface="Cambria Math"/>
                          <a:ea typeface="Cambria Math"/>
                          <a:cs typeface="Times New Roman" pitchFamily="18" charset="0"/>
                        </a:rPr>
                        <m:t>∝</m:t>
                      </m:r>
                      <m:r>
                        <m:rPr>
                          <m:sty m:val="p"/>
                        </m:rPr>
                        <a:rPr lang="en-US" sz="2000">
                          <a:latin typeface="Cambria Math"/>
                          <a:ea typeface="Cambria Math"/>
                          <a:cs typeface="Times New Roman" pitchFamily="18" charset="0"/>
                        </a:rPr>
                        <m:t>PHP</m:t>
                      </m:r>
                      <m:r>
                        <a:rPr lang="en-US" sz="2000" b="0" i="0" smtClean="0">
                          <a:latin typeface="Cambria Math" panose="02040503050406030204" pitchFamily="18" charset="0"/>
                          <a:ea typeface="Cambria Math"/>
                          <a:cs typeface="Times New Roman" pitchFamily="18" charset="0"/>
                        </a:rPr>
                        <m:t>′′</m:t>
                      </m:r>
                      <m:r>
                        <a:rPr lang="en-US" sz="2000" i="1">
                          <a:latin typeface="Cambria Math"/>
                          <a:ea typeface="Cambria Math"/>
                          <a:cs typeface="Times New Roman" pitchFamily="18" charset="0"/>
                        </a:rPr>
                        <m:t>(</m:t>
                      </m:r>
                      <m:r>
                        <a:rPr lang="en-US" sz="2000" i="1">
                          <a:latin typeface="Cambria Math"/>
                          <a:ea typeface="Cambria Math"/>
                          <a:cs typeface="Times New Roman" pitchFamily="18" charset="0"/>
                        </a:rPr>
                        <m:t>𝑖</m:t>
                      </m:r>
                      <m:r>
                        <a:rPr lang="en-US" sz="2000" i="1">
                          <a:latin typeface="Cambria Math"/>
                          <a:ea typeface="Cambria Math"/>
                          <a:cs typeface="Times New Roman" pitchFamily="18" charset="0"/>
                        </a:rPr>
                        <m:t>)</m:t>
                      </m:r>
                    </m:oMath>
                  </m:oMathPara>
                </a14:m>
                <a:endParaRPr lang="en-US" sz="2000" dirty="0">
                  <a:latin typeface="+mj-lt"/>
                  <a:cs typeface="Times New Roman" pitchFamily="18" charset="0"/>
                </a:endParaRPr>
              </a:p>
            </p:txBody>
          </p:sp>
        </mc:Choice>
        <mc:Fallback xmlns="">
          <p:sp>
            <p:nvSpPr>
              <p:cNvPr id="59" name="Rectangle 58"/>
              <p:cNvSpPr>
                <a:spLocks noRot="1" noChangeAspect="1" noMove="1" noResize="1" noEditPoints="1" noAdjustHandles="1" noChangeArrowheads="1" noChangeShapeType="1" noTextEdit="1"/>
              </p:cNvSpPr>
              <p:nvPr/>
            </p:nvSpPr>
            <p:spPr>
              <a:xfrm>
                <a:off x="6118352" y="5281633"/>
                <a:ext cx="2306076" cy="400110"/>
              </a:xfrm>
              <a:prstGeom prst="rect">
                <a:avLst/>
              </a:prstGeom>
              <a:blipFill rotWithShape="0">
                <a:blip r:embed="rId9"/>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p:cNvSpPr/>
              <p:nvPr/>
            </p:nvSpPr>
            <p:spPr>
              <a:xfrm>
                <a:off x="4991952" y="2348880"/>
                <a:ext cx="1452256" cy="678134"/>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a:cs typeface="Times New Roman" pitchFamily="18" charset="0"/>
                            </a:rPr>
                          </m:ctrlPr>
                        </m:sSubPr>
                        <m:e>
                          <m:r>
                            <a:rPr lang="en-US" sz="2000" b="0" i="1" smtClean="0">
                              <a:latin typeface="Cambria Math" panose="02040503050406030204" pitchFamily="18" charset="0"/>
                              <a:ea typeface="Cambria Math"/>
                              <a:cs typeface="Times New Roman" pitchFamily="18" charset="0"/>
                            </a:rPr>
                            <m:t>𝑝</m:t>
                          </m:r>
                        </m:e>
                        <m:sub>
                          <m:r>
                            <a:rPr lang="en-US" sz="2000" b="0" i="1" smtClean="0">
                              <a:latin typeface="Cambria Math" panose="02040503050406030204" pitchFamily="18" charset="0"/>
                              <a:ea typeface="Cambria Math"/>
                              <a:cs typeface="Times New Roman" pitchFamily="18" charset="0"/>
                            </a:rPr>
                            <m:t>𝑖</m:t>
                          </m:r>
                          <m:r>
                            <a:rPr lang="en-US" sz="2000" b="0" i="1" smtClean="0">
                              <a:latin typeface="Cambria Math" panose="02040503050406030204" pitchFamily="18" charset="0"/>
                              <a:ea typeface="Cambria Math"/>
                              <a:cs typeface="Times New Roman" pitchFamily="18" charset="0"/>
                            </a:rPr>
                            <m:t>,</m:t>
                          </m:r>
                          <m:r>
                            <a:rPr lang="en-US" sz="2000" b="0" i="1" smtClean="0">
                              <a:latin typeface="Cambria Math" panose="02040503050406030204" pitchFamily="18" charset="0"/>
                              <a:ea typeface="Cambria Math"/>
                              <a:cs typeface="Times New Roman" pitchFamily="18" charset="0"/>
                            </a:rPr>
                            <m:t>𝑗</m:t>
                          </m:r>
                        </m:sub>
                      </m:sSub>
                      <m:r>
                        <a:rPr lang="en-US" sz="2000" b="0" i="1" smtClean="0">
                          <a:latin typeface="Cambria Math" panose="02040503050406030204" pitchFamily="18" charset="0"/>
                          <a:ea typeface="Cambria Math"/>
                          <a:cs typeface="Times New Roman" pitchFamily="18" charset="0"/>
                        </a:rPr>
                        <m:t>=</m:t>
                      </m:r>
                      <m:f>
                        <m:fPr>
                          <m:ctrlPr>
                            <a:rPr lang="en-US" sz="2000" b="0" i="1" smtClean="0">
                              <a:latin typeface="Cambria Math" panose="02040503050406030204" pitchFamily="18" charset="0"/>
                              <a:ea typeface="Cambria Math"/>
                              <a:cs typeface="Times New Roman" pitchFamily="18" charset="0"/>
                            </a:rPr>
                          </m:ctrlPr>
                        </m:fPr>
                        <m:num>
                          <m:sSub>
                            <m:sSubPr>
                              <m:ctrlPr>
                                <a:rPr lang="en-US" sz="2000" b="0" i="1" smtClean="0">
                                  <a:latin typeface="Cambria Math" panose="02040503050406030204" pitchFamily="18" charset="0"/>
                                  <a:ea typeface="Cambria Math"/>
                                  <a:cs typeface="Times New Roman" pitchFamily="18" charset="0"/>
                                </a:rPr>
                              </m:ctrlPr>
                            </m:sSubPr>
                            <m:e>
                              <m:r>
                                <a:rPr lang="en-US" sz="2000" b="0" i="1" smtClean="0">
                                  <a:latin typeface="Cambria Math" panose="02040503050406030204" pitchFamily="18" charset="0"/>
                                  <a:ea typeface="Cambria Math"/>
                                  <a:cs typeface="Times New Roman" pitchFamily="18" charset="0"/>
                                </a:rPr>
                                <m:t>𝑤</m:t>
                              </m:r>
                            </m:e>
                            <m:sub>
                              <m:r>
                                <a:rPr lang="en-US" sz="2000" b="0" i="1" smtClean="0">
                                  <a:latin typeface="Cambria Math" panose="02040503050406030204" pitchFamily="18" charset="0"/>
                                  <a:ea typeface="Cambria Math"/>
                                  <a:cs typeface="Times New Roman" pitchFamily="18" charset="0"/>
                                </a:rPr>
                                <m:t>𝑖</m:t>
                              </m:r>
                              <m:r>
                                <a:rPr lang="en-US" sz="2000" b="0" i="1" smtClean="0">
                                  <a:latin typeface="Cambria Math" panose="02040503050406030204" pitchFamily="18" charset="0"/>
                                  <a:ea typeface="Cambria Math"/>
                                  <a:cs typeface="Times New Roman" pitchFamily="18" charset="0"/>
                                </a:rPr>
                                <m:t>,</m:t>
                              </m:r>
                              <m:r>
                                <a:rPr lang="en-US" sz="2000" b="0" i="1" smtClean="0">
                                  <a:latin typeface="Cambria Math" panose="02040503050406030204" pitchFamily="18" charset="0"/>
                                  <a:ea typeface="Cambria Math"/>
                                  <a:cs typeface="Times New Roman" pitchFamily="18" charset="0"/>
                                </a:rPr>
                                <m:t>𝑗</m:t>
                              </m:r>
                            </m:sub>
                          </m:sSub>
                        </m:num>
                        <m:den>
                          <m:sSub>
                            <m:sSubPr>
                              <m:ctrlPr>
                                <a:rPr lang="en-US" sz="2000" b="0" i="1" smtClean="0">
                                  <a:latin typeface="Cambria Math" panose="02040503050406030204" pitchFamily="18" charset="0"/>
                                  <a:ea typeface="Cambria Math"/>
                                  <a:cs typeface="Times New Roman" pitchFamily="18" charset="0"/>
                                </a:rPr>
                              </m:ctrlPr>
                            </m:sSubPr>
                            <m:e>
                              <m:r>
                                <a:rPr lang="en-US" sz="2000" b="0" i="1" smtClean="0">
                                  <a:latin typeface="Cambria Math" panose="02040503050406030204" pitchFamily="18" charset="0"/>
                                  <a:ea typeface="Cambria Math"/>
                                  <a:cs typeface="Times New Roman" pitchFamily="18" charset="0"/>
                                </a:rPr>
                                <m:t>𝑤</m:t>
                              </m:r>
                            </m:e>
                            <m:sub>
                              <m:r>
                                <m:rPr>
                                  <m:sty m:val="p"/>
                                </m:rPr>
                                <a:rPr lang="en-US" sz="2000" b="0" i="0" smtClean="0">
                                  <a:latin typeface="Cambria Math" panose="02040503050406030204" pitchFamily="18" charset="0"/>
                                  <a:ea typeface="Cambria Math"/>
                                  <a:cs typeface="Times New Roman" pitchFamily="18" charset="0"/>
                                </a:rPr>
                                <m:t>max</m:t>
                              </m:r>
                            </m:sub>
                          </m:sSub>
                        </m:den>
                      </m:f>
                    </m:oMath>
                  </m:oMathPara>
                </a14:m>
                <a:endParaRPr lang="en-US" sz="2000" dirty="0">
                  <a:latin typeface="+mj-lt"/>
                  <a:cs typeface="Times New Roman" pitchFamily="18" charset="0"/>
                </a:endParaRPr>
              </a:p>
            </p:txBody>
          </p:sp>
        </mc:Choice>
        <mc:Fallback xmlns="">
          <p:sp>
            <p:nvSpPr>
              <p:cNvPr id="65" name="Rectangle 64"/>
              <p:cNvSpPr>
                <a:spLocks noRot="1" noChangeAspect="1" noMove="1" noResize="1" noEditPoints="1" noAdjustHandles="1" noChangeArrowheads="1" noChangeShapeType="1" noTextEdit="1"/>
              </p:cNvSpPr>
              <p:nvPr/>
            </p:nvSpPr>
            <p:spPr>
              <a:xfrm>
                <a:off x="4991952" y="2348880"/>
                <a:ext cx="1452256" cy="678134"/>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p:cNvSpPr/>
              <p:nvPr/>
            </p:nvSpPr>
            <p:spPr>
              <a:xfrm>
                <a:off x="4991952" y="3717032"/>
                <a:ext cx="1668280" cy="678199"/>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a:cs typeface="Times New Roman" pitchFamily="18" charset="0"/>
                            </a:rPr>
                          </m:ctrlPr>
                        </m:sSubPr>
                        <m:e>
                          <m:r>
                            <a:rPr lang="en-US" sz="2000" b="0" i="1" smtClean="0">
                              <a:latin typeface="Cambria Math" panose="02040503050406030204" pitchFamily="18" charset="0"/>
                              <a:ea typeface="Cambria Math"/>
                              <a:cs typeface="Times New Roman" pitchFamily="18" charset="0"/>
                            </a:rPr>
                            <m:t>𝑝</m:t>
                          </m:r>
                        </m:e>
                        <m:sub>
                          <m:r>
                            <a:rPr lang="en-US" sz="2000" b="0" i="1" smtClean="0">
                              <a:latin typeface="Cambria Math" panose="02040503050406030204" pitchFamily="18" charset="0"/>
                              <a:ea typeface="Cambria Math"/>
                              <a:cs typeface="Times New Roman" pitchFamily="18" charset="0"/>
                            </a:rPr>
                            <m:t>𝑖</m:t>
                          </m:r>
                          <m:r>
                            <a:rPr lang="en-US" sz="2000" b="0" i="1" smtClean="0">
                              <a:latin typeface="Cambria Math" panose="02040503050406030204" pitchFamily="18" charset="0"/>
                              <a:ea typeface="Cambria Math"/>
                              <a:cs typeface="Times New Roman" pitchFamily="18" charset="0"/>
                            </a:rPr>
                            <m:t>,</m:t>
                          </m:r>
                          <m:r>
                            <a:rPr lang="en-US" sz="2000" b="0" i="1" smtClean="0">
                              <a:latin typeface="Cambria Math" panose="02040503050406030204" pitchFamily="18" charset="0"/>
                              <a:ea typeface="Cambria Math"/>
                              <a:cs typeface="Times New Roman" pitchFamily="18" charset="0"/>
                            </a:rPr>
                            <m:t>𝑗</m:t>
                          </m:r>
                        </m:sub>
                      </m:sSub>
                      <m:r>
                        <a:rPr lang="en-US" sz="2000" b="0" i="1" smtClean="0">
                          <a:latin typeface="Cambria Math" panose="02040503050406030204" pitchFamily="18" charset="0"/>
                          <a:ea typeface="Cambria Math"/>
                          <a:cs typeface="Times New Roman" pitchFamily="18" charset="0"/>
                        </a:rPr>
                        <m:t>=</m:t>
                      </m:r>
                      <m:f>
                        <m:fPr>
                          <m:ctrlPr>
                            <a:rPr lang="en-US" sz="2000" b="0" i="1" smtClean="0">
                              <a:latin typeface="Cambria Math" panose="02040503050406030204" pitchFamily="18" charset="0"/>
                              <a:ea typeface="Cambria Math"/>
                              <a:cs typeface="Times New Roman" pitchFamily="18" charset="0"/>
                            </a:rPr>
                          </m:ctrlPr>
                        </m:fPr>
                        <m:num>
                          <m:sSub>
                            <m:sSubPr>
                              <m:ctrlPr>
                                <a:rPr lang="en-US" sz="2000" b="0" i="1" smtClean="0">
                                  <a:latin typeface="Cambria Math" panose="02040503050406030204" pitchFamily="18" charset="0"/>
                                  <a:ea typeface="Cambria Math"/>
                                  <a:cs typeface="Times New Roman" pitchFamily="18" charset="0"/>
                                </a:rPr>
                              </m:ctrlPr>
                            </m:sSubPr>
                            <m:e>
                              <m:r>
                                <a:rPr lang="en-US" sz="2000" b="0" i="1" smtClean="0">
                                  <a:latin typeface="Cambria Math" panose="02040503050406030204" pitchFamily="18" charset="0"/>
                                  <a:ea typeface="Cambria Math"/>
                                  <a:cs typeface="Times New Roman" pitchFamily="18" charset="0"/>
                                </a:rPr>
                                <m:t>𝑤</m:t>
                              </m:r>
                            </m:e>
                            <m:sub>
                              <m:r>
                                <a:rPr lang="en-US" sz="2000" b="0" i="1" smtClean="0">
                                  <a:latin typeface="Cambria Math" panose="02040503050406030204" pitchFamily="18" charset="0"/>
                                  <a:ea typeface="Cambria Math"/>
                                  <a:cs typeface="Times New Roman" pitchFamily="18" charset="0"/>
                                </a:rPr>
                                <m:t>𝑖</m:t>
                              </m:r>
                              <m:r>
                                <a:rPr lang="en-US" sz="2000" b="0" i="1" smtClean="0">
                                  <a:latin typeface="Cambria Math" panose="02040503050406030204" pitchFamily="18" charset="0"/>
                                  <a:ea typeface="Cambria Math"/>
                                  <a:cs typeface="Times New Roman" pitchFamily="18" charset="0"/>
                                </a:rPr>
                                <m:t>,</m:t>
                              </m:r>
                              <m:r>
                                <a:rPr lang="en-US" sz="2000" b="0" i="1" smtClean="0">
                                  <a:latin typeface="Cambria Math" panose="02040503050406030204" pitchFamily="18" charset="0"/>
                                  <a:ea typeface="Cambria Math"/>
                                  <a:cs typeface="Times New Roman" pitchFamily="18" charset="0"/>
                                </a:rPr>
                                <m:t>𝑗</m:t>
                              </m:r>
                            </m:sub>
                          </m:sSub>
                        </m:num>
                        <m:den>
                          <m:sSub>
                            <m:sSubPr>
                              <m:ctrlPr>
                                <a:rPr lang="en-US" sz="2000" i="1">
                                  <a:latin typeface="Cambria Math" panose="02040503050406030204" pitchFamily="18" charset="0"/>
                                  <a:ea typeface="Cambria Math"/>
                                  <a:cs typeface="Times New Roman" pitchFamily="18" charset="0"/>
                                </a:rPr>
                              </m:ctrlPr>
                            </m:sSubPr>
                            <m:e>
                              <m:r>
                                <a:rPr lang="en-US" sz="2000" i="1">
                                  <a:latin typeface="Cambria Math" panose="02040503050406030204" pitchFamily="18" charset="0"/>
                                  <a:ea typeface="Cambria Math" panose="02040503050406030204" pitchFamily="18" charset="0"/>
                                  <a:cs typeface="Times New Roman" pitchFamily="18" charset="0"/>
                                </a:rPr>
                                <m:t>𝜆</m:t>
                              </m:r>
                            </m:e>
                            <m:sub>
                              <m:r>
                                <a:rPr lang="en-US" sz="2000" i="1">
                                  <a:latin typeface="Cambria Math" panose="02040503050406030204" pitchFamily="18" charset="0"/>
                                  <a:ea typeface="Cambria Math"/>
                                  <a:cs typeface="Times New Roman" pitchFamily="18" charset="0"/>
                                </a:rPr>
                                <m:t>𝑖</m:t>
                              </m:r>
                            </m:sub>
                          </m:sSub>
                          <m:r>
                            <a:rPr lang="en-US" sz="2000" b="0" i="1" smtClean="0">
                              <a:latin typeface="Cambria Math" panose="02040503050406030204" pitchFamily="18" charset="0"/>
                              <a:ea typeface="Cambria Math"/>
                              <a:cs typeface="Times New Roman" pitchFamily="18" charset="0"/>
                            </a:rPr>
                            <m:t>+</m:t>
                          </m:r>
                          <m:sSub>
                            <m:sSubPr>
                              <m:ctrlPr>
                                <a:rPr lang="en-US" sz="2000" b="0" i="1" smtClean="0">
                                  <a:latin typeface="Cambria Math" panose="02040503050406030204" pitchFamily="18" charset="0"/>
                                  <a:ea typeface="Cambria Math"/>
                                  <a:cs typeface="Times New Roman" pitchFamily="18" charset="0"/>
                                </a:rPr>
                              </m:ctrlPr>
                            </m:sSubPr>
                            <m:e>
                              <m:r>
                                <a:rPr lang="en-US" sz="2000" b="0" i="1" smtClean="0">
                                  <a:latin typeface="Cambria Math" panose="02040503050406030204" pitchFamily="18" charset="0"/>
                                  <a:ea typeface="Cambria Math"/>
                                  <a:cs typeface="Times New Roman" pitchFamily="18" charset="0"/>
                                </a:rPr>
                                <m:t>𝑤</m:t>
                              </m:r>
                            </m:e>
                            <m:sub>
                              <m:r>
                                <a:rPr lang="en-US" sz="2000" b="0" i="1" smtClean="0">
                                  <a:latin typeface="Cambria Math" panose="02040503050406030204" pitchFamily="18" charset="0"/>
                                  <a:ea typeface="Cambria Math"/>
                                  <a:cs typeface="Times New Roman" pitchFamily="18" charset="0"/>
                                </a:rPr>
                                <m:t>𝑖</m:t>
                              </m:r>
                            </m:sub>
                          </m:sSub>
                        </m:den>
                      </m:f>
                    </m:oMath>
                  </m:oMathPara>
                </a14:m>
                <a:endParaRPr lang="en-US" sz="2000" dirty="0">
                  <a:latin typeface="+mj-lt"/>
                  <a:cs typeface="Times New Roman" pitchFamily="18" charset="0"/>
                </a:endParaRPr>
              </a:p>
            </p:txBody>
          </p:sp>
        </mc:Choice>
        <mc:Fallback xmlns="">
          <p:sp>
            <p:nvSpPr>
              <p:cNvPr id="69" name="Rectangle 68"/>
              <p:cNvSpPr>
                <a:spLocks noRot="1" noChangeAspect="1" noMove="1" noResize="1" noEditPoints="1" noAdjustHandles="1" noChangeArrowheads="1" noChangeShapeType="1" noTextEdit="1"/>
              </p:cNvSpPr>
              <p:nvPr/>
            </p:nvSpPr>
            <p:spPr>
              <a:xfrm>
                <a:off x="4991952" y="3717032"/>
                <a:ext cx="1668280" cy="678199"/>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p:cNvSpPr/>
              <p:nvPr/>
            </p:nvSpPr>
            <p:spPr>
              <a:xfrm>
                <a:off x="4114951" y="3066292"/>
                <a:ext cx="1261639" cy="678134"/>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a:cs typeface="Times New Roman" pitchFamily="18" charset="0"/>
                            </a:rPr>
                          </m:ctrlPr>
                        </m:sSubPr>
                        <m:e>
                          <m:r>
                            <a:rPr lang="en-US" sz="2000" b="0" i="1" smtClean="0">
                              <a:latin typeface="Cambria Math" panose="02040503050406030204" pitchFamily="18" charset="0"/>
                              <a:ea typeface="Cambria Math"/>
                              <a:cs typeface="Times New Roman" pitchFamily="18" charset="0"/>
                            </a:rPr>
                            <m:t>𝑝</m:t>
                          </m:r>
                        </m:e>
                        <m:sub>
                          <m:r>
                            <a:rPr lang="en-US" sz="2000" b="0" i="1" smtClean="0">
                              <a:latin typeface="Cambria Math" panose="02040503050406030204" pitchFamily="18" charset="0"/>
                              <a:ea typeface="Cambria Math"/>
                              <a:cs typeface="Times New Roman" pitchFamily="18" charset="0"/>
                            </a:rPr>
                            <m:t>𝑖</m:t>
                          </m:r>
                          <m:r>
                            <a:rPr lang="en-US" sz="2000" b="0" i="1" smtClean="0">
                              <a:latin typeface="Cambria Math" panose="02040503050406030204" pitchFamily="18" charset="0"/>
                              <a:ea typeface="Cambria Math"/>
                              <a:cs typeface="Times New Roman" pitchFamily="18" charset="0"/>
                            </a:rPr>
                            <m:t>,</m:t>
                          </m:r>
                          <m:r>
                            <a:rPr lang="en-US" sz="2000" b="0" i="1" smtClean="0">
                              <a:latin typeface="Cambria Math" panose="02040503050406030204" pitchFamily="18" charset="0"/>
                              <a:ea typeface="Cambria Math"/>
                              <a:cs typeface="Times New Roman" pitchFamily="18" charset="0"/>
                            </a:rPr>
                            <m:t>𝑗</m:t>
                          </m:r>
                        </m:sub>
                      </m:sSub>
                      <m:r>
                        <a:rPr lang="en-US" sz="2000" b="0" i="1" smtClean="0">
                          <a:latin typeface="Cambria Math" panose="02040503050406030204" pitchFamily="18" charset="0"/>
                          <a:ea typeface="Cambria Math"/>
                          <a:cs typeface="Times New Roman" pitchFamily="18" charset="0"/>
                        </a:rPr>
                        <m:t>=</m:t>
                      </m:r>
                      <m:f>
                        <m:fPr>
                          <m:ctrlPr>
                            <a:rPr lang="en-US" sz="2000" b="0" i="1" smtClean="0">
                              <a:latin typeface="Cambria Math" panose="02040503050406030204" pitchFamily="18" charset="0"/>
                              <a:ea typeface="Cambria Math"/>
                              <a:cs typeface="Times New Roman" pitchFamily="18" charset="0"/>
                            </a:rPr>
                          </m:ctrlPr>
                        </m:fPr>
                        <m:num>
                          <m:sSub>
                            <m:sSubPr>
                              <m:ctrlPr>
                                <a:rPr lang="en-US" sz="2000" b="0" i="1" smtClean="0">
                                  <a:latin typeface="Cambria Math" panose="02040503050406030204" pitchFamily="18" charset="0"/>
                                  <a:ea typeface="Cambria Math"/>
                                  <a:cs typeface="Times New Roman" pitchFamily="18" charset="0"/>
                                </a:rPr>
                              </m:ctrlPr>
                            </m:sSubPr>
                            <m:e>
                              <m:r>
                                <a:rPr lang="en-US" sz="2000" b="0" i="1" smtClean="0">
                                  <a:latin typeface="Cambria Math" panose="02040503050406030204" pitchFamily="18" charset="0"/>
                                  <a:ea typeface="Cambria Math"/>
                                  <a:cs typeface="Times New Roman" pitchFamily="18" charset="0"/>
                                </a:rPr>
                                <m:t>𝑤</m:t>
                              </m:r>
                            </m:e>
                            <m:sub>
                              <m:r>
                                <a:rPr lang="en-US" sz="2000" b="0" i="1" smtClean="0">
                                  <a:latin typeface="Cambria Math" panose="02040503050406030204" pitchFamily="18" charset="0"/>
                                  <a:ea typeface="Cambria Math"/>
                                  <a:cs typeface="Times New Roman" pitchFamily="18" charset="0"/>
                                </a:rPr>
                                <m:t>𝑖</m:t>
                              </m:r>
                              <m:r>
                                <a:rPr lang="en-US" sz="2000" b="0" i="1" smtClean="0">
                                  <a:latin typeface="Cambria Math" panose="02040503050406030204" pitchFamily="18" charset="0"/>
                                  <a:ea typeface="Cambria Math"/>
                                  <a:cs typeface="Times New Roman" pitchFamily="18" charset="0"/>
                                </a:rPr>
                                <m:t>,</m:t>
                              </m:r>
                              <m:r>
                                <a:rPr lang="en-US" sz="2000" b="0" i="1" smtClean="0">
                                  <a:latin typeface="Cambria Math" panose="02040503050406030204" pitchFamily="18" charset="0"/>
                                  <a:ea typeface="Cambria Math"/>
                                  <a:cs typeface="Times New Roman" pitchFamily="18" charset="0"/>
                                </a:rPr>
                                <m:t>𝑗</m:t>
                              </m:r>
                            </m:sub>
                          </m:sSub>
                        </m:num>
                        <m:den>
                          <m:sSub>
                            <m:sSubPr>
                              <m:ctrlPr>
                                <a:rPr lang="en-US" sz="2000" b="0" i="1" smtClean="0">
                                  <a:latin typeface="Cambria Math" panose="02040503050406030204" pitchFamily="18" charset="0"/>
                                  <a:ea typeface="Cambria Math"/>
                                  <a:cs typeface="Times New Roman" pitchFamily="18" charset="0"/>
                                </a:rPr>
                              </m:ctrlPr>
                            </m:sSubPr>
                            <m:e>
                              <m:r>
                                <a:rPr lang="en-US" sz="2000" b="0" i="1" smtClean="0">
                                  <a:latin typeface="Cambria Math" panose="02040503050406030204" pitchFamily="18" charset="0"/>
                                  <a:ea typeface="Cambria Math"/>
                                  <a:cs typeface="Times New Roman" pitchFamily="18" charset="0"/>
                                </a:rPr>
                                <m:t>𝑤</m:t>
                              </m:r>
                            </m:e>
                            <m:sub>
                              <m:r>
                                <a:rPr lang="en-US" sz="2000" b="0" i="1" smtClean="0">
                                  <a:latin typeface="Cambria Math" panose="02040503050406030204" pitchFamily="18" charset="0"/>
                                  <a:ea typeface="Cambria Math"/>
                                  <a:cs typeface="Times New Roman" pitchFamily="18" charset="0"/>
                                </a:rPr>
                                <m:t>𝑖</m:t>
                              </m:r>
                            </m:sub>
                          </m:sSub>
                        </m:den>
                      </m:f>
                    </m:oMath>
                  </m:oMathPara>
                </a14:m>
                <a:endParaRPr lang="en-US" sz="2000" dirty="0">
                  <a:latin typeface="+mj-lt"/>
                  <a:cs typeface="Times New Roman" pitchFamily="18" charset="0"/>
                </a:endParaRPr>
              </a:p>
            </p:txBody>
          </p:sp>
        </mc:Choice>
        <mc:Fallback xmlns="">
          <p:sp>
            <p:nvSpPr>
              <p:cNvPr id="72" name="Rectangle 71"/>
              <p:cNvSpPr>
                <a:spLocks noRot="1" noChangeAspect="1" noMove="1" noResize="1" noEditPoints="1" noAdjustHandles="1" noChangeArrowheads="1" noChangeShapeType="1" noTextEdit="1"/>
              </p:cNvSpPr>
              <p:nvPr/>
            </p:nvSpPr>
            <p:spPr>
              <a:xfrm>
                <a:off x="4114951" y="3066292"/>
                <a:ext cx="1261639" cy="678134"/>
              </a:xfrm>
              <a:prstGeom prst="rect">
                <a:avLst/>
              </a:prstGeom>
              <a:blipFill rotWithShape="0">
                <a:blip r:embed="rId12"/>
                <a:stretch>
                  <a:fillRect/>
                </a:stretch>
              </a:blipFill>
            </p:spPr>
            <p:txBody>
              <a:bodyPr/>
              <a:lstStyle/>
              <a:p>
                <a:r>
                  <a:rPr lang="en-US">
                    <a:noFill/>
                  </a:rPr>
                  <a:t> </a:t>
                </a:r>
              </a:p>
            </p:txBody>
          </p:sp>
        </mc:Fallback>
      </mc:AlternateContent>
      <p:graphicFrame>
        <p:nvGraphicFramePr>
          <p:cNvPr id="73" name="Table 72"/>
          <p:cNvGraphicFramePr>
            <a:graphicFrameLocks noGrp="1"/>
          </p:cNvGraphicFramePr>
          <p:nvPr>
            <p:extLst/>
          </p:nvPr>
        </p:nvGraphicFramePr>
        <p:xfrm>
          <a:off x="3224811" y="5739011"/>
          <a:ext cx="3239189" cy="1097280"/>
        </p:xfrm>
        <a:graphic>
          <a:graphicData uri="http://schemas.openxmlformats.org/drawingml/2006/table">
            <a:tbl>
              <a:tblPr bandRow="1">
                <a:tableStyleId>{5C22544A-7EE6-4342-B048-85BDC9FD1C3A}</a:tableStyleId>
              </a:tblPr>
              <a:tblGrid>
                <a:gridCol w="663113"/>
                <a:gridCol w="2576076"/>
              </a:tblGrid>
              <a:tr h="274320">
                <a:tc>
                  <a:txBody>
                    <a:bodyPr/>
                    <a:lstStyle/>
                    <a:p>
                      <a:pPr algn="ctr">
                        <a:lnSpc>
                          <a:spcPts val="1200"/>
                        </a:lnSpc>
                        <a:spcBef>
                          <a:spcPts val="200"/>
                        </a:spcBef>
                      </a:pPr>
                      <a:r>
                        <a:rPr lang="en-US" sz="1600" dirty="0" smtClean="0">
                          <a:solidFill>
                            <a:schemeClr val="bg1"/>
                          </a:solidFill>
                        </a:rPr>
                        <a:t>PHP:</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ts val="1200"/>
                        </a:lnSpc>
                        <a:spcBef>
                          <a:spcPts val="200"/>
                        </a:spcBef>
                      </a:pPr>
                      <a:r>
                        <a:rPr lang="en-US" sz="1600" dirty="0" smtClean="0">
                          <a:solidFill>
                            <a:schemeClr val="bg1"/>
                          </a:solidFill>
                        </a:rPr>
                        <a:t>Penalized Hitting Probability</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74320">
                <a:tc>
                  <a:txBody>
                    <a:bodyPr/>
                    <a:lstStyle/>
                    <a:p>
                      <a:pPr algn="ctr">
                        <a:lnSpc>
                          <a:spcPts val="1200"/>
                        </a:lnSpc>
                        <a:spcBef>
                          <a:spcPts val="200"/>
                        </a:spcBef>
                      </a:pPr>
                      <a:r>
                        <a:rPr lang="en-US" sz="1600" dirty="0" smtClean="0">
                          <a:solidFill>
                            <a:schemeClr val="bg1"/>
                          </a:solidFill>
                        </a:rPr>
                        <a:t>RWR:</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ts val="1200"/>
                        </a:lnSpc>
                        <a:spcBef>
                          <a:spcPts val="200"/>
                        </a:spcBef>
                      </a:pPr>
                      <a:r>
                        <a:rPr lang="en-US" sz="1600" dirty="0" smtClean="0">
                          <a:solidFill>
                            <a:schemeClr val="bg1"/>
                          </a:solidFill>
                        </a:rPr>
                        <a:t>Random Walk with Restart</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74320">
                <a:tc>
                  <a:txBody>
                    <a:bodyPr/>
                    <a:lstStyle/>
                    <a:p>
                      <a:pPr algn="ctr">
                        <a:lnSpc>
                          <a:spcPts val="1200"/>
                        </a:lnSpc>
                        <a:spcBef>
                          <a:spcPts val="200"/>
                        </a:spcBef>
                      </a:pPr>
                      <a:r>
                        <a:rPr lang="en-US" sz="1600" dirty="0" smtClean="0">
                          <a:solidFill>
                            <a:schemeClr val="bg1"/>
                          </a:solidFill>
                        </a:rPr>
                        <a:t>EI:</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ts val="1200"/>
                        </a:lnSpc>
                        <a:spcBef>
                          <a:spcPts val="200"/>
                        </a:spcBef>
                        <a:spcAft>
                          <a:spcPts val="0"/>
                        </a:spcAft>
                        <a:buClrTx/>
                        <a:buSzTx/>
                        <a:buFontTx/>
                        <a:buNone/>
                        <a:tabLst/>
                        <a:defRPr/>
                      </a:pPr>
                      <a:r>
                        <a:rPr lang="en-US" sz="1600" dirty="0" smtClean="0">
                          <a:solidFill>
                            <a:schemeClr val="bg1"/>
                          </a:solidFill>
                          <a:cs typeface="Times New Roman" pitchFamily="18" charset="0"/>
                        </a:rPr>
                        <a:t>Effective Importance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74320">
                <a:tc>
                  <a:txBody>
                    <a:bodyPr/>
                    <a:lstStyle/>
                    <a:p>
                      <a:pPr algn="ctr">
                        <a:lnSpc>
                          <a:spcPts val="1200"/>
                        </a:lnSpc>
                        <a:spcBef>
                          <a:spcPts val="200"/>
                        </a:spcBef>
                      </a:pPr>
                      <a:r>
                        <a:rPr lang="en-US" sz="1600" dirty="0" smtClean="0">
                          <a:solidFill>
                            <a:schemeClr val="bg1"/>
                          </a:solidFill>
                        </a:rPr>
                        <a:t>DHT:</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ts val="1200"/>
                        </a:lnSpc>
                        <a:spcBef>
                          <a:spcPts val="200"/>
                        </a:spcBef>
                      </a:pPr>
                      <a:r>
                        <a:rPr lang="en-US" sz="1600" dirty="0" smtClean="0">
                          <a:solidFill>
                            <a:schemeClr val="bg1"/>
                          </a:solidFill>
                          <a:cs typeface="Times New Roman" pitchFamily="18" charset="0"/>
                        </a:rPr>
                        <a:t>Discounted Hitting Time</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74" name="Table 73"/>
          <p:cNvGraphicFramePr>
            <a:graphicFrameLocks noGrp="1"/>
          </p:cNvGraphicFramePr>
          <p:nvPr>
            <p:extLst/>
          </p:nvPr>
        </p:nvGraphicFramePr>
        <p:xfrm>
          <a:off x="6444208" y="5739011"/>
          <a:ext cx="2644504" cy="1097280"/>
        </p:xfrm>
        <a:graphic>
          <a:graphicData uri="http://schemas.openxmlformats.org/drawingml/2006/table">
            <a:tbl>
              <a:tblPr bandRow="1">
                <a:tableStyleId>{5C22544A-7EE6-4342-B048-85BDC9FD1C3A}</a:tableStyleId>
              </a:tblPr>
              <a:tblGrid>
                <a:gridCol w="484264"/>
                <a:gridCol w="2160240"/>
              </a:tblGrid>
              <a:tr h="274320">
                <a:tc>
                  <a:txBody>
                    <a:bodyPr/>
                    <a:lstStyle/>
                    <a:p>
                      <a:pPr algn="ctr">
                        <a:lnSpc>
                          <a:spcPts val="1200"/>
                        </a:lnSpc>
                        <a:spcBef>
                          <a:spcPts val="200"/>
                        </a:spcBef>
                      </a:pPr>
                      <a:r>
                        <a:rPr lang="en-US" sz="1600" dirty="0" smtClean="0">
                          <a:solidFill>
                            <a:schemeClr val="bg1"/>
                          </a:solidFill>
                        </a:rPr>
                        <a:t>RT:</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ts val="1200"/>
                        </a:lnSpc>
                        <a:spcBef>
                          <a:spcPts val="200"/>
                        </a:spcBef>
                      </a:pPr>
                      <a:r>
                        <a:rPr lang="en-US" sz="1600" dirty="0" smtClean="0">
                          <a:solidFill>
                            <a:schemeClr val="bg1"/>
                          </a:solidFill>
                          <a:cs typeface="Times New Roman" pitchFamily="18" charset="0"/>
                        </a:rPr>
                        <a:t>RoundTripRank</a:t>
                      </a:r>
                      <a:endParaRPr lang="en-US" sz="1600" dirty="0">
                        <a:solidFill>
                          <a:schemeClr val="bg1"/>
                        </a:solidFill>
                        <a:cs typeface="Times New Roman"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74320">
                <a:tc>
                  <a:txBody>
                    <a:bodyPr/>
                    <a:lstStyle/>
                    <a:p>
                      <a:pPr algn="ctr">
                        <a:lnSpc>
                          <a:spcPts val="1200"/>
                        </a:lnSpc>
                        <a:spcBef>
                          <a:spcPts val="200"/>
                        </a:spcBef>
                      </a:pPr>
                      <a:r>
                        <a:rPr lang="en-US" sz="1600" dirty="0" smtClean="0">
                          <a:solidFill>
                            <a:schemeClr val="bg1"/>
                          </a:solidFill>
                        </a:rPr>
                        <a:t>KZ:</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ts val="1200"/>
                        </a:lnSpc>
                        <a:spcBef>
                          <a:spcPts val="200"/>
                        </a:spcBef>
                      </a:pPr>
                      <a:r>
                        <a:rPr lang="en-US" sz="1600" dirty="0" smtClean="0">
                          <a:solidFill>
                            <a:schemeClr val="bg1"/>
                          </a:solidFill>
                        </a:rPr>
                        <a:t>Katz</a:t>
                      </a:r>
                      <a:r>
                        <a:rPr lang="en-US" sz="1600" baseline="0" dirty="0" smtClean="0">
                          <a:solidFill>
                            <a:schemeClr val="bg1"/>
                          </a:solidFill>
                        </a:rPr>
                        <a:t> score</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74320">
                <a:tc>
                  <a:txBody>
                    <a:bodyPr/>
                    <a:lstStyle/>
                    <a:p>
                      <a:pPr algn="ctr">
                        <a:lnSpc>
                          <a:spcPts val="1200"/>
                        </a:lnSpc>
                        <a:spcBef>
                          <a:spcPts val="200"/>
                        </a:spcBef>
                      </a:pPr>
                      <a:r>
                        <a:rPr lang="en-US" sz="1600" dirty="0" smtClean="0">
                          <a:solidFill>
                            <a:schemeClr val="bg1"/>
                          </a:solidFill>
                        </a:rPr>
                        <a:t>AP:</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ts val="1200"/>
                        </a:lnSpc>
                        <a:spcBef>
                          <a:spcPts val="200"/>
                        </a:spcBef>
                      </a:pPr>
                      <a:r>
                        <a:rPr lang="en-US" sz="1600" dirty="0" smtClean="0">
                          <a:solidFill>
                            <a:schemeClr val="bg1"/>
                          </a:solidFill>
                        </a:rPr>
                        <a:t>Absorption Probability</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74320">
                <a:tc>
                  <a:txBody>
                    <a:bodyPr/>
                    <a:lstStyle/>
                    <a:p>
                      <a:pPr>
                        <a:lnSpc>
                          <a:spcPts val="1200"/>
                        </a:lnSpc>
                        <a:spcBef>
                          <a:spcPts val="200"/>
                        </a:spcBef>
                      </a:pP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ts val="1200"/>
                        </a:lnSpc>
                        <a:spcBef>
                          <a:spcPts val="200"/>
                        </a:spcBef>
                      </a:pP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44" name="Group 43"/>
          <p:cNvGrpSpPr/>
          <p:nvPr/>
        </p:nvGrpSpPr>
        <p:grpSpPr>
          <a:xfrm>
            <a:off x="511832" y="3057425"/>
            <a:ext cx="1049586" cy="696048"/>
            <a:chOff x="511832" y="3057425"/>
            <a:chExt cx="1049586" cy="696048"/>
          </a:xfrm>
        </p:grpSpPr>
        <p:sp>
          <p:nvSpPr>
            <p:cNvPr id="60" name="Rounded Rectangle 59">
              <a:hlinkClick r:id="rId4" action="ppaction://hlinksldjump"/>
            </p:cNvPr>
            <p:cNvSpPr/>
            <p:nvPr/>
          </p:nvSpPr>
          <p:spPr>
            <a:xfrm>
              <a:off x="511832" y="3057425"/>
              <a:ext cx="1049586" cy="696048"/>
            </a:xfrm>
            <a:prstGeom prst="roundRect">
              <a:avLst/>
            </a:prstGeom>
            <a:noFill/>
            <a:ln w="57150">
              <a:solidFill>
                <a:srgbClr val="B01414"/>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528257" y="3113062"/>
              <a:ext cx="1016738" cy="584775"/>
            </a:xfrm>
            <a:prstGeom prst="rect">
              <a:avLst/>
            </a:prstGeom>
            <a:noFill/>
          </p:spPr>
          <p:txBody>
            <a:bodyPr wrap="square" rtlCol="0">
              <a:spAutoFit/>
            </a:bodyPr>
            <a:lstStyle/>
            <a:p>
              <a:pPr algn="ctr"/>
              <a:r>
                <a:rPr lang="en-US" altLang="zh-CN" sz="3200" dirty="0" err="1" smtClean="0"/>
                <a:t>rPHP</a:t>
              </a:r>
              <a:endParaRPr lang="en-US" sz="3200" dirty="0"/>
            </a:p>
          </p:txBody>
        </p:sp>
      </p:grpSp>
      <mc:AlternateContent xmlns:mc="http://schemas.openxmlformats.org/markup-compatibility/2006" xmlns:a14="http://schemas.microsoft.com/office/drawing/2010/main">
        <mc:Choice Requires="a14">
          <p:sp>
            <p:nvSpPr>
              <p:cNvPr id="64" name="Rectangle 63"/>
              <p:cNvSpPr/>
              <p:nvPr/>
            </p:nvSpPr>
            <p:spPr>
              <a:xfrm>
                <a:off x="-33629" y="3790436"/>
                <a:ext cx="2213324" cy="733149"/>
              </a:xfrm>
              <a:prstGeom prst="rect">
                <a:avLst/>
              </a:prstGeom>
            </p:spPr>
            <p:txBody>
              <a:bodyPr wrap="square">
                <a:spAutoFit/>
              </a:bodyPr>
              <a:lstStyle/>
              <a:p>
                <a:pPr marL="4763" lvl="0" eaLnBrk="0" hangingPunct="0">
                  <a:spcBef>
                    <a:spcPct val="20000"/>
                  </a:spcBef>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cs typeface="Times New Roman" pitchFamily="18" charset="0"/>
                        </a:rPr>
                        <m:t>rDHT</m:t>
                      </m:r>
                      <m:d>
                        <m:dPr>
                          <m:ctrlPr>
                            <a:rPr lang="en-US" sz="2000" i="1">
                              <a:latin typeface="Cambria Math" panose="02040503050406030204" pitchFamily="18" charset="0"/>
                              <a:cs typeface="Times New Roman" pitchFamily="18" charset="0"/>
                            </a:rPr>
                          </m:ctrlPr>
                        </m:dPr>
                        <m:e>
                          <m:r>
                            <a:rPr lang="en-US" sz="2000" i="1">
                              <a:latin typeface="Cambria Math"/>
                              <a:cs typeface="Times New Roman" pitchFamily="18" charset="0"/>
                            </a:rPr>
                            <m:t>𝑖</m:t>
                          </m:r>
                        </m:e>
                      </m:d>
                      <m:r>
                        <a:rPr lang="en-US" sz="2000" i="1">
                          <a:latin typeface="Cambria Math"/>
                          <a:ea typeface="Cambria Math"/>
                          <a:cs typeface="Times New Roman" pitchFamily="18" charset="0"/>
                        </a:rPr>
                        <m:t>∝</m:t>
                      </m:r>
                      <m:f>
                        <m:fPr>
                          <m:ctrlPr>
                            <a:rPr lang="en-US" sz="2000" i="1" smtClean="0">
                              <a:latin typeface="Cambria Math" panose="02040503050406030204" pitchFamily="18" charset="0"/>
                              <a:ea typeface="Cambria Math"/>
                              <a:cs typeface="Times New Roman" pitchFamily="18" charset="0"/>
                            </a:rPr>
                          </m:ctrlPr>
                        </m:fPr>
                        <m:num>
                          <m:r>
                            <m:rPr>
                              <m:sty m:val="p"/>
                            </m:rPr>
                            <a:rPr lang="en-US" sz="2000">
                              <a:latin typeface="Cambria Math"/>
                              <a:ea typeface="Cambria Math"/>
                              <a:cs typeface="Times New Roman" pitchFamily="18" charset="0"/>
                            </a:rPr>
                            <m:t>PHP</m:t>
                          </m:r>
                          <m:r>
                            <a:rPr lang="en-US" sz="2000" i="1">
                              <a:latin typeface="Cambria Math"/>
                              <a:ea typeface="Cambria Math"/>
                              <a:cs typeface="Times New Roman" pitchFamily="18" charset="0"/>
                            </a:rPr>
                            <m:t>(</m:t>
                          </m:r>
                          <m:r>
                            <a:rPr lang="en-US" sz="2000" i="1">
                              <a:latin typeface="Cambria Math"/>
                              <a:ea typeface="Cambria Math"/>
                              <a:cs typeface="Times New Roman" pitchFamily="18" charset="0"/>
                            </a:rPr>
                            <m:t>𝑖</m:t>
                          </m:r>
                          <m:r>
                            <a:rPr lang="en-US" sz="2000" i="1">
                              <a:latin typeface="Cambria Math"/>
                              <a:ea typeface="Cambria Math"/>
                              <a:cs typeface="Times New Roman" pitchFamily="18" charset="0"/>
                            </a:rPr>
                            <m:t>)</m:t>
                          </m:r>
                        </m:num>
                        <m:den>
                          <m:sSub>
                            <m:sSubPr>
                              <m:ctrlPr>
                                <a:rPr lang="en-US" sz="2000" b="0" i="1" smtClean="0">
                                  <a:latin typeface="Cambria Math" panose="02040503050406030204" pitchFamily="18" charset="0"/>
                                  <a:ea typeface="Cambria Math"/>
                                  <a:cs typeface="Times New Roman" pitchFamily="18" charset="0"/>
                                </a:rPr>
                              </m:ctrlPr>
                            </m:sSubPr>
                            <m:e>
                              <m:r>
                                <m:rPr>
                                  <m:sty m:val="p"/>
                                </m:rPr>
                                <a:rPr lang="en-US" sz="2000">
                                  <a:latin typeface="Cambria Math" panose="02040503050406030204" pitchFamily="18" charset="0"/>
                                  <a:ea typeface="Cambria Math"/>
                                  <a:cs typeface="Times New Roman" pitchFamily="18" charset="0"/>
                                </a:rPr>
                                <m:t>EI</m:t>
                              </m:r>
                            </m:e>
                            <m:sub>
                              <m:r>
                                <a:rPr lang="en-US" sz="2000" b="0" i="1" smtClean="0">
                                  <a:latin typeface="Cambria Math" panose="02040503050406030204" pitchFamily="18" charset="0"/>
                                  <a:ea typeface="Cambria Math"/>
                                  <a:cs typeface="Times New Roman" pitchFamily="18" charset="0"/>
                                </a:rPr>
                                <m:t>𝑖</m:t>
                              </m:r>
                            </m:sub>
                          </m:sSub>
                          <m:r>
                            <a:rPr lang="en-US" sz="2000" b="0" i="1" smtClean="0">
                              <a:latin typeface="Cambria Math" panose="02040503050406030204" pitchFamily="18" charset="0"/>
                              <a:ea typeface="Cambria Math"/>
                              <a:cs typeface="Times New Roman" pitchFamily="18" charset="0"/>
                            </a:rPr>
                            <m:t>(</m:t>
                          </m:r>
                          <m:r>
                            <a:rPr lang="en-US" sz="2000" b="0" i="1" smtClean="0">
                              <a:latin typeface="Cambria Math" panose="02040503050406030204" pitchFamily="18" charset="0"/>
                              <a:ea typeface="Cambria Math"/>
                              <a:cs typeface="Times New Roman" pitchFamily="18" charset="0"/>
                            </a:rPr>
                            <m:t>𝑖</m:t>
                          </m:r>
                          <m:r>
                            <a:rPr lang="en-US" sz="2000" b="0" i="1" smtClean="0">
                              <a:latin typeface="Cambria Math" panose="02040503050406030204" pitchFamily="18" charset="0"/>
                              <a:ea typeface="Cambria Math"/>
                              <a:cs typeface="Times New Roman" pitchFamily="18" charset="0"/>
                            </a:rPr>
                            <m:t>)</m:t>
                          </m:r>
                        </m:den>
                      </m:f>
                    </m:oMath>
                  </m:oMathPara>
                </a14:m>
                <a:endParaRPr lang="en-US" sz="2000" dirty="0">
                  <a:latin typeface="+mj-lt"/>
                  <a:cs typeface="Times New Roman" pitchFamily="18" charset="0"/>
                </a:endParaRPr>
              </a:p>
            </p:txBody>
          </p:sp>
        </mc:Choice>
        <mc:Fallback xmlns="">
          <p:sp>
            <p:nvSpPr>
              <p:cNvPr id="64" name="Rectangle 63"/>
              <p:cNvSpPr>
                <a:spLocks noRot="1" noChangeAspect="1" noMove="1" noResize="1" noEditPoints="1" noAdjustHandles="1" noChangeArrowheads="1" noChangeShapeType="1" noTextEdit="1"/>
              </p:cNvSpPr>
              <p:nvPr/>
            </p:nvSpPr>
            <p:spPr>
              <a:xfrm>
                <a:off x="-33629" y="3790436"/>
                <a:ext cx="2213324" cy="733149"/>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p:cNvSpPr/>
              <p:nvPr/>
            </p:nvSpPr>
            <p:spPr>
              <a:xfrm>
                <a:off x="62457" y="5310084"/>
                <a:ext cx="2473016" cy="369332"/>
              </a:xfrm>
              <a:prstGeom prst="rect">
                <a:avLst/>
              </a:prstGeom>
            </p:spPr>
            <p:txBody>
              <a:bodyPr wrap="square">
                <a:spAutoFit/>
              </a:bodyPr>
              <a:lstStyle/>
              <a:p>
                <a:pPr marL="4763" lvl="0" eaLnBrk="0" hangingPunct="0">
                  <a:spcBef>
                    <a:spcPct val="20000"/>
                  </a:spcBef>
                </a:pPr>
                <a14:m>
                  <m:oMath xmlns:m="http://schemas.openxmlformats.org/officeDocument/2006/math">
                    <m:sSub>
                      <m:sSubPr>
                        <m:ctrlPr>
                          <a:rPr lang="en-US" i="1">
                            <a:latin typeface="Cambria Math" panose="02040503050406030204" pitchFamily="18" charset="0"/>
                            <a:ea typeface="Cambria Math"/>
                            <a:cs typeface="Times New Roman" pitchFamily="18" charset="0"/>
                          </a:rPr>
                        </m:ctrlPr>
                      </m:sSubPr>
                      <m:e>
                        <m:r>
                          <m:rPr>
                            <m:sty m:val="p"/>
                          </m:rPr>
                          <a:rPr lang="en-US">
                            <a:latin typeface="Cambria Math" panose="02040503050406030204" pitchFamily="18" charset="0"/>
                            <a:ea typeface="Cambria Math"/>
                            <a:cs typeface="Times New Roman" pitchFamily="18" charset="0"/>
                          </a:rPr>
                          <m:t>EI</m:t>
                        </m:r>
                      </m:e>
                      <m:sub>
                        <m:r>
                          <a:rPr lang="en-US" i="1">
                            <a:latin typeface="Cambria Math" panose="02040503050406030204" pitchFamily="18" charset="0"/>
                            <a:ea typeface="Cambria Math"/>
                            <a:cs typeface="Times New Roman" pitchFamily="18" charset="0"/>
                          </a:rPr>
                          <m:t>𝑖</m:t>
                        </m:r>
                      </m:sub>
                    </m:sSub>
                    <m:r>
                      <a:rPr lang="en-US" i="1">
                        <a:latin typeface="Cambria Math" panose="02040503050406030204" pitchFamily="18" charset="0"/>
                        <a:ea typeface="Cambria Math"/>
                        <a:cs typeface="Times New Roman" pitchFamily="18" charset="0"/>
                      </a:rPr>
                      <m:t>(</m:t>
                    </m:r>
                    <m:r>
                      <a:rPr lang="en-US" i="1">
                        <a:latin typeface="Cambria Math" panose="02040503050406030204" pitchFamily="18" charset="0"/>
                        <a:ea typeface="Cambria Math"/>
                        <a:cs typeface="Times New Roman" pitchFamily="18" charset="0"/>
                      </a:rPr>
                      <m:t>𝑖</m:t>
                    </m:r>
                    <m:r>
                      <a:rPr lang="en-US" i="1">
                        <a:latin typeface="Cambria Math" panose="02040503050406030204" pitchFamily="18" charset="0"/>
                        <a:ea typeface="Cambria Math"/>
                        <a:cs typeface="Times New Roman" pitchFamily="18" charset="0"/>
                      </a:rPr>
                      <m:t>)</m:t>
                    </m:r>
                  </m:oMath>
                </a14:m>
                <a:r>
                  <a:rPr lang="en-US" dirty="0" smtClean="0">
                    <a:latin typeface="+mj-lt"/>
                    <a:cs typeface="Times New Roman" pitchFamily="18" charset="0"/>
                  </a:rPr>
                  <a:t> is pre-computed.</a:t>
                </a:r>
                <a:endParaRPr lang="en-US" dirty="0">
                  <a:latin typeface="+mj-lt"/>
                  <a:cs typeface="Times New Roman" pitchFamily="18" charset="0"/>
                </a:endParaRPr>
              </a:p>
            </p:txBody>
          </p:sp>
        </mc:Choice>
        <mc:Fallback xmlns="">
          <p:sp>
            <p:nvSpPr>
              <p:cNvPr id="68" name="Rectangle 67"/>
              <p:cNvSpPr>
                <a:spLocks noRot="1" noChangeAspect="1" noMove="1" noResize="1" noEditPoints="1" noAdjustHandles="1" noChangeArrowheads="1" noChangeShapeType="1" noTextEdit="1"/>
              </p:cNvSpPr>
              <p:nvPr/>
            </p:nvSpPr>
            <p:spPr>
              <a:xfrm>
                <a:off x="62457" y="5310084"/>
                <a:ext cx="2473016" cy="369332"/>
              </a:xfrm>
              <a:prstGeom prst="rect">
                <a:avLst/>
              </a:prstGeom>
              <a:blipFill rotWithShape="0">
                <a:blip r:embed="rId14"/>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4109791" y="5077292"/>
                <a:ext cx="11213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cs typeface="Times New Roman" pitchFamily="18" charset="0"/>
                        </a:rPr>
                        <m:t>𝛽</m:t>
                      </m:r>
                      <m:r>
                        <a:rPr lang="en-US" i="1" smtClean="0">
                          <a:latin typeface="Cambria Math" panose="02040503050406030204" pitchFamily="18" charset="0"/>
                          <a:ea typeface="Cambria Math" panose="02040503050406030204" pitchFamily="18" charset="0"/>
                          <a:cs typeface="Times New Roman" pitchFamily="18" charset="0"/>
                        </a:rPr>
                        <m:t>∈[0,1]</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4109791" y="5077292"/>
                <a:ext cx="1121397" cy="369332"/>
              </a:xfrm>
              <a:prstGeom prst="rect">
                <a:avLst/>
              </a:prstGeom>
              <a:blipFill rotWithShape="0">
                <a:blip r:embed="rId1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p:cNvSpPr/>
              <p:nvPr/>
            </p:nvSpPr>
            <p:spPr>
              <a:xfrm>
                <a:off x="7715339" y="3908550"/>
                <a:ext cx="1384364" cy="369332"/>
              </a:xfrm>
              <a:prstGeom prst="rect">
                <a:avLst/>
              </a:prstGeom>
            </p:spPr>
            <p:txBody>
              <a:bodyPr wrap="square">
                <a:spAutoFit/>
              </a:bodyPr>
              <a:lstStyle/>
              <a:p>
                <a14:m>
                  <m:oMath xmlns:m="http://schemas.openxmlformats.org/officeDocument/2006/math">
                    <m:sSub>
                      <m:sSubPr>
                        <m:ctrlPr>
                          <a:rPr lang="en-US" i="1">
                            <a:latin typeface="Cambria Math" panose="02040503050406030204" pitchFamily="18" charset="0"/>
                            <a:ea typeface="Cambria Math"/>
                            <a:cs typeface="Times New Roman" pitchFamily="18" charset="0"/>
                          </a:rPr>
                        </m:ctrlPr>
                      </m:sSubPr>
                      <m:e>
                        <m:r>
                          <a:rPr lang="en-US" i="1">
                            <a:latin typeface="Cambria Math" panose="02040503050406030204" pitchFamily="18" charset="0"/>
                            <a:ea typeface="Cambria Math" panose="02040503050406030204" pitchFamily="18" charset="0"/>
                            <a:cs typeface="Times New Roman" pitchFamily="18" charset="0"/>
                          </a:rPr>
                          <m:t>𝜆</m:t>
                        </m:r>
                      </m:e>
                      <m:sub>
                        <m:r>
                          <a:rPr lang="en-US" i="1">
                            <a:latin typeface="Cambria Math" panose="02040503050406030204" pitchFamily="18" charset="0"/>
                            <a:ea typeface="Cambria Math"/>
                            <a:cs typeface="Times New Roman" pitchFamily="18" charset="0"/>
                          </a:rPr>
                          <m:t>𝑖</m:t>
                        </m:r>
                      </m:sub>
                    </m:sSub>
                  </m:oMath>
                </a14:m>
                <a:r>
                  <a:rPr lang="en-US" dirty="0" smtClean="0"/>
                  <a:t> : constant</a:t>
                </a:r>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7715339" y="3908550"/>
                <a:ext cx="1384364" cy="369332"/>
              </a:xfrm>
              <a:prstGeom prst="rect">
                <a:avLst/>
              </a:prstGeom>
              <a:blipFill rotWithShape="0">
                <a:blip r:embed="rId16"/>
                <a:stretch>
                  <a:fillRect t="-8197" r="-2203" b="-24590"/>
                </a:stretch>
              </a:blipFill>
            </p:spPr>
            <p:txBody>
              <a:bodyPr/>
              <a:lstStyle/>
              <a:p>
                <a:r>
                  <a:rPr lang="en-US">
                    <a:noFill/>
                  </a:rPr>
                  <a:t> </a:t>
                </a:r>
              </a:p>
            </p:txBody>
          </p:sp>
        </mc:Fallback>
      </mc:AlternateContent>
    </p:spTree>
    <p:extLst>
      <p:ext uri="{BB962C8B-B14F-4D97-AF65-F5344CB8AC3E}">
        <p14:creationId xmlns:p14="http://schemas.microsoft.com/office/powerpoint/2010/main" val="321697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5" grpId="0"/>
      <p:bldP spid="56" grpId="0"/>
      <p:bldP spid="57" grpId="0"/>
      <p:bldP spid="58" grpId="0"/>
      <p:bldP spid="59" grpId="0"/>
      <p:bldP spid="65" grpId="0"/>
      <p:bldP spid="69" grpId="0"/>
      <p:bldP spid="72" grpId="0"/>
      <p:bldP spid="64" grpId="0"/>
      <p:bldP spid="68" grpId="0"/>
      <p:bldP spid="67" grpId="0"/>
      <p:bldP spid="7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540" y="393299"/>
            <a:ext cx="7704856" cy="646331"/>
          </a:xfrm>
          <a:prstGeom prst="rect">
            <a:avLst/>
          </a:prstGeom>
        </p:spPr>
        <p:txBody>
          <a:bodyPr wrap="square">
            <a:spAutoFit/>
          </a:bodyPr>
          <a:lstStyle/>
          <a:p>
            <a:pPr lvl="0" defTabSz="457200" eaLnBrk="0" fontAlgn="base" hangingPunct="0">
              <a:spcBef>
                <a:spcPct val="0"/>
              </a:spcBef>
              <a:spcAft>
                <a:spcPct val="0"/>
              </a:spcAft>
            </a:pPr>
            <a:r>
              <a:rPr lang="en-US" sz="3600" dirty="0" smtClean="0">
                <a:latin typeface="+mj-lt"/>
                <a:ea typeface="헤드라인A"/>
                <a:cs typeface="Times New Roman" pitchFamily="18" charset="0"/>
              </a:rPr>
              <a:t>Experimental Results </a:t>
            </a:r>
            <a:r>
              <a:rPr lang="en-US" altLang="zh-CN" sz="3600" dirty="0" smtClean="0">
                <a:latin typeface="+mj-lt"/>
                <a:ea typeface="헤드라인A"/>
                <a:cs typeface="Times New Roman" pitchFamily="18" charset="0"/>
              </a:rPr>
              <a:t>—— Running Time</a:t>
            </a:r>
            <a:endParaRPr lang="en-US" sz="3600" dirty="0">
              <a:latin typeface="+mj-lt"/>
              <a:ea typeface="헤드라인A"/>
              <a:cs typeface="Times New Roman" pitchFamily="18" charset="0"/>
            </a:endParaRPr>
          </a:p>
        </p:txBody>
      </p:sp>
      <p:sp>
        <p:nvSpPr>
          <p:cNvPr id="67" name="TextBox 66"/>
          <p:cNvSpPr txBox="1"/>
          <p:nvPr/>
        </p:nvSpPr>
        <p:spPr>
          <a:xfrm>
            <a:off x="3239852" y="5925078"/>
            <a:ext cx="5869964" cy="830997"/>
          </a:xfrm>
          <a:prstGeom prst="rect">
            <a:avLst/>
          </a:prstGeom>
          <a:noFill/>
        </p:spPr>
        <p:txBody>
          <a:bodyPr wrap="square" rtlCol="0">
            <a:spAutoFit/>
          </a:bodyPr>
          <a:lstStyle/>
          <a:p>
            <a:r>
              <a:rPr lang="en-US" sz="1600" dirty="0" smtClean="0">
                <a:solidFill>
                  <a:schemeClr val="bg1"/>
                </a:solidFill>
              </a:rPr>
              <a:t>Yubao Wu, </a:t>
            </a:r>
            <a:r>
              <a:rPr lang="en-US" sz="1600" dirty="0" err="1" smtClean="0">
                <a:solidFill>
                  <a:schemeClr val="bg1"/>
                </a:solidFill>
              </a:rPr>
              <a:t>Ruoming</a:t>
            </a:r>
            <a:r>
              <a:rPr lang="en-US" sz="1600" dirty="0" smtClean="0">
                <a:solidFill>
                  <a:schemeClr val="bg1"/>
                </a:solidFill>
              </a:rPr>
              <a:t> </a:t>
            </a:r>
            <a:r>
              <a:rPr lang="en-US" sz="1600" dirty="0" err="1" smtClean="0">
                <a:solidFill>
                  <a:schemeClr val="bg1"/>
                </a:solidFill>
              </a:rPr>
              <a:t>Jin</a:t>
            </a:r>
            <a:r>
              <a:rPr lang="en-US" sz="1600" dirty="0" smtClean="0">
                <a:solidFill>
                  <a:schemeClr val="bg1"/>
                </a:solidFill>
              </a:rPr>
              <a:t>, Xiang Zhang. </a:t>
            </a:r>
            <a:r>
              <a:rPr lang="en-US" sz="1600" dirty="0" smtClean="0">
                <a:solidFill>
                  <a:schemeClr val="bg1"/>
                </a:solidFill>
                <a:cs typeface="Times New Roman" pitchFamily="18" charset="0"/>
              </a:rPr>
              <a:t>Unified and Exact Local Search for Random Walk Based Top-K Proximity Query in Large Graphs</a:t>
            </a:r>
            <a:r>
              <a:rPr lang="en-US" sz="1600" dirty="0" smtClean="0">
                <a:solidFill>
                  <a:schemeClr val="bg1"/>
                </a:solidFill>
              </a:rPr>
              <a:t>. </a:t>
            </a:r>
            <a:r>
              <a:rPr lang="en-US" altLang="zh-CN" sz="1600" dirty="0" smtClean="0">
                <a:solidFill>
                  <a:schemeClr val="bg1"/>
                </a:solidFill>
              </a:rPr>
              <a:t>Submitted to VLDBJ</a:t>
            </a:r>
            <a:r>
              <a:rPr lang="en-US" sz="1600" dirty="0" smtClean="0">
                <a:solidFill>
                  <a:schemeClr val="bg1"/>
                </a:solidFill>
              </a:rPr>
              <a:t>, 2015.</a:t>
            </a:r>
            <a:endParaRPr lang="en-US" sz="1600" dirty="0">
              <a:solidFill>
                <a:schemeClr val="bg1"/>
              </a:solidFill>
              <a:cs typeface="Times New Roman" pitchFamily="18"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1423060"/>
            <a:ext cx="2713238" cy="3410096"/>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8472" y="1423060"/>
            <a:ext cx="3224765" cy="341009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0967" y="1423061"/>
            <a:ext cx="1527659" cy="3410095"/>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76356" y="1423060"/>
            <a:ext cx="1215244" cy="3410096"/>
          </a:xfrm>
          <a:prstGeom prst="rect">
            <a:avLst/>
          </a:prstGeom>
        </p:spPr>
      </p:pic>
      <p:sp>
        <p:nvSpPr>
          <p:cNvPr id="70" name="Rectangle 69"/>
          <p:cNvSpPr/>
          <p:nvPr/>
        </p:nvSpPr>
        <p:spPr>
          <a:xfrm>
            <a:off x="1198551" y="4817536"/>
            <a:ext cx="531144" cy="461665"/>
          </a:xfrm>
          <a:prstGeom prst="rect">
            <a:avLst/>
          </a:prstGeom>
        </p:spPr>
        <p:txBody>
          <a:bodyPr wrap="square">
            <a:spAutoFit/>
          </a:bodyPr>
          <a:lstStyle/>
          <a:p>
            <a:pPr marL="4763" lvl="0" algn="ctr" eaLnBrk="0" hangingPunct="0">
              <a:spcBef>
                <a:spcPct val="20000"/>
              </a:spcBef>
            </a:pPr>
            <a:r>
              <a:rPr lang="en-US" sz="2400" dirty="0" smtClean="0">
                <a:latin typeface="+mj-lt"/>
                <a:cs typeface="Times New Roman" pitchFamily="18" charset="0"/>
              </a:rPr>
              <a:t>RT</a:t>
            </a:r>
            <a:endParaRPr lang="en-US" sz="2400" dirty="0">
              <a:latin typeface="+mj-lt"/>
              <a:cs typeface="Times New Roman" pitchFamily="18" charset="0"/>
            </a:endParaRPr>
          </a:p>
        </p:txBody>
      </p:sp>
      <p:sp>
        <p:nvSpPr>
          <p:cNvPr id="71" name="Rectangle 70"/>
          <p:cNvSpPr/>
          <p:nvPr/>
        </p:nvSpPr>
        <p:spPr>
          <a:xfrm>
            <a:off x="4235282" y="4817536"/>
            <a:ext cx="531144" cy="461665"/>
          </a:xfrm>
          <a:prstGeom prst="rect">
            <a:avLst/>
          </a:prstGeom>
        </p:spPr>
        <p:txBody>
          <a:bodyPr wrap="square">
            <a:spAutoFit/>
          </a:bodyPr>
          <a:lstStyle/>
          <a:p>
            <a:pPr marL="4763" lvl="0" algn="ctr" eaLnBrk="0" hangingPunct="0">
              <a:spcBef>
                <a:spcPct val="20000"/>
              </a:spcBef>
            </a:pPr>
            <a:r>
              <a:rPr lang="en-US" sz="2400" dirty="0" smtClean="0">
                <a:latin typeface="+mj-lt"/>
                <a:cs typeface="Times New Roman" pitchFamily="18" charset="0"/>
              </a:rPr>
              <a:t>KZ</a:t>
            </a:r>
            <a:endParaRPr lang="en-US" sz="2400" dirty="0">
              <a:latin typeface="+mj-lt"/>
              <a:cs typeface="Times New Roman" pitchFamily="18" charset="0"/>
            </a:endParaRPr>
          </a:p>
        </p:txBody>
      </p:sp>
      <p:sp>
        <p:nvSpPr>
          <p:cNvPr id="75" name="Rectangle 74"/>
          <p:cNvSpPr/>
          <p:nvPr/>
        </p:nvSpPr>
        <p:spPr>
          <a:xfrm>
            <a:off x="6679224" y="4817536"/>
            <a:ext cx="531144" cy="461665"/>
          </a:xfrm>
          <a:prstGeom prst="rect">
            <a:avLst/>
          </a:prstGeom>
        </p:spPr>
        <p:txBody>
          <a:bodyPr wrap="square">
            <a:spAutoFit/>
          </a:bodyPr>
          <a:lstStyle/>
          <a:p>
            <a:pPr marL="4763" lvl="0" algn="ctr" eaLnBrk="0" hangingPunct="0">
              <a:spcBef>
                <a:spcPct val="20000"/>
              </a:spcBef>
            </a:pPr>
            <a:r>
              <a:rPr lang="en-US" sz="2400" dirty="0" smtClean="0">
                <a:latin typeface="+mj-lt"/>
                <a:cs typeface="Times New Roman" pitchFamily="18" charset="0"/>
              </a:rPr>
              <a:t>AP</a:t>
            </a:r>
            <a:endParaRPr lang="en-US" sz="2400" dirty="0">
              <a:latin typeface="+mj-lt"/>
              <a:cs typeface="Times New Roman" pitchFamily="18" charset="0"/>
            </a:endParaRPr>
          </a:p>
        </p:txBody>
      </p:sp>
      <p:sp>
        <p:nvSpPr>
          <p:cNvPr id="76" name="Rectangle 75"/>
          <p:cNvSpPr/>
          <p:nvPr/>
        </p:nvSpPr>
        <p:spPr>
          <a:xfrm>
            <a:off x="7921624" y="4817536"/>
            <a:ext cx="924708" cy="461665"/>
          </a:xfrm>
          <a:prstGeom prst="rect">
            <a:avLst/>
          </a:prstGeom>
        </p:spPr>
        <p:txBody>
          <a:bodyPr wrap="square">
            <a:spAutoFit/>
          </a:bodyPr>
          <a:lstStyle/>
          <a:p>
            <a:pPr marL="4763" lvl="0" algn="ctr" eaLnBrk="0" hangingPunct="0">
              <a:spcBef>
                <a:spcPct val="20000"/>
              </a:spcBef>
            </a:pPr>
            <a:r>
              <a:rPr lang="en-US" sz="2400" dirty="0" err="1" smtClean="0">
                <a:latin typeface="+mj-lt"/>
                <a:cs typeface="Times New Roman" pitchFamily="18" charset="0"/>
              </a:rPr>
              <a:t>rPHP</a:t>
            </a:r>
            <a:endParaRPr lang="en-US" sz="2400" dirty="0">
              <a:latin typeface="+mj-lt"/>
              <a:cs typeface="Times New Roman" pitchFamily="18" charset="0"/>
            </a:endParaRPr>
          </a:p>
        </p:txBody>
      </p:sp>
    </p:spTree>
    <p:extLst>
      <p:ext uri="{BB962C8B-B14F-4D97-AF65-F5344CB8AC3E}">
        <p14:creationId xmlns:p14="http://schemas.microsoft.com/office/powerpoint/2010/main" val="5207784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540" y="190381"/>
            <a:ext cx="8462140" cy="646331"/>
          </a:xfrm>
          <a:prstGeom prst="rect">
            <a:avLst/>
          </a:prstGeom>
        </p:spPr>
        <p:txBody>
          <a:bodyPr wrap="square">
            <a:spAutoFit/>
          </a:bodyPr>
          <a:lstStyle/>
          <a:p>
            <a:pPr lvl="0" defTabSz="457200" eaLnBrk="0" fontAlgn="base" hangingPunct="0">
              <a:spcBef>
                <a:spcPct val="0"/>
              </a:spcBef>
              <a:spcAft>
                <a:spcPct val="0"/>
              </a:spcAft>
            </a:pPr>
            <a:r>
              <a:rPr lang="en-US" sz="3600" dirty="0" smtClean="0">
                <a:latin typeface="+mj-lt"/>
                <a:ea typeface="헤드라인A"/>
                <a:cs typeface="Times New Roman" pitchFamily="18" charset="0"/>
              </a:rPr>
              <a:t>Experimental Results </a:t>
            </a:r>
            <a:r>
              <a:rPr lang="en-US" altLang="zh-CN" sz="3600" dirty="0" smtClean="0">
                <a:latin typeface="+mj-lt"/>
                <a:ea typeface="헤드라인A"/>
                <a:cs typeface="Times New Roman" pitchFamily="18" charset="0"/>
              </a:rPr>
              <a:t>—— # of Visited Nodes</a:t>
            </a:r>
            <a:endParaRPr lang="en-US" sz="3600" dirty="0">
              <a:latin typeface="+mj-lt"/>
              <a:ea typeface="헤드라인A"/>
              <a:cs typeface="Times New Roman" pitchFamily="18" charset="0"/>
            </a:endParaRPr>
          </a:p>
        </p:txBody>
      </p:sp>
      <p:sp>
        <p:nvSpPr>
          <p:cNvPr id="70" name="Rectangle 69"/>
          <p:cNvSpPr/>
          <p:nvPr/>
        </p:nvSpPr>
        <p:spPr>
          <a:xfrm>
            <a:off x="2063874" y="5304739"/>
            <a:ext cx="531144" cy="461665"/>
          </a:xfrm>
          <a:prstGeom prst="rect">
            <a:avLst/>
          </a:prstGeom>
        </p:spPr>
        <p:txBody>
          <a:bodyPr wrap="square">
            <a:spAutoFit/>
          </a:bodyPr>
          <a:lstStyle/>
          <a:p>
            <a:pPr marL="4763" lvl="0" algn="ctr" eaLnBrk="0" hangingPunct="0">
              <a:spcBef>
                <a:spcPct val="20000"/>
              </a:spcBef>
            </a:pPr>
            <a:r>
              <a:rPr lang="en-US" sz="2400" dirty="0" smtClean="0">
                <a:latin typeface="+mj-lt"/>
                <a:cs typeface="Times New Roman" pitchFamily="18" charset="0"/>
              </a:rPr>
              <a:t>YT</a:t>
            </a:r>
            <a:endParaRPr lang="en-US" sz="2400" dirty="0">
              <a:latin typeface="+mj-lt"/>
              <a:cs typeface="Times New Roman" pitchFamily="18" charset="0"/>
            </a:endParaRPr>
          </a:p>
        </p:txBody>
      </p:sp>
      <p:sp>
        <p:nvSpPr>
          <p:cNvPr id="71" name="Rectangle 70"/>
          <p:cNvSpPr/>
          <p:nvPr/>
        </p:nvSpPr>
        <p:spPr>
          <a:xfrm>
            <a:off x="6548982" y="5301208"/>
            <a:ext cx="531144" cy="461665"/>
          </a:xfrm>
          <a:prstGeom prst="rect">
            <a:avLst/>
          </a:prstGeom>
        </p:spPr>
        <p:txBody>
          <a:bodyPr wrap="square">
            <a:spAutoFit/>
          </a:bodyPr>
          <a:lstStyle/>
          <a:p>
            <a:pPr marL="4763" lvl="0" algn="ctr" eaLnBrk="0" hangingPunct="0">
              <a:spcBef>
                <a:spcPct val="20000"/>
              </a:spcBef>
            </a:pPr>
            <a:r>
              <a:rPr lang="en-US" sz="2400" dirty="0" smtClean="0">
                <a:latin typeface="+mj-lt"/>
                <a:cs typeface="Times New Roman" pitchFamily="18" charset="0"/>
              </a:rPr>
              <a:t>LJ</a:t>
            </a:r>
            <a:endParaRPr lang="en-US" sz="2400" dirty="0">
              <a:latin typeface="+mj-lt"/>
              <a:cs typeface="Times New Roman"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900" y="2137000"/>
            <a:ext cx="4341092" cy="323265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4008" y="2137000"/>
            <a:ext cx="4341092" cy="3236216"/>
          </a:xfrm>
          <a:prstGeom prst="rect">
            <a:avLst/>
          </a:prstGeom>
        </p:spPr>
      </p:pic>
      <p:sp>
        <p:nvSpPr>
          <p:cNvPr id="16" name="Rectangle 15"/>
          <p:cNvSpPr/>
          <p:nvPr/>
        </p:nvSpPr>
        <p:spPr>
          <a:xfrm>
            <a:off x="3599892" y="5877272"/>
            <a:ext cx="2886791" cy="369332"/>
          </a:xfrm>
          <a:prstGeom prst="rect">
            <a:avLst/>
          </a:prstGeom>
        </p:spPr>
        <p:txBody>
          <a:bodyPr wrap="square">
            <a:spAutoFit/>
          </a:bodyPr>
          <a:lstStyle/>
          <a:p>
            <a:pPr marL="4763" lvl="0" eaLnBrk="0" hangingPunct="0">
              <a:spcBef>
                <a:spcPct val="20000"/>
              </a:spcBef>
            </a:pPr>
            <a:r>
              <a:rPr lang="en-US" dirty="0" smtClean="0">
                <a:solidFill>
                  <a:schemeClr val="bg1"/>
                </a:solidFill>
                <a:latin typeface="+mj-lt"/>
                <a:cs typeface="Times New Roman" pitchFamily="18" charset="0"/>
              </a:rPr>
              <a:t>All are local search methods</a:t>
            </a:r>
            <a:endParaRPr lang="en-US" dirty="0">
              <a:solidFill>
                <a:schemeClr val="bg1"/>
              </a:solidFill>
              <a:latin typeface="+mj-lt"/>
              <a:cs typeface="Times New Roman" pitchFamily="18"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1640" y="916728"/>
            <a:ext cx="6450189" cy="1144120"/>
          </a:xfrm>
          <a:prstGeom prst="rect">
            <a:avLst/>
          </a:prstGeom>
        </p:spPr>
      </p:pic>
    </p:spTree>
    <p:extLst>
      <p:ext uri="{BB962C8B-B14F-4D97-AF65-F5344CB8AC3E}">
        <p14:creationId xmlns:p14="http://schemas.microsoft.com/office/powerpoint/2010/main" val="16064527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3435348851"/>
                  </p:ext>
                </p:extLst>
              </p:nvPr>
            </p:nvGraphicFramePr>
            <p:xfrm>
              <a:off x="323528" y="1568388"/>
              <a:ext cx="8496944" cy="3120752"/>
            </p:xfrm>
            <a:graphic>
              <a:graphicData uri="http://schemas.openxmlformats.org/drawingml/2006/table">
                <a:tbl>
                  <a:tblPr firstRow="1" bandRow="1">
                    <a:tableStyleId>{5C22544A-7EE6-4342-B048-85BDC9FD1C3A}</a:tableStyleId>
                  </a:tblPr>
                  <a:tblGrid>
                    <a:gridCol w="2052228"/>
                    <a:gridCol w="3204356"/>
                    <a:gridCol w="3240360"/>
                  </a:tblGrid>
                  <a:tr h="780188">
                    <a:tc>
                      <a:txBody>
                        <a:bodyPr/>
                        <a:lstStyle/>
                        <a:p>
                          <a:pPr algn="ctr"/>
                          <a:r>
                            <a:rPr lang="en-US" sz="2000" dirty="0" smtClean="0"/>
                            <a:t>Tasks</a:t>
                          </a:r>
                          <a:endParaRPr lang="en-US" sz="2000" dirty="0"/>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smtClean="0"/>
                            <a:t>Limitations</a:t>
                          </a:r>
                          <a:r>
                            <a:rPr lang="en-US" sz="2000" baseline="0" dirty="0" smtClean="0"/>
                            <a:t> of existing works</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sz="2000" dirty="0" smtClean="0"/>
                            <a:t>Our contributions</a:t>
                          </a:r>
                          <a:endParaRPr lang="en-US" sz="2000" dirty="0"/>
                        </a:p>
                      </a:txBody>
                      <a:tcPr anchor="ctr">
                        <a:lnL w="38100" cap="flat" cmpd="sng" algn="ctr">
                          <a:solidFill>
                            <a:schemeClr val="bg1"/>
                          </a:solidFill>
                          <a:prstDash val="solid"/>
                          <a:round/>
                          <a:headEnd type="none" w="med" len="med"/>
                          <a:tailEnd type="none" w="med" len="med"/>
                        </a:lnL>
                      </a:tcPr>
                    </a:tc>
                  </a:tr>
                  <a:tr h="780188">
                    <a:tc>
                      <a:txBody>
                        <a:bodyPr/>
                        <a:lstStyle/>
                        <a:p>
                          <a:pPr algn="ctr"/>
                          <a:r>
                            <a:rPr lang="en-US" sz="2000" dirty="0" smtClean="0"/>
                            <a:t>Local community detection</a:t>
                          </a:r>
                          <a:endParaRPr lang="en-US" sz="2000" dirty="0"/>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000" dirty="0" smtClean="0"/>
                            <a:t>Free rider effect</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000" dirty="0" smtClean="0"/>
                            <a:t>Query biased densest subgraph</a:t>
                          </a:r>
                          <a:endParaRPr lang="en-US" sz="2000" dirty="0"/>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r>
                  <a:tr h="7801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Top-</a:t>
                          </a:r>
                          <a14:m>
                            <m:oMath xmlns:m="http://schemas.openxmlformats.org/officeDocument/2006/math">
                              <m:r>
                                <a:rPr lang="en-US" sz="2000" b="0" i="1" smtClean="0">
                                  <a:latin typeface="Cambria Math"/>
                                </a:rPr>
                                <m:t>𝑘</m:t>
                              </m:r>
                            </m:oMath>
                          </a14:m>
                          <a:r>
                            <a:rPr lang="en-US" sz="2000" dirty="0" smtClean="0"/>
                            <a:t> proximity query</a:t>
                          </a:r>
                          <a:endParaRPr lang="en-US" sz="2000" dirty="0"/>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000" dirty="0" smtClean="0"/>
                            <a:t>Global : expensive;</a:t>
                          </a:r>
                        </a:p>
                        <a:p>
                          <a:pPr algn="ctr"/>
                          <a:r>
                            <a:rPr lang="en-US" sz="2000" dirty="0" smtClean="0"/>
                            <a:t>Local : approximate; specific</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000" dirty="0" smtClean="0"/>
                            <a:t>Simple, unified and exact local search</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r>
                  <a:tr h="780188">
                    <a:tc>
                      <a:txBody>
                        <a:bodyPr/>
                        <a:lstStyle/>
                        <a:p>
                          <a:pPr algn="ctr"/>
                          <a:r>
                            <a:rPr lang="en-US" sz="2000" dirty="0" smtClean="0"/>
                            <a:t>Densest subgraph detection</a:t>
                          </a:r>
                          <a:endParaRPr lang="en-US" sz="2000" dirty="0"/>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000" dirty="0" smtClean="0"/>
                            <a:t>Single network;</a:t>
                          </a:r>
                          <a:r>
                            <a:rPr lang="en-US" sz="2000" baseline="0" dirty="0" smtClean="0"/>
                            <a:t> </a:t>
                          </a:r>
                        </a:p>
                        <a:p>
                          <a:pPr algn="ctr"/>
                          <a:r>
                            <a:rPr lang="en-US" sz="2000" baseline="0" dirty="0" smtClean="0"/>
                            <a:t>Co-dense;</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000" dirty="0" smtClean="0"/>
                            <a:t>Dual</a:t>
                          </a:r>
                          <a:r>
                            <a:rPr lang="en-US" sz="2000" baseline="0" dirty="0" smtClean="0"/>
                            <a:t> networks;</a:t>
                          </a:r>
                        </a:p>
                        <a:p>
                          <a:pPr algn="ctr"/>
                          <a:r>
                            <a:rPr lang="en-US" sz="2000" baseline="0" dirty="0" smtClean="0"/>
                            <a:t>Densest connected subgraph</a:t>
                          </a:r>
                          <a:endParaRPr lang="en-US" sz="2000" dirty="0"/>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435348851"/>
                  </p:ext>
                </p:extLst>
              </p:nvPr>
            </p:nvGraphicFramePr>
            <p:xfrm>
              <a:off x="323528" y="1568388"/>
              <a:ext cx="8496944" cy="3120752"/>
            </p:xfrm>
            <a:graphic>
              <a:graphicData uri="http://schemas.openxmlformats.org/drawingml/2006/table">
                <a:tbl>
                  <a:tblPr firstRow="1" bandRow="1">
                    <a:tableStyleId>{5C22544A-7EE6-4342-B048-85BDC9FD1C3A}</a:tableStyleId>
                  </a:tblPr>
                  <a:tblGrid>
                    <a:gridCol w="2052228"/>
                    <a:gridCol w="3204356"/>
                    <a:gridCol w="3240360"/>
                  </a:tblGrid>
                  <a:tr h="780188">
                    <a:tc>
                      <a:txBody>
                        <a:bodyPr/>
                        <a:lstStyle/>
                        <a:p>
                          <a:pPr algn="ctr"/>
                          <a:r>
                            <a:rPr lang="en-US" sz="2000" dirty="0" smtClean="0"/>
                            <a:t>Tasks</a:t>
                          </a:r>
                          <a:endParaRPr lang="en-US" sz="2000" dirty="0"/>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smtClean="0"/>
                            <a:t>Limitations</a:t>
                          </a:r>
                          <a:r>
                            <a:rPr lang="en-US" sz="2000" baseline="0" dirty="0" smtClean="0"/>
                            <a:t> of existing works</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sz="2000" dirty="0" smtClean="0"/>
                            <a:t>Our contributions</a:t>
                          </a:r>
                          <a:endParaRPr lang="en-US" sz="2000" dirty="0"/>
                        </a:p>
                      </a:txBody>
                      <a:tcPr anchor="ctr">
                        <a:lnL w="38100" cap="flat" cmpd="sng" algn="ctr">
                          <a:solidFill>
                            <a:schemeClr val="bg1"/>
                          </a:solidFill>
                          <a:prstDash val="solid"/>
                          <a:round/>
                          <a:headEnd type="none" w="med" len="med"/>
                          <a:tailEnd type="none" w="med" len="med"/>
                        </a:lnL>
                      </a:tcPr>
                    </a:tc>
                  </a:tr>
                  <a:tr h="780188">
                    <a:tc>
                      <a:txBody>
                        <a:bodyPr/>
                        <a:lstStyle/>
                        <a:p>
                          <a:pPr algn="ctr"/>
                          <a:r>
                            <a:rPr lang="en-US" sz="2000" dirty="0" smtClean="0"/>
                            <a:t>Local community detection</a:t>
                          </a:r>
                          <a:endParaRPr lang="en-US" sz="2000" dirty="0"/>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000" dirty="0" smtClean="0"/>
                            <a:t>Free rider effect</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000" dirty="0" smtClean="0"/>
                            <a:t>Query biased densest subgraph</a:t>
                          </a:r>
                          <a:endParaRPr lang="en-US" sz="2000" dirty="0"/>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r>
                  <a:tr h="780188">
                    <a:tc>
                      <a:txBody>
                        <a:bodyPr/>
                        <a:lstStyle/>
                        <a:p>
                          <a:endParaRPr lang="en-US"/>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rotWithShape="0">
                          <a:blip r:embed="rId3"/>
                          <a:stretch>
                            <a:fillRect l="-297" t="-201563" r="-315134" b="-108594"/>
                          </a:stretch>
                        </a:blipFill>
                      </a:tcPr>
                    </a:tc>
                    <a:tc>
                      <a:txBody>
                        <a:bodyPr/>
                        <a:lstStyle/>
                        <a:p>
                          <a:pPr algn="ctr"/>
                          <a:r>
                            <a:rPr lang="en-US" sz="2000" dirty="0" smtClean="0"/>
                            <a:t>Global : expensive;</a:t>
                          </a:r>
                        </a:p>
                        <a:p>
                          <a:pPr algn="ctr"/>
                          <a:r>
                            <a:rPr lang="en-US" sz="2000" dirty="0" smtClean="0"/>
                            <a:t>Local : approximate; specific</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000" dirty="0" smtClean="0"/>
                            <a:t>Simple, </a:t>
                          </a:r>
                          <a:r>
                            <a:rPr lang="en-US" sz="2000" dirty="0" smtClean="0"/>
                            <a:t>unified and exact local </a:t>
                          </a:r>
                          <a:r>
                            <a:rPr lang="en-US" sz="2000" dirty="0" smtClean="0"/>
                            <a:t>search</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r>
                  <a:tr h="780188">
                    <a:tc>
                      <a:txBody>
                        <a:bodyPr/>
                        <a:lstStyle/>
                        <a:p>
                          <a:pPr algn="ctr"/>
                          <a:r>
                            <a:rPr lang="en-US" sz="2000" dirty="0" smtClean="0"/>
                            <a:t>Densest </a:t>
                          </a:r>
                          <a:r>
                            <a:rPr lang="en-US" sz="2000" dirty="0" smtClean="0"/>
                            <a:t>subgraph detection</a:t>
                          </a:r>
                          <a:endParaRPr lang="en-US" sz="2000" dirty="0"/>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000" dirty="0" smtClean="0"/>
                            <a:t>Single network;</a:t>
                          </a:r>
                          <a:r>
                            <a:rPr lang="en-US" sz="2000" baseline="0" dirty="0" smtClean="0"/>
                            <a:t> </a:t>
                          </a:r>
                        </a:p>
                        <a:p>
                          <a:pPr algn="ctr"/>
                          <a:r>
                            <a:rPr lang="en-US" sz="2000" baseline="0" dirty="0" smtClean="0"/>
                            <a:t>Co-dense;</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000" dirty="0" smtClean="0"/>
                            <a:t>Dual</a:t>
                          </a:r>
                          <a:r>
                            <a:rPr lang="en-US" sz="2000" baseline="0" dirty="0" smtClean="0"/>
                            <a:t> networks;</a:t>
                          </a:r>
                        </a:p>
                        <a:p>
                          <a:pPr algn="ctr"/>
                          <a:r>
                            <a:rPr lang="en-US" sz="2000" baseline="0" dirty="0" smtClean="0"/>
                            <a:t>Densest </a:t>
                          </a:r>
                          <a:r>
                            <a:rPr lang="en-US" sz="2000" baseline="0" dirty="0" smtClean="0"/>
                            <a:t>connected </a:t>
                          </a:r>
                          <a:r>
                            <a:rPr lang="en-US" sz="2000" baseline="0" dirty="0" smtClean="0"/>
                            <a:t>subgraph</a:t>
                          </a:r>
                          <a:endParaRPr lang="en-US" sz="2000" dirty="0"/>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r>
                </a:tbl>
              </a:graphicData>
            </a:graphic>
          </p:graphicFrame>
        </mc:Fallback>
      </mc:AlternateContent>
      <p:sp>
        <p:nvSpPr>
          <p:cNvPr id="4" name="Title 1"/>
          <p:cNvSpPr>
            <a:spLocks noGrp="1"/>
          </p:cNvSpPr>
          <p:nvPr>
            <p:ph type="title"/>
          </p:nvPr>
        </p:nvSpPr>
        <p:spPr>
          <a:xfrm>
            <a:off x="467545" y="582272"/>
            <a:ext cx="3168352" cy="614480"/>
          </a:xfrm>
        </p:spPr>
        <p:txBody>
          <a:bodyPr/>
          <a:lstStyle/>
          <a:p>
            <a:r>
              <a:rPr lang="en-US" sz="3600" dirty="0" smtClean="0">
                <a:solidFill>
                  <a:schemeClr val="tx1"/>
                </a:solidFill>
                <a:latin typeface="+mj-lt"/>
                <a:cs typeface="Times New Roman" pitchFamily="18" charset="0"/>
              </a:rPr>
              <a:t>Contributions</a:t>
            </a:r>
            <a:endParaRPr lang="en-US" sz="3600" dirty="0">
              <a:solidFill>
                <a:schemeClr val="tx1"/>
              </a:solidFill>
              <a:latin typeface="+mj-lt"/>
              <a:cs typeface="Times New Roman"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3131840" y="5685055"/>
                <a:ext cx="6012160"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solidFill>
                      <a:schemeClr val="bg1"/>
                    </a:solidFill>
                  </a:rPr>
                  <a:t>Yubao </a:t>
                </a:r>
                <a:r>
                  <a:rPr lang="en-US" sz="1200" dirty="0">
                    <a:solidFill>
                      <a:schemeClr val="bg1"/>
                    </a:solidFill>
                  </a:rPr>
                  <a:t>Wu, </a:t>
                </a:r>
                <a:r>
                  <a:rPr lang="en-US" sz="1200" dirty="0" err="1" smtClean="0">
                    <a:solidFill>
                      <a:schemeClr val="bg1"/>
                    </a:solidFill>
                  </a:rPr>
                  <a:t>Ruoming</a:t>
                </a:r>
                <a:r>
                  <a:rPr lang="en-US" sz="1200" dirty="0" smtClean="0">
                    <a:solidFill>
                      <a:schemeClr val="bg1"/>
                    </a:solidFill>
                  </a:rPr>
                  <a:t> </a:t>
                </a:r>
                <a:r>
                  <a:rPr lang="en-US" sz="1200" dirty="0" err="1">
                    <a:solidFill>
                      <a:schemeClr val="bg1"/>
                    </a:solidFill>
                  </a:rPr>
                  <a:t>Jin</a:t>
                </a:r>
                <a:r>
                  <a:rPr lang="en-US" sz="1200" dirty="0">
                    <a:solidFill>
                      <a:schemeClr val="bg1"/>
                    </a:solidFill>
                  </a:rPr>
                  <a:t>, </a:t>
                </a:r>
                <a:r>
                  <a:rPr lang="en-US" sz="1200" dirty="0" smtClean="0">
                    <a:solidFill>
                      <a:schemeClr val="bg1"/>
                    </a:solidFill>
                  </a:rPr>
                  <a:t>Jing </a:t>
                </a:r>
                <a:r>
                  <a:rPr lang="en-US" sz="1200" dirty="0">
                    <a:solidFill>
                      <a:schemeClr val="bg1"/>
                    </a:solidFill>
                  </a:rPr>
                  <a:t>Li, and </a:t>
                </a:r>
                <a:r>
                  <a:rPr lang="en-US" sz="1200" dirty="0" smtClean="0">
                    <a:solidFill>
                      <a:schemeClr val="bg1"/>
                    </a:solidFill>
                  </a:rPr>
                  <a:t>Xiang </a:t>
                </a:r>
                <a:r>
                  <a:rPr lang="en-US" sz="1200" dirty="0">
                    <a:solidFill>
                      <a:schemeClr val="bg1"/>
                    </a:solidFill>
                  </a:rPr>
                  <a:t>Zhang. </a:t>
                </a:r>
                <a:r>
                  <a:rPr lang="en-US" sz="1200" dirty="0" smtClean="0">
                    <a:solidFill>
                      <a:schemeClr val="bg1"/>
                    </a:solidFill>
                  </a:rPr>
                  <a:t>Robust </a:t>
                </a:r>
                <a:r>
                  <a:rPr lang="en-US" sz="1200" dirty="0">
                    <a:solidFill>
                      <a:schemeClr val="bg1"/>
                    </a:solidFill>
                  </a:rPr>
                  <a:t>l</a:t>
                </a:r>
                <a:r>
                  <a:rPr lang="en-US" sz="1200" dirty="0" smtClean="0">
                    <a:solidFill>
                      <a:schemeClr val="bg1"/>
                    </a:solidFill>
                  </a:rPr>
                  <a:t>ocal </a:t>
                </a:r>
                <a:r>
                  <a:rPr lang="en-US" sz="1200" dirty="0">
                    <a:solidFill>
                      <a:schemeClr val="bg1"/>
                    </a:solidFill>
                  </a:rPr>
                  <a:t>c</a:t>
                </a:r>
                <a:r>
                  <a:rPr lang="en-US" sz="1200" dirty="0" smtClean="0">
                    <a:solidFill>
                      <a:schemeClr val="bg1"/>
                    </a:solidFill>
                  </a:rPr>
                  <a:t>ommunity </a:t>
                </a:r>
                <a:r>
                  <a:rPr lang="en-US" sz="1200" dirty="0">
                    <a:solidFill>
                      <a:schemeClr val="bg1"/>
                    </a:solidFill>
                  </a:rPr>
                  <a:t>d</a:t>
                </a:r>
                <a:r>
                  <a:rPr lang="en-US" sz="1200" dirty="0" smtClean="0">
                    <a:solidFill>
                      <a:schemeClr val="bg1"/>
                    </a:solidFill>
                  </a:rPr>
                  <a:t>etection</a:t>
                </a:r>
                <a:r>
                  <a:rPr lang="en-US" sz="1200" dirty="0">
                    <a:solidFill>
                      <a:schemeClr val="bg1"/>
                    </a:solidFill>
                  </a:rPr>
                  <a:t>: </a:t>
                </a:r>
                <a:r>
                  <a:rPr lang="en-US" sz="1200" dirty="0" smtClean="0">
                    <a:solidFill>
                      <a:schemeClr val="bg1"/>
                    </a:solidFill>
                  </a:rPr>
                  <a:t>on </a:t>
                </a:r>
                <a:r>
                  <a:rPr lang="en-US" sz="1200" dirty="0">
                    <a:solidFill>
                      <a:schemeClr val="bg1"/>
                    </a:solidFill>
                  </a:rPr>
                  <a:t>f</a:t>
                </a:r>
                <a:r>
                  <a:rPr lang="en-US" sz="1200" dirty="0" smtClean="0">
                    <a:solidFill>
                      <a:schemeClr val="bg1"/>
                    </a:solidFill>
                  </a:rPr>
                  <a:t>ree </a:t>
                </a:r>
                <a:r>
                  <a:rPr lang="en-US" sz="1200" dirty="0">
                    <a:solidFill>
                      <a:schemeClr val="bg1"/>
                    </a:solidFill>
                  </a:rPr>
                  <a:t>r</a:t>
                </a:r>
                <a:r>
                  <a:rPr lang="en-US" sz="1200" dirty="0" smtClean="0">
                    <a:solidFill>
                      <a:schemeClr val="bg1"/>
                    </a:solidFill>
                  </a:rPr>
                  <a:t>ider </a:t>
                </a:r>
                <a:r>
                  <a:rPr lang="en-US" sz="1200" dirty="0">
                    <a:solidFill>
                      <a:schemeClr val="bg1"/>
                    </a:solidFill>
                  </a:rPr>
                  <a:t>e</a:t>
                </a:r>
                <a:r>
                  <a:rPr lang="en-US" sz="1200" dirty="0" smtClean="0">
                    <a:solidFill>
                      <a:schemeClr val="bg1"/>
                    </a:solidFill>
                  </a:rPr>
                  <a:t>ffect </a:t>
                </a:r>
                <a:r>
                  <a:rPr lang="en-US" sz="1200" dirty="0">
                    <a:solidFill>
                      <a:schemeClr val="bg1"/>
                    </a:solidFill>
                  </a:rPr>
                  <a:t>and </a:t>
                </a:r>
                <a:r>
                  <a:rPr lang="en-US" sz="1200" dirty="0" smtClean="0">
                    <a:solidFill>
                      <a:schemeClr val="bg1"/>
                    </a:solidFill>
                  </a:rPr>
                  <a:t>its </a:t>
                </a:r>
                <a:r>
                  <a:rPr lang="en-US" sz="1200" dirty="0">
                    <a:solidFill>
                      <a:schemeClr val="bg1"/>
                    </a:solidFill>
                  </a:rPr>
                  <a:t>e</a:t>
                </a:r>
                <a:r>
                  <a:rPr lang="en-US" sz="1200" dirty="0" smtClean="0">
                    <a:solidFill>
                      <a:schemeClr val="bg1"/>
                    </a:solidFill>
                  </a:rPr>
                  <a:t>limination</a:t>
                </a:r>
                <a:r>
                  <a:rPr lang="en-US" sz="1200" dirty="0">
                    <a:solidFill>
                      <a:schemeClr val="bg1"/>
                    </a:solidFill>
                  </a:rPr>
                  <a:t>.</a:t>
                </a:r>
                <a:r>
                  <a:rPr lang="en-US" sz="1200" dirty="0" smtClean="0">
                    <a:solidFill>
                      <a:schemeClr val="bg1"/>
                    </a:solidFill>
                  </a:rPr>
                  <a:t> PVLDB, 2015.</a:t>
                </a:r>
              </a:p>
              <a:p>
                <a:pPr marL="171450" indent="-171450">
                  <a:buFont typeface="Arial" panose="020B0604020202020204" pitchFamily="34" charset="0"/>
                  <a:buChar char="•"/>
                </a:pPr>
                <a:r>
                  <a:rPr lang="en-US" sz="1200" dirty="0">
                    <a:solidFill>
                      <a:schemeClr val="bg1"/>
                    </a:solidFill>
                  </a:rPr>
                  <a:t>Yubao Wu, </a:t>
                </a:r>
                <a:r>
                  <a:rPr lang="en-US" sz="1200" dirty="0" err="1">
                    <a:solidFill>
                      <a:schemeClr val="bg1"/>
                    </a:solidFill>
                  </a:rPr>
                  <a:t>Ruoming</a:t>
                </a:r>
                <a:r>
                  <a:rPr lang="en-US" sz="1200" dirty="0">
                    <a:solidFill>
                      <a:schemeClr val="bg1"/>
                    </a:solidFill>
                  </a:rPr>
                  <a:t> Jin, Xiang Zhang. </a:t>
                </a:r>
                <a:r>
                  <a:rPr lang="en-US" sz="1200" dirty="0">
                    <a:solidFill>
                      <a:schemeClr val="bg1"/>
                    </a:solidFill>
                    <a:cs typeface="Times New Roman" pitchFamily="18" charset="0"/>
                  </a:rPr>
                  <a:t>Fast and unified local search for random walk based </a:t>
                </a:r>
                <a14:m>
                  <m:oMath xmlns:m="http://schemas.openxmlformats.org/officeDocument/2006/math">
                    <m:r>
                      <a:rPr lang="en-US" sz="1200" i="1">
                        <a:solidFill>
                          <a:schemeClr val="bg1"/>
                        </a:solidFill>
                        <a:latin typeface="Cambria Math"/>
                        <a:cs typeface="Times New Roman" pitchFamily="18" charset="0"/>
                      </a:rPr>
                      <m:t>𝑘</m:t>
                    </m:r>
                  </m:oMath>
                </a14:m>
                <a:r>
                  <a:rPr lang="en-US" sz="1200" dirty="0">
                    <a:solidFill>
                      <a:schemeClr val="bg1"/>
                    </a:solidFill>
                    <a:cs typeface="Times New Roman" pitchFamily="18" charset="0"/>
                  </a:rPr>
                  <a:t>-nearest-neighbor query in large graphs</a:t>
                </a:r>
                <a:r>
                  <a:rPr lang="en-US" sz="1200" dirty="0">
                    <a:solidFill>
                      <a:schemeClr val="bg1"/>
                    </a:solidFill>
                  </a:rPr>
                  <a:t>. SIGMOD, 2014.</a:t>
                </a:r>
              </a:p>
              <a:p>
                <a:pPr marL="171450" indent="-171450">
                  <a:buFont typeface="Arial" panose="020B0604020202020204" pitchFamily="34" charset="0"/>
                  <a:buChar char="•"/>
                </a:pPr>
                <a:r>
                  <a:rPr lang="en-US" sz="1200" dirty="0" err="1">
                    <a:solidFill>
                      <a:schemeClr val="bg1"/>
                    </a:solidFill>
                  </a:rPr>
                  <a:t>Yubao</a:t>
                </a:r>
                <a:r>
                  <a:rPr lang="en-US" sz="1200" dirty="0">
                    <a:solidFill>
                      <a:schemeClr val="bg1"/>
                    </a:solidFill>
                  </a:rPr>
                  <a:t> Wu, </a:t>
                </a:r>
                <a:r>
                  <a:rPr lang="en-US" sz="1200" dirty="0" err="1">
                    <a:solidFill>
                      <a:schemeClr val="bg1"/>
                    </a:solidFill>
                  </a:rPr>
                  <a:t>Ruoming</a:t>
                </a:r>
                <a:r>
                  <a:rPr lang="en-US" sz="1200" dirty="0">
                    <a:solidFill>
                      <a:schemeClr val="bg1"/>
                    </a:solidFill>
                  </a:rPr>
                  <a:t> </a:t>
                </a:r>
                <a:r>
                  <a:rPr lang="en-US" sz="1200" dirty="0" err="1">
                    <a:solidFill>
                      <a:schemeClr val="bg1"/>
                    </a:solidFill>
                  </a:rPr>
                  <a:t>Jin</a:t>
                </a:r>
                <a:r>
                  <a:rPr lang="en-US" sz="1200" dirty="0">
                    <a:solidFill>
                      <a:schemeClr val="bg1"/>
                    </a:solidFill>
                  </a:rPr>
                  <a:t>, </a:t>
                </a:r>
                <a:r>
                  <a:rPr lang="en-US" sz="1200" dirty="0" err="1">
                    <a:solidFill>
                      <a:schemeClr val="bg1"/>
                    </a:solidFill>
                  </a:rPr>
                  <a:t>Xiaofeng</a:t>
                </a:r>
                <a:r>
                  <a:rPr lang="en-US" sz="1200" dirty="0">
                    <a:solidFill>
                      <a:schemeClr val="bg1"/>
                    </a:solidFill>
                  </a:rPr>
                  <a:t> Zhu, and Xiang Zhang. </a:t>
                </a:r>
                <a:r>
                  <a:rPr lang="en-US" sz="1200" dirty="0" smtClean="0">
                    <a:solidFill>
                      <a:schemeClr val="bg1"/>
                    </a:solidFill>
                  </a:rPr>
                  <a:t>Finding dense </a:t>
                </a:r>
                <a:r>
                  <a:rPr lang="en-US" sz="1200" dirty="0">
                    <a:solidFill>
                      <a:schemeClr val="bg1"/>
                    </a:solidFill>
                  </a:rPr>
                  <a:t>and </a:t>
                </a:r>
                <a:r>
                  <a:rPr lang="en-US" sz="1200" dirty="0" smtClean="0">
                    <a:solidFill>
                      <a:schemeClr val="bg1"/>
                    </a:solidFill>
                  </a:rPr>
                  <a:t>connected subgraphs </a:t>
                </a:r>
                <a:r>
                  <a:rPr lang="en-US" sz="1200" dirty="0">
                    <a:solidFill>
                      <a:schemeClr val="bg1"/>
                    </a:solidFill>
                  </a:rPr>
                  <a:t>in </a:t>
                </a:r>
                <a:r>
                  <a:rPr lang="en-US" sz="1200" dirty="0" smtClean="0">
                    <a:solidFill>
                      <a:schemeClr val="bg1"/>
                    </a:solidFill>
                  </a:rPr>
                  <a:t>dual networks. ICDE, </a:t>
                </a:r>
                <a:r>
                  <a:rPr lang="en-US" sz="1200" dirty="0">
                    <a:solidFill>
                      <a:schemeClr val="bg1"/>
                    </a:solidFill>
                  </a:rPr>
                  <a:t>2015.</a:t>
                </a:r>
                <a:endParaRPr lang="en-US" sz="1200" dirty="0">
                  <a:solidFill>
                    <a:schemeClr val="bg1"/>
                  </a:solidFill>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131840" y="5685055"/>
                <a:ext cx="6012160" cy="1200329"/>
              </a:xfrm>
              <a:prstGeom prst="rect">
                <a:avLst/>
              </a:prstGeom>
              <a:blipFill rotWithShape="0">
                <a:blip r:embed="rId4"/>
                <a:stretch>
                  <a:fillRect t="-510" b="-3571"/>
                </a:stretch>
              </a:blipFill>
            </p:spPr>
            <p:txBody>
              <a:bodyPr/>
              <a:lstStyle/>
              <a:p>
                <a:r>
                  <a:rPr lang="en-US">
                    <a:noFill/>
                  </a:rPr>
                  <a:t> </a:t>
                </a:r>
              </a:p>
            </p:txBody>
          </p:sp>
        </mc:Fallback>
      </mc:AlternateContent>
      <p:sp>
        <p:nvSpPr>
          <p:cNvPr id="2" name="Rounded Rectangle 1"/>
          <p:cNvSpPr/>
          <p:nvPr/>
        </p:nvSpPr>
        <p:spPr>
          <a:xfrm>
            <a:off x="294640" y="3124200"/>
            <a:ext cx="8564880" cy="785205"/>
          </a:xfrm>
          <a:prstGeom prst="roundRect">
            <a:avLst/>
          </a:prstGeom>
          <a:noFill/>
          <a:ln w="76200">
            <a:solidFill>
              <a:srgbClr val="1B9E7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6112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1.48148E-6 L -1.66667E-6 0.11458 " pathEditMode="relative" rAng="0" ptsTypes="AA">
                                      <p:cBhvr>
                                        <p:cTn id="6" dur="1000" fill="hold"/>
                                        <p:tgtEl>
                                          <p:spTgt spid="2"/>
                                        </p:tgtEl>
                                        <p:attrNameLst>
                                          <p:attrName>ppt_x</p:attrName>
                                          <p:attrName>ppt_y</p:attrName>
                                        </p:attrNameLst>
                                      </p:cBhvr>
                                      <p:rCtr x="0" y="5718"/>
                                    </p:animMotion>
                                  </p:childTnLst>
                                </p:cTn>
                              </p:par>
                              <p:par>
                                <p:cTn id="7" presetID="7" presetClass="emph" presetSubtype="2" fill="hold" nodeType="withEffect">
                                  <p:stCondLst>
                                    <p:cond delay="0"/>
                                  </p:stCondLst>
                                  <p:childTnLst>
                                    <p:animClr clrSpc="rgb" dir="cw">
                                      <p:cBhvr>
                                        <p:cTn id="8" dur="1000" fill="hold"/>
                                        <p:tgtEl>
                                          <p:spTgt spid="2"/>
                                        </p:tgtEl>
                                        <p:attrNameLst>
                                          <p:attrName>stroke.color</p:attrName>
                                        </p:attrNameLst>
                                      </p:cBhvr>
                                      <p:to>
                                        <a:srgbClr val="D95F02"/>
                                      </p:to>
                                    </p:animClr>
                                    <p:set>
                                      <p:cBhvr>
                                        <p:cTn id="9" dur="1000" fill="hold"/>
                                        <p:tgtEl>
                                          <p:spTgt spid="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67544" y="582272"/>
            <a:ext cx="2880319" cy="614480"/>
          </a:xfrm>
        </p:spPr>
        <p:txBody>
          <a:bodyPr/>
          <a:lstStyle/>
          <a:p>
            <a:r>
              <a:rPr lang="en-US" sz="3600" dirty="0" smtClean="0">
                <a:solidFill>
                  <a:schemeClr val="tx1"/>
                </a:solidFill>
                <a:latin typeface="+mj-lt"/>
                <a:cs typeface="Times New Roman" pitchFamily="18" charset="0"/>
              </a:rPr>
              <a:t>Contributions</a:t>
            </a:r>
            <a:endParaRPr lang="en-US" sz="3600" dirty="0">
              <a:solidFill>
                <a:schemeClr val="tx1"/>
              </a:solidFill>
              <a:latin typeface="+mj-lt"/>
              <a:cs typeface="Times New Roman" pitchFamily="18" charset="0"/>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2325128378"/>
                  </p:ext>
                </p:extLst>
              </p:nvPr>
            </p:nvGraphicFramePr>
            <p:xfrm>
              <a:off x="323528" y="1568388"/>
              <a:ext cx="8496944" cy="3120752"/>
            </p:xfrm>
            <a:graphic>
              <a:graphicData uri="http://schemas.openxmlformats.org/drawingml/2006/table">
                <a:tbl>
                  <a:tblPr firstRow="1" bandRow="1">
                    <a:tableStyleId>{5C22544A-7EE6-4342-B048-85BDC9FD1C3A}</a:tableStyleId>
                  </a:tblPr>
                  <a:tblGrid>
                    <a:gridCol w="2052228"/>
                    <a:gridCol w="3204356"/>
                    <a:gridCol w="3240360"/>
                  </a:tblGrid>
                  <a:tr h="780188">
                    <a:tc>
                      <a:txBody>
                        <a:bodyPr/>
                        <a:lstStyle/>
                        <a:p>
                          <a:pPr algn="ctr"/>
                          <a:r>
                            <a:rPr lang="en-US" sz="2000" dirty="0" smtClean="0"/>
                            <a:t>Tasks</a:t>
                          </a:r>
                          <a:endParaRPr lang="en-US" sz="2000" dirty="0"/>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smtClean="0"/>
                            <a:t>Limitations</a:t>
                          </a:r>
                          <a:r>
                            <a:rPr lang="en-US" sz="2000" baseline="0" dirty="0" smtClean="0"/>
                            <a:t> of existing works</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sz="2000" dirty="0" smtClean="0"/>
                            <a:t>Our contributions</a:t>
                          </a:r>
                          <a:endParaRPr lang="en-US" sz="2000" dirty="0"/>
                        </a:p>
                      </a:txBody>
                      <a:tcPr anchor="ctr">
                        <a:lnL w="38100" cap="flat" cmpd="sng" algn="ctr">
                          <a:solidFill>
                            <a:schemeClr val="bg1"/>
                          </a:solidFill>
                          <a:prstDash val="solid"/>
                          <a:round/>
                          <a:headEnd type="none" w="med" len="med"/>
                          <a:tailEnd type="none" w="med" len="med"/>
                        </a:lnL>
                      </a:tcPr>
                    </a:tc>
                  </a:tr>
                  <a:tr h="780188">
                    <a:tc>
                      <a:txBody>
                        <a:bodyPr/>
                        <a:lstStyle/>
                        <a:p>
                          <a:pPr algn="ctr"/>
                          <a:r>
                            <a:rPr lang="en-US" sz="2000" dirty="0" smtClean="0"/>
                            <a:t>Local community detection</a:t>
                          </a:r>
                          <a:endParaRPr lang="en-US" sz="2000" dirty="0"/>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000" dirty="0" smtClean="0"/>
                            <a:t>Free rider effect</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000" dirty="0" smtClean="0"/>
                            <a:t>Query biased densest subgraph</a:t>
                          </a:r>
                          <a:endParaRPr lang="en-US" sz="2000" dirty="0"/>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r>
                  <a:tr h="7801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Top-</a:t>
                          </a:r>
                          <a14:m>
                            <m:oMath xmlns:m="http://schemas.openxmlformats.org/officeDocument/2006/math">
                              <m:r>
                                <a:rPr lang="en-US" sz="2000" b="0" i="1" smtClean="0">
                                  <a:latin typeface="Cambria Math"/>
                                </a:rPr>
                                <m:t>𝑘</m:t>
                              </m:r>
                            </m:oMath>
                          </a14:m>
                          <a:r>
                            <a:rPr lang="en-US" sz="2000" dirty="0" smtClean="0"/>
                            <a:t> proximity query</a:t>
                          </a:r>
                          <a:endParaRPr lang="en-US" sz="2000" dirty="0"/>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000" dirty="0" smtClean="0"/>
                            <a:t>Global : expensive;</a:t>
                          </a:r>
                        </a:p>
                        <a:p>
                          <a:pPr algn="ctr"/>
                          <a:r>
                            <a:rPr lang="en-US" sz="2000" dirty="0" smtClean="0"/>
                            <a:t>Local : approximate; specific</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000" dirty="0" smtClean="0"/>
                            <a:t>Simple, unified and exact local search</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r>
                  <a:tr h="780188">
                    <a:tc>
                      <a:txBody>
                        <a:bodyPr/>
                        <a:lstStyle/>
                        <a:p>
                          <a:pPr algn="ctr"/>
                          <a:r>
                            <a:rPr lang="en-US" sz="2000" dirty="0" smtClean="0"/>
                            <a:t>Densest subgraph detection</a:t>
                          </a:r>
                          <a:endParaRPr lang="en-US" sz="2000" dirty="0"/>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000" dirty="0" smtClean="0"/>
                            <a:t>Single network;</a:t>
                          </a:r>
                          <a:r>
                            <a:rPr lang="en-US" sz="2000" baseline="0" dirty="0" smtClean="0"/>
                            <a:t> </a:t>
                          </a:r>
                        </a:p>
                        <a:p>
                          <a:pPr algn="ctr"/>
                          <a:r>
                            <a:rPr lang="en-US" sz="2000" baseline="0" dirty="0" smtClean="0"/>
                            <a:t>Co-dense;</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000" dirty="0" smtClean="0"/>
                            <a:t>Dual</a:t>
                          </a:r>
                          <a:r>
                            <a:rPr lang="en-US" sz="2000" baseline="0" dirty="0" smtClean="0"/>
                            <a:t> networks;</a:t>
                          </a:r>
                        </a:p>
                        <a:p>
                          <a:pPr algn="ctr"/>
                          <a:r>
                            <a:rPr lang="en-US" sz="2000" baseline="0" dirty="0" smtClean="0"/>
                            <a:t>Densest connected subgraph</a:t>
                          </a:r>
                          <a:endParaRPr lang="en-US" sz="2000" dirty="0"/>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2325128378"/>
                  </p:ext>
                </p:extLst>
              </p:nvPr>
            </p:nvGraphicFramePr>
            <p:xfrm>
              <a:off x="323528" y="1568388"/>
              <a:ext cx="8496944" cy="3120752"/>
            </p:xfrm>
            <a:graphic>
              <a:graphicData uri="http://schemas.openxmlformats.org/drawingml/2006/table">
                <a:tbl>
                  <a:tblPr firstRow="1" bandRow="1">
                    <a:tableStyleId>{5C22544A-7EE6-4342-B048-85BDC9FD1C3A}</a:tableStyleId>
                  </a:tblPr>
                  <a:tblGrid>
                    <a:gridCol w="2052228"/>
                    <a:gridCol w="3204356"/>
                    <a:gridCol w="3240360"/>
                  </a:tblGrid>
                  <a:tr h="780188">
                    <a:tc>
                      <a:txBody>
                        <a:bodyPr/>
                        <a:lstStyle/>
                        <a:p>
                          <a:pPr algn="ctr"/>
                          <a:r>
                            <a:rPr lang="en-US" sz="2000" dirty="0" smtClean="0"/>
                            <a:t>Tasks</a:t>
                          </a:r>
                          <a:endParaRPr lang="en-US" sz="2000" dirty="0"/>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smtClean="0"/>
                            <a:t>Limitations</a:t>
                          </a:r>
                          <a:r>
                            <a:rPr lang="en-US" sz="2000" baseline="0" dirty="0" smtClean="0"/>
                            <a:t> of existing works</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sz="2000" dirty="0" smtClean="0"/>
                            <a:t>Our contributions</a:t>
                          </a:r>
                          <a:endParaRPr lang="en-US" sz="2000" dirty="0"/>
                        </a:p>
                      </a:txBody>
                      <a:tcPr anchor="ctr">
                        <a:lnL w="38100" cap="flat" cmpd="sng" algn="ctr">
                          <a:solidFill>
                            <a:schemeClr val="bg1"/>
                          </a:solidFill>
                          <a:prstDash val="solid"/>
                          <a:round/>
                          <a:headEnd type="none" w="med" len="med"/>
                          <a:tailEnd type="none" w="med" len="med"/>
                        </a:lnL>
                      </a:tcPr>
                    </a:tc>
                  </a:tr>
                  <a:tr h="780188">
                    <a:tc>
                      <a:txBody>
                        <a:bodyPr/>
                        <a:lstStyle/>
                        <a:p>
                          <a:pPr algn="ctr"/>
                          <a:r>
                            <a:rPr lang="en-US" sz="2000" dirty="0" smtClean="0"/>
                            <a:t>Local community detection</a:t>
                          </a:r>
                          <a:endParaRPr lang="en-US" sz="2000" dirty="0"/>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000" dirty="0" smtClean="0"/>
                            <a:t>Free rider effect</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000" dirty="0" smtClean="0"/>
                            <a:t>Query biased densest subgraph</a:t>
                          </a:r>
                          <a:endParaRPr lang="en-US" sz="2000" dirty="0"/>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r>
                  <a:tr h="780188">
                    <a:tc>
                      <a:txBody>
                        <a:bodyPr/>
                        <a:lstStyle/>
                        <a:p>
                          <a:endParaRPr lang="en-US"/>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rotWithShape="0">
                          <a:blip r:embed="rId3"/>
                          <a:stretch>
                            <a:fillRect l="-297" t="-201563" r="-315134" b="-108594"/>
                          </a:stretch>
                        </a:blipFill>
                      </a:tcPr>
                    </a:tc>
                    <a:tc>
                      <a:txBody>
                        <a:bodyPr/>
                        <a:lstStyle/>
                        <a:p>
                          <a:pPr algn="ctr"/>
                          <a:r>
                            <a:rPr lang="en-US" sz="2000" dirty="0" smtClean="0"/>
                            <a:t>Global : expensive;</a:t>
                          </a:r>
                        </a:p>
                        <a:p>
                          <a:pPr algn="ctr"/>
                          <a:r>
                            <a:rPr lang="en-US" sz="2000" dirty="0" smtClean="0"/>
                            <a:t>Local : approximate; specific</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000" dirty="0" smtClean="0"/>
                            <a:t>Simple, </a:t>
                          </a:r>
                          <a:r>
                            <a:rPr lang="en-US" sz="2000" dirty="0" smtClean="0"/>
                            <a:t>unified and exact local </a:t>
                          </a:r>
                          <a:r>
                            <a:rPr lang="en-US" sz="2000" dirty="0" smtClean="0"/>
                            <a:t>search</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r>
                  <a:tr h="780188">
                    <a:tc>
                      <a:txBody>
                        <a:bodyPr/>
                        <a:lstStyle/>
                        <a:p>
                          <a:pPr algn="ctr"/>
                          <a:r>
                            <a:rPr lang="en-US" sz="2000" dirty="0" smtClean="0"/>
                            <a:t>Densest </a:t>
                          </a:r>
                          <a:r>
                            <a:rPr lang="en-US" sz="2000" dirty="0" smtClean="0"/>
                            <a:t>subgraph detection</a:t>
                          </a:r>
                          <a:endParaRPr lang="en-US" sz="2000" dirty="0"/>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000" dirty="0" smtClean="0"/>
                            <a:t>Single network;</a:t>
                          </a:r>
                          <a:r>
                            <a:rPr lang="en-US" sz="2000" baseline="0" dirty="0" smtClean="0"/>
                            <a:t> </a:t>
                          </a:r>
                        </a:p>
                        <a:p>
                          <a:pPr algn="ctr"/>
                          <a:r>
                            <a:rPr lang="en-US" sz="2000" baseline="0" dirty="0" smtClean="0"/>
                            <a:t>Co-dense;</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000" dirty="0" smtClean="0"/>
                            <a:t>Dual</a:t>
                          </a:r>
                          <a:r>
                            <a:rPr lang="en-US" sz="2000" baseline="0" dirty="0" smtClean="0"/>
                            <a:t> networks;</a:t>
                          </a:r>
                        </a:p>
                        <a:p>
                          <a:pPr algn="ctr"/>
                          <a:r>
                            <a:rPr lang="en-US" sz="2000" baseline="0" dirty="0" smtClean="0"/>
                            <a:t>Densest </a:t>
                          </a:r>
                          <a:r>
                            <a:rPr lang="en-US" sz="2000" baseline="0" dirty="0" smtClean="0"/>
                            <a:t>connected </a:t>
                          </a:r>
                          <a:r>
                            <a:rPr lang="en-US" sz="2000" baseline="0" dirty="0" smtClean="0"/>
                            <a:t>subgraph</a:t>
                          </a:r>
                          <a:endParaRPr lang="en-US" sz="2000" dirty="0"/>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r>
                </a:tbl>
              </a:graphicData>
            </a:graphic>
          </p:graphicFrame>
        </mc:Fallback>
      </mc:AlternateContent>
      <mc:AlternateContent xmlns:mc="http://schemas.openxmlformats.org/markup-compatibility/2006" xmlns:a14="http://schemas.microsoft.com/office/drawing/2010/main">
        <mc:Choice Requires="a14">
          <p:sp>
            <p:nvSpPr>
              <p:cNvPr id="5" name="TextBox 4"/>
              <p:cNvSpPr txBox="1"/>
              <p:nvPr/>
            </p:nvSpPr>
            <p:spPr>
              <a:xfrm>
                <a:off x="3131840" y="5685055"/>
                <a:ext cx="6012160"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solidFill>
                      <a:schemeClr val="bg1"/>
                    </a:solidFill>
                  </a:rPr>
                  <a:t>Yubao </a:t>
                </a:r>
                <a:r>
                  <a:rPr lang="en-US" sz="1200" dirty="0">
                    <a:solidFill>
                      <a:schemeClr val="bg1"/>
                    </a:solidFill>
                  </a:rPr>
                  <a:t>Wu, </a:t>
                </a:r>
                <a:r>
                  <a:rPr lang="en-US" sz="1200" dirty="0" err="1" smtClean="0">
                    <a:solidFill>
                      <a:schemeClr val="bg1"/>
                    </a:solidFill>
                  </a:rPr>
                  <a:t>Ruoming</a:t>
                </a:r>
                <a:r>
                  <a:rPr lang="en-US" sz="1200" dirty="0" smtClean="0">
                    <a:solidFill>
                      <a:schemeClr val="bg1"/>
                    </a:solidFill>
                  </a:rPr>
                  <a:t> </a:t>
                </a:r>
                <a:r>
                  <a:rPr lang="en-US" sz="1200" dirty="0" err="1">
                    <a:solidFill>
                      <a:schemeClr val="bg1"/>
                    </a:solidFill>
                  </a:rPr>
                  <a:t>Jin</a:t>
                </a:r>
                <a:r>
                  <a:rPr lang="en-US" sz="1200" dirty="0">
                    <a:solidFill>
                      <a:schemeClr val="bg1"/>
                    </a:solidFill>
                  </a:rPr>
                  <a:t>, </a:t>
                </a:r>
                <a:r>
                  <a:rPr lang="en-US" sz="1200" dirty="0" smtClean="0">
                    <a:solidFill>
                      <a:schemeClr val="bg1"/>
                    </a:solidFill>
                  </a:rPr>
                  <a:t>Jing </a:t>
                </a:r>
                <a:r>
                  <a:rPr lang="en-US" sz="1200" dirty="0">
                    <a:solidFill>
                      <a:schemeClr val="bg1"/>
                    </a:solidFill>
                  </a:rPr>
                  <a:t>Li, and </a:t>
                </a:r>
                <a:r>
                  <a:rPr lang="en-US" sz="1200" dirty="0" smtClean="0">
                    <a:solidFill>
                      <a:schemeClr val="bg1"/>
                    </a:solidFill>
                  </a:rPr>
                  <a:t>Xiang </a:t>
                </a:r>
                <a:r>
                  <a:rPr lang="en-US" sz="1200" dirty="0">
                    <a:solidFill>
                      <a:schemeClr val="bg1"/>
                    </a:solidFill>
                  </a:rPr>
                  <a:t>Zhang. </a:t>
                </a:r>
                <a:r>
                  <a:rPr lang="en-US" sz="1200" dirty="0" smtClean="0">
                    <a:solidFill>
                      <a:schemeClr val="bg1"/>
                    </a:solidFill>
                  </a:rPr>
                  <a:t>Robust </a:t>
                </a:r>
                <a:r>
                  <a:rPr lang="en-US" sz="1200" dirty="0">
                    <a:solidFill>
                      <a:schemeClr val="bg1"/>
                    </a:solidFill>
                  </a:rPr>
                  <a:t>l</a:t>
                </a:r>
                <a:r>
                  <a:rPr lang="en-US" sz="1200" dirty="0" smtClean="0">
                    <a:solidFill>
                      <a:schemeClr val="bg1"/>
                    </a:solidFill>
                  </a:rPr>
                  <a:t>ocal </a:t>
                </a:r>
                <a:r>
                  <a:rPr lang="en-US" sz="1200" dirty="0">
                    <a:solidFill>
                      <a:schemeClr val="bg1"/>
                    </a:solidFill>
                  </a:rPr>
                  <a:t>c</a:t>
                </a:r>
                <a:r>
                  <a:rPr lang="en-US" sz="1200" dirty="0" smtClean="0">
                    <a:solidFill>
                      <a:schemeClr val="bg1"/>
                    </a:solidFill>
                  </a:rPr>
                  <a:t>ommunity </a:t>
                </a:r>
                <a:r>
                  <a:rPr lang="en-US" sz="1200" dirty="0">
                    <a:solidFill>
                      <a:schemeClr val="bg1"/>
                    </a:solidFill>
                  </a:rPr>
                  <a:t>d</a:t>
                </a:r>
                <a:r>
                  <a:rPr lang="en-US" sz="1200" dirty="0" smtClean="0">
                    <a:solidFill>
                      <a:schemeClr val="bg1"/>
                    </a:solidFill>
                  </a:rPr>
                  <a:t>etection</a:t>
                </a:r>
                <a:r>
                  <a:rPr lang="en-US" sz="1200" dirty="0">
                    <a:solidFill>
                      <a:schemeClr val="bg1"/>
                    </a:solidFill>
                  </a:rPr>
                  <a:t>: </a:t>
                </a:r>
                <a:r>
                  <a:rPr lang="en-US" sz="1200" dirty="0" smtClean="0">
                    <a:solidFill>
                      <a:schemeClr val="bg1"/>
                    </a:solidFill>
                  </a:rPr>
                  <a:t>on </a:t>
                </a:r>
                <a:r>
                  <a:rPr lang="en-US" sz="1200" dirty="0">
                    <a:solidFill>
                      <a:schemeClr val="bg1"/>
                    </a:solidFill>
                  </a:rPr>
                  <a:t>f</a:t>
                </a:r>
                <a:r>
                  <a:rPr lang="en-US" sz="1200" dirty="0" smtClean="0">
                    <a:solidFill>
                      <a:schemeClr val="bg1"/>
                    </a:solidFill>
                  </a:rPr>
                  <a:t>ree </a:t>
                </a:r>
                <a:r>
                  <a:rPr lang="en-US" sz="1200" dirty="0">
                    <a:solidFill>
                      <a:schemeClr val="bg1"/>
                    </a:solidFill>
                  </a:rPr>
                  <a:t>r</a:t>
                </a:r>
                <a:r>
                  <a:rPr lang="en-US" sz="1200" dirty="0" smtClean="0">
                    <a:solidFill>
                      <a:schemeClr val="bg1"/>
                    </a:solidFill>
                  </a:rPr>
                  <a:t>ider </a:t>
                </a:r>
                <a:r>
                  <a:rPr lang="en-US" sz="1200" dirty="0">
                    <a:solidFill>
                      <a:schemeClr val="bg1"/>
                    </a:solidFill>
                  </a:rPr>
                  <a:t>e</a:t>
                </a:r>
                <a:r>
                  <a:rPr lang="en-US" sz="1200" dirty="0" smtClean="0">
                    <a:solidFill>
                      <a:schemeClr val="bg1"/>
                    </a:solidFill>
                  </a:rPr>
                  <a:t>ffect </a:t>
                </a:r>
                <a:r>
                  <a:rPr lang="en-US" sz="1200" dirty="0">
                    <a:solidFill>
                      <a:schemeClr val="bg1"/>
                    </a:solidFill>
                  </a:rPr>
                  <a:t>and </a:t>
                </a:r>
                <a:r>
                  <a:rPr lang="en-US" sz="1200" dirty="0" smtClean="0">
                    <a:solidFill>
                      <a:schemeClr val="bg1"/>
                    </a:solidFill>
                  </a:rPr>
                  <a:t>its </a:t>
                </a:r>
                <a:r>
                  <a:rPr lang="en-US" sz="1200" dirty="0">
                    <a:solidFill>
                      <a:schemeClr val="bg1"/>
                    </a:solidFill>
                  </a:rPr>
                  <a:t>e</a:t>
                </a:r>
                <a:r>
                  <a:rPr lang="en-US" sz="1200" dirty="0" smtClean="0">
                    <a:solidFill>
                      <a:schemeClr val="bg1"/>
                    </a:solidFill>
                  </a:rPr>
                  <a:t>limination</a:t>
                </a:r>
                <a:r>
                  <a:rPr lang="en-US" sz="1200" dirty="0">
                    <a:solidFill>
                      <a:schemeClr val="bg1"/>
                    </a:solidFill>
                  </a:rPr>
                  <a:t>.</a:t>
                </a:r>
                <a:r>
                  <a:rPr lang="en-US" sz="1200" dirty="0" smtClean="0">
                    <a:solidFill>
                      <a:schemeClr val="bg1"/>
                    </a:solidFill>
                  </a:rPr>
                  <a:t> PVLDB, 2015.</a:t>
                </a:r>
              </a:p>
              <a:p>
                <a:pPr marL="171450" indent="-171450">
                  <a:buFont typeface="Arial" panose="020B0604020202020204" pitchFamily="34" charset="0"/>
                  <a:buChar char="•"/>
                </a:pPr>
                <a:r>
                  <a:rPr lang="en-US" sz="1200" dirty="0">
                    <a:solidFill>
                      <a:schemeClr val="bg1"/>
                    </a:solidFill>
                  </a:rPr>
                  <a:t>Yubao Wu, </a:t>
                </a:r>
                <a:r>
                  <a:rPr lang="en-US" sz="1200" dirty="0" err="1">
                    <a:solidFill>
                      <a:schemeClr val="bg1"/>
                    </a:solidFill>
                  </a:rPr>
                  <a:t>Ruoming</a:t>
                </a:r>
                <a:r>
                  <a:rPr lang="en-US" sz="1200" dirty="0">
                    <a:solidFill>
                      <a:schemeClr val="bg1"/>
                    </a:solidFill>
                  </a:rPr>
                  <a:t> Jin, Xiang Zhang. </a:t>
                </a:r>
                <a:r>
                  <a:rPr lang="en-US" sz="1200" dirty="0">
                    <a:solidFill>
                      <a:schemeClr val="bg1"/>
                    </a:solidFill>
                    <a:cs typeface="Times New Roman" pitchFamily="18" charset="0"/>
                  </a:rPr>
                  <a:t>Fast and unified local search for random walk based </a:t>
                </a:r>
                <a14:m>
                  <m:oMath xmlns:m="http://schemas.openxmlformats.org/officeDocument/2006/math">
                    <m:r>
                      <a:rPr lang="en-US" sz="1200" i="1">
                        <a:solidFill>
                          <a:schemeClr val="bg1"/>
                        </a:solidFill>
                        <a:latin typeface="Cambria Math"/>
                        <a:cs typeface="Times New Roman" pitchFamily="18" charset="0"/>
                      </a:rPr>
                      <m:t>𝑘</m:t>
                    </m:r>
                  </m:oMath>
                </a14:m>
                <a:r>
                  <a:rPr lang="en-US" sz="1200" dirty="0">
                    <a:solidFill>
                      <a:schemeClr val="bg1"/>
                    </a:solidFill>
                    <a:cs typeface="Times New Roman" pitchFamily="18" charset="0"/>
                  </a:rPr>
                  <a:t>-nearest-neighbor query in large graphs</a:t>
                </a:r>
                <a:r>
                  <a:rPr lang="en-US" sz="1200" dirty="0">
                    <a:solidFill>
                      <a:schemeClr val="bg1"/>
                    </a:solidFill>
                  </a:rPr>
                  <a:t>. SIGMOD, 2014.</a:t>
                </a:r>
              </a:p>
              <a:p>
                <a:pPr marL="171450" indent="-171450">
                  <a:buFont typeface="Arial" panose="020B0604020202020204" pitchFamily="34" charset="0"/>
                  <a:buChar char="•"/>
                </a:pPr>
                <a:r>
                  <a:rPr lang="en-US" sz="1200" dirty="0" err="1">
                    <a:solidFill>
                      <a:schemeClr val="bg1"/>
                    </a:solidFill>
                  </a:rPr>
                  <a:t>Yubao</a:t>
                </a:r>
                <a:r>
                  <a:rPr lang="en-US" sz="1200" dirty="0">
                    <a:solidFill>
                      <a:schemeClr val="bg1"/>
                    </a:solidFill>
                  </a:rPr>
                  <a:t> Wu, </a:t>
                </a:r>
                <a:r>
                  <a:rPr lang="en-US" sz="1200" dirty="0" err="1">
                    <a:solidFill>
                      <a:schemeClr val="bg1"/>
                    </a:solidFill>
                  </a:rPr>
                  <a:t>Ruoming</a:t>
                </a:r>
                <a:r>
                  <a:rPr lang="en-US" sz="1200" dirty="0">
                    <a:solidFill>
                      <a:schemeClr val="bg1"/>
                    </a:solidFill>
                  </a:rPr>
                  <a:t> </a:t>
                </a:r>
                <a:r>
                  <a:rPr lang="en-US" sz="1200" dirty="0" err="1">
                    <a:solidFill>
                      <a:schemeClr val="bg1"/>
                    </a:solidFill>
                  </a:rPr>
                  <a:t>Jin</a:t>
                </a:r>
                <a:r>
                  <a:rPr lang="en-US" sz="1200" dirty="0">
                    <a:solidFill>
                      <a:schemeClr val="bg1"/>
                    </a:solidFill>
                  </a:rPr>
                  <a:t>, </a:t>
                </a:r>
                <a:r>
                  <a:rPr lang="en-US" sz="1200" dirty="0" err="1">
                    <a:solidFill>
                      <a:schemeClr val="bg1"/>
                    </a:solidFill>
                  </a:rPr>
                  <a:t>Xiaofeng</a:t>
                </a:r>
                <a:r>
                  <a:rPr lang="en-US" sz="1200" dirty="0">
                    <a:solidFill>
                      <a:schemeClr val="bg1"/>
                    </a:solidFill>
                  </a:rPr>
                  <a:t> Zhu, and Xiang Zhang. </a:t>
                </a:r>
                <a:r>
                  <a:rPr lang="en-US" sz="1200" dirty="0" smtClean="0">
                    <a:solidFill>
                      <a:schemeClr val="bg1"/>
                    </a:solidFill>
                  </a:rPr>
                  <a:t>Finding dense </a:t>
                </a:r>
                <a:r>
                  <a:rPr lang="en-US" sz="1200" dirty="0">
                    <a:solidFill>
                      <a:schemeClr val="bg1"/>
                    </a:solidFill>
                  </a:rPr>
                  <a:t>and </a:t>
                </a:r>
                <a:r>
                  <a:rPr lang="en-US" sz="1200" dirty="0" smtClean="0">
                    <a:solidFill>
                      <a:schemeClr val="bg1"/>
                    </a:solidFill>
                  </a:rPr>
                  <a:t>connected subgraphs </a:t>
                </a:r>
                <a:r>
                  <a:rPr lang="en-US" sz="1200" dirty="0">
                    <a:solidFill>
                      <a:schemeClr val="bg1"/>
                    </a:solidFill>
                  </a:rPr>
                  <a:t>in </a:t>
                </a:r>
                <a:r>
                  <a:rPr lang="en-US" sz="1200" dirty="0" smtClean="0">
                    <a:solidFill>
                      <a:schemeClr val="bg1"/>
                    </a:solidFill>
                  </a:rPr>
                  <a:t>dual networks. ICDE, </a:t>
                </a:r>
                <a:r>
                  <a:rPr lang="en-US" sz="1200" dirty="0">
                    <a:solidFill>
                      <a:schemeClr val="bg1"/>
                    </a:solidFill>
                  </a:rPr>
                  <a:t>2015.</a:t>
                </a:r>
                <a:endParaRPr lang="en-US" sz="1200" dirty="0">
                  <a:solidFill>
                    <a:schemeClr val="bg1"/>
                  </a:solidFill>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131840" y="5685055"/>
                <a:ext cx="6012160" cy="1200329"/>
              </a:xfrm>
              <a:prstGeom prst="rect">
                <a:avLst/>
              </a:prstGeom>
              <a:blipFill rotWithShape="0">
                <a:blip r:embed="rId4"/>
                <a:stretch>
                  <a:fillRect t="-510" b="-3571"/>
                </a:stretch>
              </a:blipFill>
            </p:spPr>
            <p:txBody>
              <a:bodyPr/>
              <a:lstStyle/>
              <a:p>
                <a:r>
                  <a:rPr lang="en-US">
                    <a:noFill/>
                  </a:rPr>
                  <a:t> </a:t>
                </a:r>
              </a:p>
            </p:txBody>
          </p:sp>
        </mc:Fallback>
      </mc:AlternateContent>
      <p:sp>
        <p:nvSpPr>
          <p:cNvPr id="6" name="Rounded Rectangle 5"/>
          <p:cNvSpPr/>
          <p:nvPr/>
        </p:nvSpPr>
        <p:spPr>
          <a:xfrm>
            <a:off x="287524" y="2341289"/>
            <a:ext cx="8532948" cy="784683"/>
          </a:xfrm>
          <a:prstGeom prst="roundRect">
            <a:avLst/>
          </a:prstGeom>
          <a:noFill/>
          <a:ln w="76200">
            <a:solidFill>
              <a:srgbClr val="E7298A"/>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9546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3"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018 0.00231 L -0.00018 0.11389 " pathEditMode="relative" rAng="0" ptsTypes="AA">
                                      <p:cBhvr>
                                        <p:cTn id="10" dur="500" fill="hold"/>
                                        <p:tgtEl>
                                          <p:spTgt spid="6"/>
                                        </p:tgtEl>
                                        <p:attrNameLst>
                                          <p:attrName>ppt_x</p:attrName>
                                          <p:attrName>ppt_y</p:attrName>
                                        </p:attrNameLst>
                                      </p:cBhvr>
                                      <p:rCtr x="0" y="5579"/>
                                    </p:animMotion>
                                  </p:childTnLst>
                                </p:cTn>
                              </p:par>
                              <p:par>
                                <p:cTn id="11" presetID="7" presetClass="emph" presetSubtype="2" fill="hold" nodeType="withEffect">
                                  <p:stCondLst>
                                    <p:cond delay="0"/>
                                  </p:stCondLst>
                                  <p:childTnLst>
                                    <p:animClr clrSpc="rgb" dir="cw">
                                      <p:cBhvr>
                                        <p:cTn id="12" dur="500" fill="hold"/>
                                        <p:tgtEl>
                                          <p:spTgt spid="6"/>
                                        </p:tgtEl>
                                        <p:attrNameLst>
                                          <p:attrName>stroke.color</p:attrName>
                                        </p:attrNameLst>
                                      </p:cBhvr>
                                      <p:to>
                                        <a:srgbClr val="1B9E77"/>
                                      </p:to>
                                    </p:animClr>
                                    <p:set>
                                      <p:cBhvr>
                                        <p:cTn id="13" dur="500" fill="hold"/>
                                        <p:tgtEl>
                                          <p:spTgt spid="6"/>
                                        </p:tgtEl>
                                        <p:attrNameLst>
                                          <p:attrName>stroke.on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1" nodeType="clickEffect">
                                  <p:stCondLst>
                                    <p:cond delay="0"/>
                                  </p:stCondLst>
                                  <p:childTnLst>
                                    <p:animMotion origin="layout" path="M -0.00017 0.11389 L 0.00035 0.23102 " pathEditMode="relative" rAng="0" ptsTypes="AA">
                                      <p:cBhvr>
                                        <p:cTn id="17" dur="500" fill="hold"/>
                                        <p:tgtEl>
                                          <p:spTgt spid="6"/>
                                        </p:tgtEl>
                                        <p:attrNameLst>
                                          <p:attrName>ppt_x</p:attrName>
                                          <p:attrName>ppt_y</p:attrName>
                                        </p:attrNameLst>
                                      </p:cBhvr>
                                      <p:rCtr x="17" y="5856"/>
                                    </p:animMotion>
                                  </p:childTnLst>
                                </p:cTn>
                              </p:par>
                              <p:par>
                                <p:cTn id="18" presetID="7" presetClass="emph" presetSubtype="2" fill="hold" nodeType="withEffect">
                                  <p:stCondLst>
                                    <p:cond delay="0"/>
                                  </p:stCondLst>
                                  <p:childTnLst>
                                    <p:animClr clrSpc="rgb" dir="cw">
                                      <p:cBhvr>
                                        <p:cTn id="19" dur="500" fill="hold"/>
                                        <p:tgtEl>
                                          <p:spTgt spid="6"/>
                                        </p:tgtEl>
                                        <p:attrNameLst>
                                          <p:attrName>stroke.color</p:attrName>
                                        </p:attrNameLst>
                                      </p:cBhvr>
                                      <p:to>
                                        <a:srgbClr val="D95F02"/>
                                      </p:to>
                                    </p:animClr>
                                    <p:set>
                                      <p:cBhvr>
                                        <p:cTn id="20" dur="500" fill="hold"/>
                                        <p:tgtEl>
                                          <p:spTgt spid="6"/>
                                        </p:tgtEl>
                                        <p:attrNameLst>
                                          <p:attrName>stroke.on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2" nodeType="clickEffect">
                                  <p:stCondLst>
                                    <p:cond delay="0"/>
                                  </p:stCondLst>
                                  <p:childTnLst>
                                    <p:animMotion origin="layout" path="M 0.00035 0.22916 L -0.00018 0.00231 " pathEditMode="relative" rAng="0" ptsTypes="AA">
                                      <p:cBhvr>
                                        <p:cTn id="24" dur="500" fill="hold"/>
                                        <p:tgtEl>
                                          <p:spTgt spid="6"/>
                                        </p:tgtEl>
                                        <p:attrNameLst>
                                          <p:attrName>ppt_x</p:attrName>
                                          <p:attrName>ppt_y</p:attrName>
                                        </p:attrNameLst>
                                      </p:cBhvr>
                                      <p:rCtr x="-35" y="-11343"/>
                                    </p:animMotion>
                                  </p:childTnLst>
                                </p:cTn>
                              </p:par>
                              <p:par>
                                <p:cTn id="25" presetID="7" presetClass="emph" presetSubtype="2" fill="hold" nodeType="withEffect">
                                  <p:stCondLst>
                                    <p:cond delay="0"/>
                                  </p:stCondLst>
                                  <p:childTnLst>
                                    <p:animClr clrSpc="rgb" dir="cw">
                                      <p:cBhvr>
                                        <p:cTn id="26" dur="500" fill="hold"/>
                                        <p:tgtEl>
                                          <p:spTgt spid="6"/>
                                        </p:tgtEl>
                                        <p:attrNameLst>
                                          <p:attrName>stroke.color</p:attrName>
                                        </p:attrNameLst>
                                      </p:cBhvr>
                                      <p:to>
                                        <a:srgbClr val="E7298A"/>
                                      </p:to>
                                    </p:animClr>
                                    <p:set>
                                      <p:cBhvr>
                                        <p:cTn id="27" dur="500" fill="hold"/>
                                        <p:tgtEl>
                                          <p:spTgt spid="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140" y="872716"/>
            <a:ext cx="5089972" cy="670780"/>
          </a:xfrm>
        </p:spPr>
        <p:txBody>
          <a:bodyPr/>
          <a:lstStyle/>
          <a:p>
            <a:r>
              <a:rPr lang="en-US" sz="3600" dirty="0" smtClean="0">
                <a:solidFill>
                  <a:schemeClr val="tx1"/>
                </a:solidFill>
                <a:latin typeface="+mn-lt"/>
                <a:cs typeface="Times New Roman" pitchFamily="18" charset="0"/>
              </a:rPr>
              <a:t>Dual Biological </a:t>
            </a:r>
            <a:r>
              <a:rPr lang="en-US" sz="3600" dirty="0">
                <a:solidFill>
                  <a:schemeClr val="tx1"/>
                </a:solidFill>
                <a:latin typeface="+mn-lt"/>
                <a:cs typeface="Times New Roman" pitchFamily="18" charset="0"/>
              </a:rPr>
              <a:t>N</a:t>
            </a:r>
            <a:r>
              <a:rPr lang="en-US" sz="3600" dirty="0" smtClean="0">
                <a:solidFill>
                  <a:schemeClr val="tx1"/>
                </a:solidFill>
                <a:latin typeface="+mn-lt"/>
                <a:cs typeface="Times New Roman" pitchFamily="18" charset="0"/>
              </a:rPr>
              <a:t>etworks</a:t>
            </a:r>
            <a:endParaRPr lang="en-US" sz="3600" dirty="0">
              <a:solidFill>
                <a:schemeClr val="tx1"/>
              </a:solidFill>
              <a:latin typeface="+mn-lt"/>
              <a:cs typeface="Times New Roman" pitchFamily="18" charset="0"/>
            </a:endParaRPr>
          </a:p>
        </p:txBody>
      </p:sp>
      <p:sp>
        <p:nvSpPr>
          <p:cNvPr id="7" name="Rectangle 6"/>
          <p:cNvSpPr/>
          <p:nvPr/>
        </p:nvSpPr>
        <p:spPr>
          <a:xfrm>
            <a:off x="523082" y="3809399"/>
            <a:ext cx="3758958" cy="430887"/>
          </a:xfrm>
          <a:prstGeom prst="rect">
            <a:avLst/>
          </a:prstGeom>
        </p:spPr>
        <p:txBody>
          <a:bodyPr wrap="square">
            <a:spAutoFit/>
          </a:bodyPr>
          <a:lstStyle/>
          <a:p>
            <a:pPr marL="57150" lvl="0" algn="ctr" eaLnBrk="0" hangingPunct="0">
              <a:spcBef>
                <a:spcPct val="20000"/>
              </a:spcBef>
            </a:pPr>
            <a:r>
              <a:rPr lang="en-US" sz="2200" dirty="0" smtClean="0">
                <a:cs typeface="Times New Roman" pitchFamily="18" charset="0"/>
              </a:rPr>
              <a:t>(a) protein interaction network</a:t>
            </a:r>
            <a:endParaRPr lang="en-US" sz="2200" dirty="0">
              <a:cs typeface="Times New Roman" pitchFamily="18" charset="0"/>
            </a:endParaRPr>
          </a:p>
        </p:txBody>
      </p:sp>
      <p:sp>
        <p:nvSpPr>
          <p:cNvPr id="10" name="Rectangle 9"/>
          <p:cNvSpPr/>
          <p:nvPr/>
        </p:nvSpPr>
        <p:spPr>
          <a:xfrm>
            <a:off x="4834012" y="3809399"/>
            <a:ext cx="3808918" cy="430887"/>
          </a:xfrm>
          <a:prstGeom prst="rect">
            <a:avLst/>
          </a:prstGeom>
        </p:spPr>
        <p:txBody>
          <a:bodyPr wrap="square">
            <a:spAutoFit/>
          </a:bodyPr>
          <a:lstStyle/>
          <a:p>
            <a:pPr marL="57150" lvl="0" algn="ctr" eaLnBrk="0" hangingPunct="0">
              <a:spcBef>
                <a:spcPct val="20000"/>
              </a:spcBef>
            </a:pPr>
            <a:r>
              <a:rPr lang="en-US" sz="2200" dirty="0" smtClean="0">
                <a:cs typeface="Times New Roman" pitchFamily="18" charset="0"/>
              </a:rPr>
              <a:t>(b) genetic interaction network</a:t>
            </a:r>
            <a:endParaRPr lang="en-US" sz="2200" dirty="0">
              <a:cs typeface="Times New Roman" pitchFamily="18" charset="0"/>
            </a:endParaRPr>
          </a:p>
        </p:txBody>
      </p:sp>
      <p:sp>
        <p:nvSpPr>
          <p:cNvPr id="11" name="Rectangle 10"/>
          <p:cNvSpPr/>
          <p:nvPr/>
        </p:nvSpPr>
        <p:spPr>
          <a:xfrm>
            <a:off x="223434" y="4393906"/>
            <a:ext cx="4338878" cy="430887"/>
          </a:xfrm>
          <a:prstGeom prst="rect">
            <a:avLst/>
          </a:prstGeom>
        </p:spPr>
        <p:txBody>
          <a:bodyPr wrap="square">
            <a:spAutoFit/>
          </a:bodyPr>
          <a:lstStyle/>
          <a:p>
            <a:pPr marL="57150" lvl="0" eaLnBrk="0" hangingPunct="0">
              <a:spcBef>
                <a:spcPct val="20000"/>
              </a:spcBef>
            </a:pPr>
            <a:r>
              <a:rPr lang="en-US" sz="2200" dirty="0" smtClean="0">
                <a:cs typeface="Times New Roman" pitchFamily="18" charset="0"/>
              </a:rPr>
              <a:t>Edge: </a:t>
            </a:r>
            <a:r>
              <a:rPr lang="en-US" sz="2000" dirty="0" smtClean="0">
                <a:cs typeface="Times New Roman" pitchFamily="18" charset="0"/>
              </a:rPr>
              <a:t>physical bounding interaction</a:t>
            </a:r>
            <a:endParaRPr lang="en-US" sz="2200" dirty="0">
              <a:cs typeface="Times New Roman" pitchFamily="18" charset="0"/>
            </a:endParaRPr>
          </a:p>
        </p:txBody>
      </p:sp>
      <mc:AlternateContent xmlns:mc="http://schemas.openxmlformats.org/markup-compatibility/2006" xmlns:a14="http://schemas.microsoft.com/office/drawing/2010/main">
        <mc:Choice Requires="a14">
          <p:sp>
            <p:nvSpPr>
              <p:cNvPr id="12" name="Rectangle 11"/>
              <p:cNvSpPr/>
              <p:nvPr/>
            </p:nvSpPr>
            <p:spPr>
              <a:xfrm>
                <a:off x="4697307" y="4393906"/>
                <a:ext cx="4338878" cy="770724"/>
              </a:xfrm>
              <a:prstGeom prst="rect">
                <a:avLst/>
              </a:prstGeom>
            </p:spPr>
            <p:txBody>
              <a:bodyPr wrap="square">
                <a:spAutoFit/>
              </a:bodyPr>
              <a:lstStyle/>
              <a:p>
                <a:pPr marL="57150" lvl="0" eaLnBrk="0" hangingPunct="0">
                  <a:spcBef>
                    <a:spcPct val="20000"/>
                  </a:spcBef>
                </a:pPr>
                <a:r>
                  <a:rPr lang="en-US" sz="2200" dirty="0" smtClean="0">
                    <a:cs typeface="Times New Roman" pitchFamily="18" charset="0"/>
                  </a:rPr>
                  <a:t>Edge: </a:t>
                </a:r>
                <a:r>
                  <a:rPr lang="en-US" sz="2000" dirty="0" smtClean="0">
                    <a:cs typeface="Times New Roman" pitchFamily="18" charset="0"/>
                  </a:rPr>
                  <a:t>conceptual statistical interaction</a:t>
                </a:r>
              </a:p>
              <a:p>
                <a:pPr marL="57150" lvl="0" algn="ctr" eaLnBrk="0" hangingPunct="0">
                  <a:spcBef>
                    <a:spcPct val="20000"/>
                  </a:spcBef>
                </a:pPr>
                <a:r>
                  <a:rPr lang="en-US" dirty="0" smtClean="0">
                    <a:cs typeface="Times New Roman" pitchFamily="18" charset="0"/>
                  </a:rPr>
                  <a:t>( </a:t>
                </a:r>
                <a14:m>
                  <m:oMath xmlns:m="http://schemas.openxmlformats.org/officeDocument/2006/math">
                    <m:sSup>
                      <m:sSupPr>
                        <m:ctrlPr>
                          <a:rPr lang="en-US" i="1">
                            <a:latin typeface="Cambria Math" panose="02040503050406030204" pitchFamily="18" charset="0"/>
                            <a:cs typeface="Times New Roman" pitchFamily="18" charset="0"/>
                          </a:rPr>
                        </m:ctrlPr>
                      </m:sSupPr>
                      <m:e>
                        <m:r>
                          <a:rPr lang="en-US" i="1">
                            <a:latin typeface="Cambria Math" panose="02040503050406030204" pitchFamily="18" charset="0"/>
                            <a:ea typeface="Cambria Math" panose="02040503050406030204" pitchFamily="18" charset="0"/>
                            <a:cs typeface="Times New Roman" pitchFamily="18" charset="0"/>
                          </a:rPr>
                          <m:t>𝜒</m:t>
                        </m:r>
                      </m:e>
                      <m:sup>
                        <m:r>
                          <a:rPr lang="en-US" b="1" i="1">
                            <a:latin typeface="Cambria Math" panose="02040503050406030204" pitchFamily="18" charset="0"/>
                            <a:cs typeface="Times New Roman" pitchFamily="18" charset="0"/>
                          </a:rPr>
                          <m:t>𝟐</m:t>
                        </m:r>
                      </m:sup>
                    </m:sSup>
                  </m:oMath>
                </a14:m>
                <a:r>
                  <a:rPr lang="en-US" dirty="0" smtClean="0">
                    <a:cs typeface="Times New Roman" pitchFamily="18" charset="0"/>
                  </a:rPr>
                  <a:t> test score )</a:t>
                </a:r>
                <a:endParaRPr lang="en-US" dirty="0">
                  <a:cs typeface="Times New Roman"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4697307" y="4393906"/>
                <a:ext cx="4338878" cy="770724"/>
              </a:xfrm>
              <a:prstGeom prst="rect">
                <a:avLst/>
              </a:prstGeom>
              <a:blipFill rotWithShape="0">
                <a:blip r:embed="rId3"/>
                <a:stretch>
                  <a:fillRect l="-563" t="-5556" r="-422" b="-12698"/>
                </a:stretch>
              </a:blipFill>
            </p:spPr>
            <p:txBody>
              <a:bodyPr/>
              <a:lstStyle/>
              <a:p>
                <a:r>
                  <a:rPr lang="en-US">
                    <a:noFill/>
                  </a:rPr>
                  <a:t> </a:t>
                </a:r>
              </a:p>
            </p:txBody>
          </p:sp>
        </mc:Fallback>
      </mc:AlternateContent>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4094" r="14116"/>
          <a:stretch/>
        </p:blipFill>
        <p:spPr>
          <a:xfrm>
            <a:off x="1142553" y="2110673"/>
            <a:ext cx="2557538" cy="1698726"/>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4742" r="14433"/>
          <a:stretch/>
        </p:blipFill>
        <p:spPr>
          <a:xfrm>
            <a:off x="5438378" y="2084739"/>
            <a:ext cx="2600186" cy="1750593"/>
          </a:xfrm>
          <a:prstGeom prst="rect">
            <a:avLst/>
          </a:prstGeom>
        </p:spPr>
      </p:pic>
      <p:sp>
        <p:nvSpPr>
          <p:cNvPr id="23" name="Rectangle 22"/>
          <p:cNvSpPr/>
          <p:nvPr/>
        </p:nvSpPr>
        <p:spPr>
          <a:xfrm>
            <a:off x="3342135" y="5985284"/>
            <a:ext cx="5694361" cy="584775"/>
          </a:xfrm>
          <a:prstGeom prst="rect">
            <a:avLst/>
          </a:prstGeom>
        </p:spPr>
        <p:txBody>
          <a:bodyPr wrap="square">
            <a:spAutoFit/>
          </a:bodyPr>
          <a:lstStyle/>
          <a:p>
            <a:pPr lvl="0" eaLnBrk="0" hangingPunct="0">
              <a:spcBef>
                <a:spcPct val="20000"/>
              </a:spcBef>
            </a:pPr>
            <a:r>
              <a:rPr lang="en-US" sz="1600" dirty="0" err="1">
                <a:solidFill>
                  <a:schemeClr val="bg1"/>
                </a:solidFill>
                <a:latin typeface="+mj-lt"/>
                <a:cs typeface="Times New Roman" pitchFamily="18" charset="0"/>
              </a:rPr>
              <a:t>Yubao</a:t>
            </a:r>
            <a:r>
              <a:rPr lang="en-US" sz="1600" dirty="0">
                <a:solidFill>
                  <a:schemeClr val="bg1"/>
                </a:solidFill>
                <a:latin typeface="+mj-lt"/>
                <a:cs typeface="Times New Roman" pitchFamily="18" charset="0"/>
              </a:rPr>
              <a:t> Wu, </a:t>
            </a:r>
            <a:r>
              <a:rPr lang="en-US" sz="1600" dirty="0" err="1">
                <a:solidFill>
                  <a:schemeClr val="bg1"/>
                </a:solidFill>
                <a:latin typeface="+mj-lt"/>
                <a:cs typeface="Times New Roman" pitchFamily="18" charset="0"/>
              </a:rPr>
              <a:t>Ruoming</a:t>
            </a:r>
            <a:r>
              <a:rPr lang="en-US" sz="1600" dirty="0">
                <a:solidFill>
                  <a:schemeClr val="bg1"/>
                </a:solidFill>
                <a:latin typeface="+mj-lt"/>
                <a:cs typeface="Times New Roman" pitchFamily="18" charset="0"/>
              </a:rPr>
              <a:t> </a:t>
            </a:r>
            <a:r>
              <a:rPr lang="en-US" sz="1600" dirty="0" err="1">
                <a:solidFill>
                  <a:schemeClr val="bg1"/>
                </a:solidFill>
                <a:latin typeface="+mj-lt"/>
                <a:cs typeface="Times New Roman" pitchFamily="18" charset="0"/>
              </a:rPr>
              <a:t>Jin</a:t>
            </a:r>
            <a:r>
              <a:rPr lang="en-US" sz="1600" dirty="0">
                <a:solidFill>
                  <a:schemeClr val="bg1"/>
                </a:solidFill>
                <a:latin typeface="+mj-lt"/>
                <a:cs typeface="Times New Roman" pitchFamily="18" charset="0"/>
              </a:rPr>
              <a:t>, </a:t>
            </a:r>
            <a:r>
              <a:rPr lang="en-US" sz="1600" dirty="0" err="1">
                <a:solidFill>
                  <a:schemeClr val="bg1"/>
                </a:solidFill>
                <a:latin typeface="+mj-lt"/>
                <a:cs typeface="Times New Roman" pitchFamily="18" charset="0"/>
              </a:rPr>
              <a:t>Xiaofeng</a:t>
            </a:r>
            <a:r>
              <a:rPr lang="en-US" sz="1600" dirty="0">
                <a:solidFill>
                  <a:schemeClr val="bg1"/>
                </a:solidFill>
                <a:latin typeface="+mj-lt"/>
                <a:cs typeface="Times New Roman" pitchFamily="18" charset="0"/>
              </a:rPr>
              <a:t> Zhu, and Xiang Zhang. </a:t>
            </a:r>
            <a:r>
              <a:rPr lang="en-US" sz="1600" dirty="0" smtClean="0">
                <a:solidFill>
                  <a:schemeClr val="bg1"/>
                </a:solidFill>
                <a:latin typeface="+mj-lt"/>
                <a:cs typeface="Times New Roman" pitchFamily="18" charset="0"/>
              </a:rPr>
              <a:t>Finding </a:t>
            </a:r>
            <a:r>
              <a:rPr lang="en-US" sz="1600" dirty="0">
                <a:solidFill>
                  <a:schemeClr val="bg1"/>
                </a:solidFill>
                <a:latin typeface="+mj-lt"/>
                <a:cs typeface="Times New Roman" pitchFamily="18" charset="0"/>
              </a:rPr>
              <a:t>d</a:t>
            </a:r>
            <a:r>
              <a:rPr lang="en-US" sz="1600" dirty="0" smtClean="0">
                <a:solidFill>
                  <a:schemeClr val="bg1"/>
                </a:solidFill>
                <a:latin typeface="+mj-lt"/>
                <a:cs typeface="Times New Roman" pitchFamily="18" charset="0"/>
              </a:rPr>
              <a:t>ense </a:t>
            </a:r>
            <a:r>
              <a:rPr lang="en-US" sz="1600" dirty="0">
                <a:solidFill>
                  <a:schemeClr val="bg1"/>
                </a:solidFill>
                <a:latin typeface="+mj-lt"/>
                <a:cs typeface="Times New Roman" pitchFamily="18" charset="0"/>
              </a:rPr>
              <a:t>and </a:t>
            </a:r>
            <a:r>
              <a:rPr lang="en-US" sz="1600" dirty="0" smtClean="0">
                <a:solidFill>
                  <a:schemeClr val="bg1"/>
                </a:solidFill>
                <a:latin typeface="+mj-lt"/>
                <a:cs typeface="Times New Roman" pitchFamily="18" charset="0"/>
              </a:rPr>
              <a:t>connected </a:t>
            </a:r>
            <a:r>
              <a:rPr lang="en-US" sz="1600" dirty="0">
                <a:solidFill>
                  <a:schemeClr val="bg1"/>
                </a:solidFill>
                <a:latin typeface="+mj-lt"/>
                <a:cs typeface="Times New Roman" pitchFamily="18" charset="0"/>
              </a:rPr>
              <a:t>s</a:t>
            </a:r>
            <a:r>
              <a:rPr lang="en-US" sz="1600" dirty="0" smtClean="0">
                <a:solidFill>
                  <a:schemeClr val="bg1"/>
                </a:solidFill>
                <a:latin typeface="+mj-lt"/>
                <a:cs typeface="Times New Roman" pitchFamily="18" charset="0"/>
              </a:rPr>
              <a:t>ubgraphs </a:t>
            </a:r>
            <a:r>
              <a:rPr lang="en-US" sz="1600" dirty="0">
                <a:solidFill>
                  <a:schemeClr val="bg1"/>
                </a:solidFill>
                <a:latin typeface="+mj-lt"/>
                <a:cs typeface="Times New Roman" pitchFamily="18" charset="0"/>
              </a:rPr>
              <a:t>in </a:t>
            </a:r>
            <a:r>
              <a:rPr lang="en-US" sz="1600" dirty="0" smtClean="0">
                <a:solidFill>
                  <a:schemeClr val="bg1"/>
                </a:solidFill>
                <a:latin typeface="+mj-lt"/>
                <a:cs typeface="Times New Roman" pitchFamily="18" charset="0"/>
              </a:rPr>
              <a:t>dual </a:t>
            </a:r>
            <a:r>
              <a:rPr lang="en-US" sz="1600" dirty="0">
                <a:solidFill>
                  <a:schemeClr val="bg1"/>
                </a:solidFill>
                <a:latin typeface="+mj-lt"/>
                <a:cs typeface="Times New Roman" pitchFamily="18" charset="0"/>
              </a:rPr>
              <a:t>n</a:t>
            </a:r>
            <a:r>
              <a:rPr lang="en-US" sz="1600" dirty="0" smtClean="0">
                <a:solidFill>
                  <a:schemeClr val="bg1"/>
                </a:solidFill>
                <a:latin typeface="+mj-lt"/>
                <a:cs typeface="Times New Roman" pitchFamily="18" charset="0"/>
              </a:rPr>
              <a:t>etworks</a:t>
            </a:r>
            <a:r>
              <a:rPr lang="en-US" sz="1600" dirty="0">
                <a:solidFill>
                  <a:schemeClr val="bg1"/>
                </a:solidFill>
                <a:latin typeface="+mj-lt"/>
                <a:cs typeface="Times New Roman" pitchFamily="18" charset="0"/>
              </a:rPr>
              <a:t>.</a:t>
            </a:r>
            <a:r>
              <a:rPr lang="en-US" sz="1600" dirty="0" smtClean="0">
                <a:solidFill>
                  <a:schemeClr val="bg1"/>
                </a:solidFill>
                <a:latin typeface="+mj-lt"/>
                <a:cs typeface="Times New Roman" pitchFamily="18" charset="0"/>
              </a:rPr>
              <a:t> ICDE, </a:t>
            </a:r>
            <a:r>
              <a:rPr lang="en-US" sz="1600" dirty="0">
                <a:solidFill>
                  <a:schemeClr val="bg1"/>
                </a:solidFill>
                <a:latin typeface="+mj-lt"/>
                <a:cs typeface="Times New Roman" pitchFamily="18" charset="0"/>
              </a:rPr>
              <a:t>2015</a:t>
            </a:r>
            <a:r>
              <a:rPr lang="en-US" sz="1600" dirty="0" smtClean="0">
                <a:solidFill>
                  <a:schemeClr val="bg1"/>
                </a:solidFill>
                <a:latin typeface="+mj-lt"/>
                <a:cs typeface="Times New Roman" pitchFamily="18" charset="0"/>
              </a:rPr>
              <a:t>.</a:t>
            </a:r>
            <a:endParaRPr lang="en-US" sz="1600" dirty="0">
              <a:solidFill>
                <a:schemeClr val="bg1"/>
              </a:solidFill>
              <a:latin typeface="+mj-lt"/>
              <a:cs typeface="Times New Roman" pitchFamily="18" charset="0"/>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2280" y="25461"/>
            <a:ext cx="2028179" cy="1747355"/>
          </a:xfrm>
          <a:prstGeom prst="rect">
            <a:avLst/>
          </a:prstGeom>
        </p:spPr>
      </p:pic>
    </p:spTree>
    <p:extLst>
      <p:ext uri="{BB962C8B-B14F-4D97-AF65-F5344CB8AC3E}">
        <p14:creationId xmlns:p14="http://schemas.microsoft.com/office/powerpoint/2010/main" val="15880430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196" y="296652"/>
            <a:ext cx="4227804" cy="648072"/>
          </a:xfrm>
        </p:spPr>
        <p:txBody>
          <a:bodyPr/>
          <a:lstStyle/>
          <a:p>
            <a:pPr algn="ctr"/>
            <a:r>
              <a:rPr lang="en-US" sz="3600" dirty="0" smtClean="0">
                <a:solidFill>
                  <a:schemeClr val="tx1"/>
                </a:solidFill>
                <a:latin typeface="+mn-lt"/>
                <a:cs typeface="Times New Roman" pitchFamily="18" charset="0"/>
              </a:rPr>
              <a:t>Other Dual Networks</a:t>
            </a:r>
            <a:endParaRPr lang="en-US" sz="3600" dirty="0">
              <a:solidFill>
                <a:schemeClr val="tx1"/>
              </a:solidFill>
              <a:latin typeface="+mn-lt"/>
              <a:cs typeface="Times New Roman" pitchFamily="18"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4202" b="4593"/>
          <a:stretch/>
        </p:blipFill>
        <p:spPr>
          <a:xfrm>
            <a:off x="179512" y="3047595"/>
            <a:ext cx="4095649" cy="2555983"/>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r="2593"/>
          <a:stretch/>
        </p:blipFill>
        <p:spPr>
          <a:xfrm>
            <a:off x="5040052" y="3065155"/>
            <a:ext cx="3829188" cy="2541344"/>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965301080"/>
              </p:ext>
            </p:extLst>
          </p:nvPr>
        </p:nvGraphicFramePr>
        <p:xfrm>
          <a:off x="251521" y="1052736"/>
          <a:ext cx="8620519" cy="1584177"/>
        </p:xfrm>
        <a:graphic>
          <a:graphicData uri="http://schemas.openxmlformats.org/drawingml/2006/table">
            <a:tbl>
              <a:tblPr firstRow="1" bandRow="1">
                <a:tableStyleId>{5C22544A-7EE6-4342-B048-85BDC9FD1C3A}</a:tableStyleId>
              </a:tblPr>
              <a:tblGrid>
                <a:gridCol w="2376263"/>
                <a:gridCol w="2664297"/>
                <a:gridCol w="3579959"/>
              </a:tblGrid>
              <a:tr h="528059">
                <a:tc>
                  <a:txBody>
                    <a:bodyPr/>
                    <a:lstStyle/>
                    <a:p>
                      <a:pPr algn="ctr"/>
                      <a:endParaRPr lang="en-US" dirty="0"/>
                    </a:p>
                  </a:txBody>
                  <a:tcPr anchor="ctr">
                    <a:lnR w="38100" cap="flat" cmpd="sng" algn="ctr">
                      <a:solidFill>
                        <a:schemeClr val="bg1"/>
                      </a:solidFill>
                      <a:prstDash val="solid"/>
                      <a:round/>
                      <a:headEnd type="none" w="med" len="med"/>
                      <a:tailEnd type="none" w="med" len="med"/>
                    </a:lnR>
                    <a:noFill/>
                  </a:tcPr>
                </a:tc>
                <a:tc>
                  <a:txBody>
                    <a:bodyPr/>
                    <a:lstStyle/>
                    <a:p>
                      <a:pPr algn="ctr"/>
                      <a:r>
                        <a:rPr lang="en-US" sz="2000" dirty="0" smtClean="0"/>
                        <a:t>Dual social networks</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000" dirty="0" smtClean="0"/>
                        <a:t>Dual Co-author networks</a:t>
                      </a:r>
                      <a:endParaRPr lang="en-US" sz="2000" dirty="0"/>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r>
              <a:tr h="528059">
                <a:tc>
                  <a:txBody>
                    <a:bodyPr/>
                    <a:lstStyle/>
                    <a:p>
                      <a:pPr algn="ctr"/>
                      <a:r>
                        <a:rPr lang="en-US" sz="2000" dirty="0" smtClean="0"/>
                        <a:t>Physical network</a:t>
                      </a:r>
                      <a:endParaRPr lang="en-US" sz="2000" dirty="0"/>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smtClean="0">
                          <a:cs typeface="Times New Roman" pitchFamily="18" charset="0"/>
                        </a:rPr>
                        <a:t>Social network</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000" dirty="0" smtClean="0">
                          <a:cs typeface="Times New Roman" pitchFamily="18" charset="0"/>
                        </a:rPr>
                        <a:t>Co-author network</a:t>
                      </a:r>
                      <a:endParaRPr lang="en-US" sz="2000" dirty="0"/>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r>
              <a:tr h="528059">
                <a:tc>
                  <a:txBody>
                    <a:bodyPr/>
                    <a:lstStyle/>
                    <a:p>
                      <a:pPr algn="ctr"/>
                      <a:r>
                        <a:rPr lang="en-US" sz="2000" dirty="0" smtClean="0"/>
                        <a:t>Conceptual network</a:t>
                      </a:r>
                      <a:endParaRPr lang="en-US" sz="2000" dirty="0"/>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1800" dirty="0" smtClean="0">
                          <a:cs typeface="Times New Roman" pitchFamily="18" charset="0"/>
                        </a:rPr>
                        <a:t>Interest similarity network</a:t>
                      </a:r>
                      <a:endParaRPr lang="en-US" sz="18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smtClean="0">
                          <a:cs typeface="Times New Roman" pitchFamily="18" charset="0"/>
                        </a:rPr>
                        <a:t>Research interest similarity network</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r>
            </a:tbl>
          </a:graphicData>
        </a:graphic>
      </p:graphicFrame>
      <p:grpSp>
        <p:nvGrpSpPr>
          <p:cNvPr id="23" name="Group 22"/>
          <p:cNvGrpSpPr/>
          <p:nvPr/>
        </p:nvGrpSpPr>
        <p:grpSpPr>
          <a:xfrm>
            <a:off x="5963392" y="2456894"/>
            <a:ext cx="2905848" cy="2592286"/>
            <a:chOff x="5963392" y="2456894"/>
            <a:chExt cx="2905848" cy="2592286"/>
          </a:xfrm>
        </p:grpSpPr>
        <p:cxnSp>
          <p:nvCxnSpPr>
            <p:cNvPr id="18" name="Straight Arrow Connector 17"/>
            <p:cNvCxnSpPr/>
            <p:nvPr/>
          </p:nvCxnSpPr>
          <p:spPr>
            <a:xfrm flipH="1" flipV="1">
              <a:off x="7272300" y="2456894"/>
              <a:ext cx="648072" cy="2268250"/>
            </a:xfrm>
            <a:prstGeom prst="straightConnector1">
              <a:avLst/>
            </a:prstGeom>
            <a:ln>
              <a:solidFill>
                <a:srgbClr val="CC00CC"/>
              </a:solidFill>
              <a:prstDash val="lgDash"/>
              <a:tailEnd type="arrow" w="lg" len="lg"/>
            </a:ln>
          </p:spPr>
          <p:style>
            <a:lnRef idx="2">
              <a:schemeClr val="accent1"/>
            </a:lnRef>
            <a:fillRef idx="0">
              <a:schemeClr val="accent1"/>
            </a:fillRef>
            <a:effectRef idx="1">
              <a:schemeClr val="accent1"/>
            </a:effectRef>
            <a:fontRef idx="minor">
              <a:schemeClr val="tx1"/>
            </a:fontRef>
          </p:style>
        </p:cxnSp>
        <p:sp>
          <p:nvSpPr>
            <p:cNvPr id="21" name="Rounded Rectangle 20"/>
            <p:cNvSpPr/>
            <p:nvPr/>
          </p:nvSpPr>
          <p:spPr>
            <a:xfrm>
              <a:off x="5963392" y="4725144"/>
              <a:ext cx="2905848" cy="324036"/>
            </a:xfrm>
            <a:prstGeom prst="roundRect">
              <a:avLst/>
            </a:prstGeom>
            <a:noFill/>
            <a:ln w="19050">
              <a:solidFill>
                <a:srgbClr val="CC00CC"/>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1441321" y="2456894"/>
            <a:ext cx="2375767" cy="1657906"/>
            <a:chOff x="1441321" y="2456894"/>
            <a:chExt cx="2375767" cy="1657906"/>
          </a:xfrm>
        </p:grpSpPr>
        <p:cxnSp>
          <p:nvCxnSpPr>
            <p:cNvPr id="25" name="Straight Arrow Connector 24"/>
            <p:cNvCxnSpPr/>
            <p:nvPr/>
          </p:nvCxnSpPr>
          <p:spPr>
            <a:xfrm flipV="1">
              <a:off x="3326293" y="2456894"/>
              <a:ext cx="345607" cy="1332144"/>
            </a:xfrm>
            <a:prstGeom prst="straightConnector1">
              <a:avLst/>
            </a:prstGeom>
            <a:ln>
              <a:solidFill>
                <a:srgbClr val="008000"/>
              </a:solidFill>
              <a:prstDash val="lgDash"/>
              <a:tailEnd type="arrow" w="lg" len="lg"/>
            </a:ln>
          </p:spPr>
          <p:style>
            <a:lnRef idx="2">
              <a:schemeClr val="accent1"/>
            </a:lnRef>
            <a:fillRef idx="0">
              <a:schemeClr val="accent1"/>
            </a:fillRef>
            <a:effectRef idx="1">
              <a:schemeClr val="accent1"/>
            </a:effectRef>
            <a:fontRef idx="minor">
              <a:schemeClr val="tx1"/>
            </a:fontRef>
          </p:style>
        </p:cxnSp>
        <p:sp>
          <p:nvSpPr>
            <p:cNvPr id="26" name="Rounded Rectangle 25"/>
            <p:cNvSpPr/>
            <p:nvPr/>
          </p:nvSpPr>
          <p:spPr>
            <a:xfrm>
              <a:off x="1441321" y="3820938"/>
              <a:ext cx="2375767" cy="293862"/>
            </a:xfrm>
            <a:prstGeom prst="roundRect">
              <a:avLst/>
            </a:prstGeom>
            <a:noFill/>
            <a:ln w="19050">
              <a:solidFill>
                <a:srgbClr val="00800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Rectangle 28"/>
          <p:cNvSpPr/>
          <p:nvPr/>
        </p:nvSpPr>
        <p:spPr>
          <a:xfrm>
            <a:off x="5292080" y="1016732"/>
            <a:ext cx="3577160" cy="1656184"/>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3342135" y="5985284"/>
            <a:ext cx="5694361" cy="584775"/>
          </a:xfrm>
          <a:prstGeom prst="rect">
            <a:avLst/>
          </a:prstGeom>
        </p:spPr>
        <p:txBody>
          <a:bodyPr wrap="square">
            <a:spAutoFit/>
          </a:bodyPr>
          <a:lstStyle/>
          <a:p>
            <a:pPr lvl="0" eaLnBrk="0" hangingPunct="0">
              <a:spcBef>
                <a:spcPct val="20000"/>
              </a:spcBef>
            </a:pPr>
            <a:r>
              <a:rPr lang="en-US" sz="1600" dirty="0" err="1">
                <a:solidFill>
                  <a:schemeClr val="bg1"/>
                </a:solidFill>
                <a:latin typeface="+mj-lt"/>
                <a:cs typeface="Times New Roman" pitchFamily="18" charset="0"/>
              </a:rPr>
              <a:t>Yubao</a:t>
            </a:r>
            <a:r>
              <a:rPr lang="en-US" sz="1600" dirty="0">
                <a:solidFill>
                  <a:schemeClr val="bg1"/>
                </a:solidFill>
                <a:latin typeface="+mj-lt"/>
                <a:cs typeface="Times New Roman" pitchFamily="18" charset="0"/>
              </a:rPr>
              <a:t> Wu, </a:t>
            </a:r>
            <a:r>
              <a:rPr lang="en-US" sz="1600" dirty="0" err="1">
                <a:solidFill>
                  <a:schemeClr val="bg1"/>
                </a:solidFill>
                <a:latin typeface="+mj-lt"/>
                <a:cs typeface="Times New Roman" pitchFamily="18" charset="0"/>
              </a:rPr>
              <a:t>Ruoming</a:t>
            </a:r>
            <a:r>
              <a:rPr lang="en-US" sz="1600" dirty="0">
                <a:solidFill>
                  <a:schemeClr val="bg1"/>
                </a:solidFill>
                <a:latin typeface="+mj-lt"/>
                <a:cs typeface="Times New Roman" pitchFamily="18" charset="0"/>
              </a:rPr>
              <a:t> </a:t>
            </a:r>
            <a:r>
              <a:rPr lang="en-US" sz="1600" dirty="0" err="1">
                <a:solidFill>
                  <a:schemeClr val="bg1"/>
                </a:solidFill>
                <a:latin typeface="+mj-lt"/>
                <a:cs typeface="Times New Roman" pitchFamily="18" charset="0"/>
              </a:rPr>
              <a:t>Jin</a:t>
            </a:r>
            <a:r>
              <a:rPr lang="en-US" sz="1600" dirty="0">
                <a:solidFill>
                  <a:schemeClr val="bg1"/>
                </a:solidFill>
                <a:latin typeface="+mj-lt"/>
                <a:cs typeface="Times New Roman" pitchFamily="18" charset="0"/>
              </a:rPr>
              <a:t>, </a:t>
            </a:r>
            <a:r>
              <a:rPr lang="en-US" sz="1600" dirty="0" err="1">
                <a:solidFill>
                  <a:schemeClr val="bg1"/>
                </a:solidFill>
                <a:latin typeface="+mj-lt"/>
                <a:cs typeface="Times New Roman" pitchFamily="18" charset="0"/>
              </a:rPr>
              <a:t>Xiaofeng</a:t>
            </a:r>
            <a:r>
              <a:rPr lang="en-US" sz="1600" dirty="0">
                <a:solidFill>
                  <a:schemeClr val="bg1"/>
                </a:solidFill>
                <a:latin typeface="+mj-lt"/>
                <a:cs typeface="Times New Roman" pitchFamily="18" charset="0"/>
              </a:rPr>
              <a:t> Zhu, and Xiang Zhang. </a:t>
            </a:r>
            <a:r>
              <a:rPr lang="en-US" sz="1600" dirty="0" smtClean="0">
                <a:solidFill>
                  <a:schemeClr val="bg1"/>
                </a:solidFill>
                <a:latin typeface="+mj-lt"/>
                <a:cs typeface="Times New Roman" pitchFamily="18" charset="0"/>
              </a:rPr>
              <a:t>Finding </a:t>
            </a:r>
            <a:r>
              <a:rPr lang="en-US" sz="1600" dirty="0">
                <a:solidFill>
                  <a:schemeClr val="bg1"/>
                </a:solidFill>
                <a:latin typeface="+mj-lt"/>
                <a:cs typeface="Times New Roman" pitchFamily="18" charset="0"/>
              </a:rPr>
              <a:t>d</a:t>
            </a:r>
            <a:r>
              <a:rPr lang="en-US" sz="1600" dirty="0" smtClean="0">
                <a:solidFill>
                  <a:schemeClr val="bg1"/>
                </a:solidFill>
                <a:latin typeface="+mj-lt"/>
                <a:cs typeface="Times New Roman" pitchFamily="18" charset="0"/>
              </a:rPr>
              <a:t>ense </a:t>
            </a:r>
            <a:r>
              <a:rPr lang="en-US" sz="1600" dirty="0">
                <a:solidFill>
                  <a:schemeClr val="bg1"/>
                </a:solidFill>
                <a:latin typeface="+mj-lt"/>
                <a:cs typeface="Times New Roman" pitchFamily="18" charset="0"/>
              </a:rPr>
              <a:t>and </a:t>
            </a:r>
            <a:r>
              <a:rPr lang="en-US" sz="1600" dirty="0" smtClean="0">
                <a:solidFill>
                  <a:schemeClr val="bg1"/>
                </a:solidFill>
                <a:latin typeface="+mj-lt"/>
                <a:cs typeface="Times New Roman" pitchFamily="18" charset="0"/>
              </a:rPr>
              <a:t>connected </a:t>
            </a:r>
            <a:r>
              <a:rPr lang="en-US" sz="1600" dirty="0">
                <a:solidFill>
                  <a:schemeClr val="bg1"/>
                </a:solidFill>
                <a:latin typeface="+mj-lt"/>
                <a:cs typeface="Times New Roman" pitchFamily="18" charset="0"/>
              </a:rPr>
              <a:t>s</a:t>
            </a:r>
            <a:r>
              <a:rPr lang="en-US" sz="1600" dirty="0" smtClean="0">
                <a:solidFill>
                  <a:schemeClr val="bg1"/>
                </a:solidFill>
                <a:latin typeface="+mj-lt"/>
                <a:cs typeface="Times New Roman" pitchFamily="18" charset="0"/>
              </a:rPr>
              <a:t>ubgraphs </a:t>
            </a:r>
            <a:r>
              <a:rPr lang="en-US" sz="1600" dirty="0">
                <a:solidFill>
                  <a:schemeClr val="bg1"/>
                </a:solidFill>
                <a:latin typeface="+mj-lt"/>
                <a:cs typeface="Times New Roman" pitchFamily="18" charset="0"/>
              </a:rPr>
              <a:t>in </a:t>
            </a:r>
            <a:r>
              <a:rPr lang="en-US" sz="1600" dirty="0" smtClean="0">
                <a:solidFill>
                  <a:schemeClr val="bg1"/>
                </a:solidFill>
                <a:latin typeface="+mj-lt"/>
                <a:cs typeface="Times New Roman" pitchFamily="18" charset="0"/>
              </a:rPr>
              <a:t>dual </a:t>
            </a:r>
            <a:r>
              <a:rPr lang="en-US" sz="1600" dirty="0">
                <a:solidFill>
                  <a:schemeClr val="bg1"/>
                </a:solidFill>
                <a:latin typeface="+mj-lt"/>
                <a:cs typeface="Times New Roman" pitchFamily="18" charset="0"/>
              </a:rPr>
              <a:t>n</a:t>
            </a:r>
            <a:r>
              <a:rPr lang="en-US" sz="1600" dirty="0" smtClean="0">
                <a:solidFill>
                  <a:schemeClr val="bg1"/>
                </a:solidFill>
                <a:latin typeface="+mj-lt"/>
                <a:cs typeface="Times New Roman" pitchFamily="18" charset="0"/>
              </a:rPr>
              <a:t>etworks</a:t>
            </a:r>
            <a:r>
              <a:rPr lang="en-US" sz="1600" dirty="0">
                <a:solidFill>
                  <a:schemeClr val="bg1"/>
                </a:solidFill>
                <a:latin typeface="+mj-lt"/>
                <a:cs typeface="Times New Roman" pitchFamily="18" charset="0"/>
              </a:rPr>
              <a:t>.</a:t>
            </a:r>
            <a:r>
              <a:rPr lang="en-US" sz="1600" dirty="0" smtClean="0">
                <a:solidFill>
                  <a:schemeClr val="bg1"/>
                </a:solidFill>
                <a:latin typeface="+mj-lt"/>
                <a:cs typeface="Times New Roman" pitchFamily="18" charset="0"/>
              </a:rPr>
              <a:t> ICDE, </a:t>
            </a:r>
            <a:r>
              <a:rPr lang="en-US" sz="1600" dirty="0">
                <a:solidFill>
                  <a:schemeClr val="bg1"/>
                </a:solidFill>
                <a:latin typeface="+mj-lt"/>
                <a:cs typeface="Times New Roman" pitchFamily="18" charset="0"/>
              </a:rPr>
              <a:t>2015</a:t>
            </a:r>
            <a:r>
              <a:rPr lang="en-US" sz="1600" dirty="0" smtClean="0">
                <a:solidFill>
                  <a:schemeClr val="bg1"/>
                </a:solidFill>
                <a:latin typeface="+mj-lt"/>
                <a:cs typeface="Times New Roman" pitchFamily="18" charset="0"/>
              </a:rPr>
              <a:t>.</a:t>
            </a:r>
            <a:endParaRPr lang="en-US" sz="1600" dirty="0">
              <a:solidFill>
                <a:schemeClr val="bg1"/>
              </a:solidFill>
              <a:latin typeface="+mj-lt"/>
              <a:cs typeface="Times New Roman" pitchFamily="18" charset="0"/>
            </a:endParaRPr>
          </a:p>
        </p:txBody>
      </p:sp>
    </p:spTree>
    <p:extLst>
      <p:ext uri="{BB962C8B-B14F-4D97-AF65-F5344CB8AC3E}">
        <p14:creationId xmlns:p14="http://schemas.microsoft.com/office/powerpoint/2010/main" val="421939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0059" y="1297657"/>
            <a:ext cx="3955715" cy="2046060"/>
          </a:xfrm>
          <a:prstGeom prst="rect">
            <a:avLst/>
          </a:prstGeom>
        </p:spPr>
      </p:pic>
      <p:sp>
        <p:nvSpPr>
          <p:cNvPr id="2" name="Title 1"/>
          <p:cNvSpPr>
            <a:spLocks noGrp="1"/>
          </p:cNvSpPr>
          <p:nvPr>
            <p:ph type="title"/>
          </p:nvPr>
        </p:nvSpPr>
        <p:spPr>
          <a:xfrm>
            <a:off x="495020" y="204384"/>
            <a:ext cx="8839200" cy="689886"/>
          </a:xfrm>
        </p:spPr>
        <p:txBody>
          <a:bodyPr/>
          <a:lstStyle/>
          <a:p>
            <a:r>
              <a:rPr lang="en-US" sz="3600" dirty="0" smtClean="0">
                <a:solidFill>
                  <a:schemeClr val="tx1"/>
                </a:solidFill>
                <a:latin typeface="+mn-lt"/>
                <a:cs typeface="Times New Roman" pitchFamily="18" charset="0"/>
              </a:rPr>
              <a:t>Densest Connected Subgraph</a:t>
            </a:r>
            <a:endParaRPr lang="en-US" sz="3600" dirty="0">
              <a:solidFill>
                <a:schemeClr val="tx1"/>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14" name="Rectangle 13"/>
              <p:cNvSpPr/>
              <p:nvPr/>
            </p:nvSpPr>
            <p:spPr>
              <a:xfrm>
                <a:off x="7468208" y="2576819"/>
                <a:ext cx="1267365" cy="725391"/>
              </a:xfrm>
              <a:prstGeom prst="rect">
                <a:avLst/>
              </a:prstGeom>
            </p:spPr>
            <p:txBody>
              <a:bodyPr wrap="square">
                <a:spAutoFit/>
              </a:bodyPr>
              <a:lstStyle/>
              <a:p>
                <a:pPr marL="57150" lvl="0" eaLnBrk="0" hangingPunct="0">
                  <a:spcBef>
                    <a:spcPct val="20000"/>
                  </a:spcBef>
                </a:pPr>
                <a:r>
                  <a:rPr lang="en-US" sz="2000" dirty="0" smtClean="0">
                    <a:solidFill>
                      <a:schemeClr val="tx1"/>
                    </a:solidFill>
                    <a:ea typeface="Cambria Math"/>
                  </a:rPr>
                  <a:t>:  </a:t>
                </a:r>
                <a14:m>
                  <m:oMath xmlns:m="http://schemas.openxmlformats.org/officeDocument/2006/math">
                    <m:f>
                      <m:fPr>
                        <m:ctrlPr>
                          <a:rPr lang="en-US" sz="2600" i="1">
                            <a:solidFill>
                              <a:schemeClr val="tx1"/>
                            </a:solidFill>
                            <a:latin typeface="Cambria Math" panose="02040503050406030204" pitchFamily="18" charset="0"/>
                          </a:rPr>
                        </m:ctrlPr>
                      </m:fPr>
                      <m:num>
                        <m:d>
                          <m:dPr>
                            <m:begChr m:val="|"/>
                            <m:endChr m:val="|"/>
                            <m:ctrlPr>
                              <a:rPr lang="en-US" sz="2600" i="1" smtClean="0">
                                <a:solidFill>
                                  <a:schemeClr val="tx1"/>
                                </a:solidFill>
                                <a:latin typeface="Cambria Math" panose="02040503050406030204" pitchFamily="18" charset="0"/>
                              </a:rPr>
                            </m:ctrlPr>
                          </m:dPr>
                          <m:e>
                            <m:r>
                              <a:rPr lang="en-US" sz="2600" b="0" i="1" smtClean="0">
                                <a:solidFill>
                                  <a:schemeClr val="tx1"/>
                                </a:solidFill>
                                <a:latin typeface="Cambria Math"/>
                              </a:rPr>
                              <m:t>𝐸</m:t>
                            </m:r>
                            <m:r>
                              <a:rPr lang="en-US" sz="2600" b="0" i="1" smtClean="0">
                                <a:solidFill>
                                  <a:schemeClr val="tx1"/>
                                </a:solidFill>
                                <a:latin typeface="Cambria Math"/>
                              </a:rPr>
                              <m:t>(</m:t>
                            </m:r>
                            <m:r>
                              <a:rPr lang="en-US" sz="2600" b="0" i="1" smtClean="0">
                                <a:solidFill>
                                  <a:schemeClr val="tx1"/>
                                </a:solidFill>
                                <a:latin typeface="Cambria Math"/>
                              </a:rPr>
                              <m:t>𝑆</m:t>
                            </m:r>
                            <m:r>
                              <a:rPr lang="en-US" sz="2600" b="0" i="1" smtClean="0">
                                <a:solidFill>
                                  <a:schemeClr val="tx1"/>
                                </a:solidFill>
                                <a:latin typeface="Cambria Math"/>
                              </a:rPr>
                              <m:t>)</m:t>
                            </m:r>
                          </m:e>
                        </m:d>
                      </m:num>
                      <m:den>
                        <m:d>
                          <m:dPr>
                            <m:begChr m:val="|"/>
                            <m:endChr m:val="|"/>
                            <m:ctrlPr>
                              <a:rPr lang="en-US" sz="2600" i="1">
                                <a:solidFill>
                                  <a:schemeClr val="tx1"/>
                                </a:solidFill>
                                <a:latin typeface="Cambria Math" panose="02040503050406030204" pitchFamily="18" charset="0"/>
                              </a:rPr>
                            </m:ctrlPr>
                          </m:dPr>
                          <m:e>
                            <m:r>
                              <a:rPr lang="en-US" sz="2600" i="1">
                                <a:solidFill>
                                  <a:schemeClr val="tx1"/>
                                </a:solidFill>
                                <a:latin typeface="Cambria Math"/>
                              </a:rPr>
                              <m:t>𝑆</m:t>
                            </m:r>
                          </m:e>
                        </m:d>
                      </m:den>
                    </m:f>
                  </m:oMath>
                </a14:m>
                <a:endParaRPr lang="en-US" sz="2600" dirty="0">
                  <a:solidFill>
                    <a:schemeClr val="tx1"/>
                  </a:solidFill>
                  <a:latin typeface="TitilliumMaps26L 500 wt"/>
                </a:endParaRPr>
              </a:p>
            </p:txBody>
          </p:sp>
        </mc:Choice>
        <mc:Fallback xmlns="">
          <p:sp>
            <p:nvSpPr>
              <p:cNvPr id="14" name="Rectangle 13"/>
              <p:cNvSpPr>
                <a:spLocks noRot="1" noChangeAspect="1" noMove="1" noResize="1" noEditPoints="1" noAdjustHandles="1" noChangeArrowheads="1" noChangeShapeType="1" noTextEdit="1"/>
              </p:cNvSpPr>
              <p:nvPr/>
            </p:nvSpPr>
            <p:spPr>
              <a:xfrm>
                <a:off x="7468208" y="2576819"/>
                <a:ext cx="1267365" cy="725391"/>
              </a:xfrm>
              <a:prstGeom prst="rect">
                <a:avLst/>
              </a:prstGeom>
              <a:blipFill rotWithShape="1">
                <a:blip r:embed="rId4"/>
                <a:stretch>
                  <a:fillRect l="-4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33400" y="3928265"/>
                <a:ext cx="8153400" cy="1649682"/>
              </a:xfrm>
              <a:prstGeom prst="rect">
                <a:avLst/>
              </a:prstGeom>
            </p:spPr>
            <p:txBody>
              <a:bodyPr wrap="square">
                <a:spAutoFit/>
              </a:bodyPr>
              <a:lstStyle/>
              <a:p>
                <a:pPr marL="57150" lvl="0" eaLnBrk="0" hangingPunct="0">
                  <a:spcBef>
                    <a:spcPct val="20000"/>
                  </a:spcBef>
                </a:pPr>
                <a:r>
                  <a:rPr lang="en-US" sz="2200" b="1" dirty="0" smtClean="0">
                    <a:cs typeface="Times New Roman" pitchFamily="18" charset="0"/>
                  </a:rPr>
                  <a:t>The Densest Connected Subgraph (DCS) </a:t>
                </a:r>
                <a:r>
                  <a:rPr lang="en-US" sz="2200" b="1" dirty="0" smtClean="0">
                    <a:solidFill>
                      <a:schemeClr val="tx1"/>
                    </a:solidFill>
                    <a:cs typeface="Times New Roman" pitchFamily="18" charset="0"/>
                  </a:rPr>
                  <a:t>Problem</a:t>
                </a:r>
                <a:r>
                  <a:rPr lang="en-US" sz="2200" dirty="0" smtClean="0">
                    <a:solidFill>
                      <a:schemeClr val="tx1"/>
                    </a:solidFill>
                    <a:cs typeface="Times New Roman" pitchFamily="18" charset="0"/>
                  </a:rPr>
                  <a:t>:</a:t>
                </a:r>
              </a:p>
              <a:p>
                <a:pPr marL="57150" lvl="0" eaLnBrk="0" hangingPunct="0">
                  <a:spcBef>
                    <a:spcPct val="20000"/>
                  </a:spcBef>
                </a:pPr>
                <a:r>
                  <a:rPr lang="en-US" sz="2200" dirty="0" smtClean="0">
                    <a:solidFill>
                      <a:schemeClr val="tx1"/>
                    </a:solidFill>
                    <a:cs typeface="Times New Roman" pitchFamily="18" charset="0"/>
                  </a:rPr>
                  <a:t>Given dual networks </a:t>
                </a:r>
                <a14:m>
                  <m:oMath xmlns:m="http://schemas.openxmlformats.org/officeDocument/2006/math">
                    <m:r>
                      <a:rPr lang="en-US" sz="2200" b="0" i="1" smtClean="0">
                        <a:solidFill>
                          <a:schemeClr val="tx1"/>
                        </a:solidFill>
                        <a:latin typeface="Cambria Math"/>
                        <a:cs typeface="Times New Roman" pitchFamily="18" charset="0"/>
                      </a:rPr>
                      <m:t>𝐺</m:t>
                    </m:r>
                    <m:r>
                      <a:rPr lang="en-US" sz="2200" b="0" i="1" smtClean="0">
                        <a:solidFill>
                          <a:schemeClr val="tx1"/>
                        </a:solidFill>
                        <a:latin typeface="Cambria Math"/>
                        <a:cs typeface="Times New Roman" pitchFamily="18" charset="0"/>
                      </a:rPr>
                      <m:t>(</m:t>
                    </m:r>
                    <m:r>
                      <a:rPr lang="en-US" sz="2200" b="0" i="1" smtClean="0">
                        <a:solidFill>
                          <a:schemeClr val="tx1"/>
                        </a:solidFill>
                        <a:latin typeface="Cambria Math"/>
                        <a:cs typeface="Times New Roman" pitchFamily="18" charset="0"/>
                      </a:rPr>
                      <m:t>𝑉</m:t>
                    </m:r>
                    <m:r>
                      <a:rPr lang="en-US" sz="2200" b="0" i="1" smtClean="0">
                        <a:solidFill>
                          <a:schemeClr val="tx1"/>
                        </a:solidFill>
                        <a:latin typeface="Cambria Math"/>
                        <a:cs typeface="Times New Roman" pitchFamily="18" charset="0"/>
                      </a:rPr>
                      <m:t>, </m:t>
                    </m:r>
                    <m:sSub>
                      <m:sSubPr>
                        <m:ctrlPr>
                          <a:rPr lang="en-US" sz="2200" b="0" i="1" smtClean="0">
                            <a:solidFill>
                              <a:schemeClr val="tx1"/>
                            </a:solidFill>
                            <a:latin typeface="Cambria Math" panose="02040503050406030204" pitchFamily="18" charset="0"/>
                            <a:cs typeface="Times New Roman" pitchFamily="18" charset="0"/>
                          </a:rPr>
                        </m:ctrlPr>
                      </m:sSubPr>
                      <m:e>
                        <m:r>
                          <a:rPr lang="en-US" sz="2200" i="1">
                            <a:solidFill>
                              <a:schemeClr val="tx1"/>
                            </a:solidFill>
                            <a:latin typeface="Cambria Math"/>
                            <a:cs typeface="Times New Roman" pitchFamily="18" charset="0"/>
                          </a:rPr>
                          <m:t>𝐸</m:t>
                        </m:r>
                      </m:e>
                      <m:sub>
                        <m:r>
                          <a:rPr lang="en-US" sz="2200" b="0" i="1" smtClean="0">
                            <a:solidFill>
                              <a:schemeClr val="tx1"/>
                            </a:solidFill>
                            <a:latin typeface="Cambria Math"/>
                            <a:cs typeface="Times New Roman" pitchFamily="18" charset="0"/>
                          </a:rPr>
                          <m:t>𝑎</m:t>
                        </m:r>
                      </m:sub>
                    </m:sSub>
                    <m:r>
                      <a:rPr lang="en-US" sz="2200" b="0" i="1" smtClean="0">
                        <a:solidFill>
                          <a:schemeClr val="tx1"/>
                        </a:solidFill>
                        <a:latin typeface="Cambria Math"/>
                        <a:cs typeface="Times New Roman" pitchFamily="18" charset="0"/>
                      </a:rPr>
                      <m:t>,</m:t>
                    </m:r>
                    <m:sSub>
                      <m:sSubPr>
                        <m:ctrlPr>
                          <a:rPr lang="en-US" sz="2200" i="1">
                            <a:solidFill>
                              <a:schemeClr val="tx1"/>
                            </a:solidFill>
                            <a:latin typeface="Cambria Math" panose="02040503050406030204" pitchFamily="18" charset="0"/>
                            <a:cs typeface="Times New Roman" pitchFamily="18" charset="0"/>
                          </a:rPr>
                        </m:ctrlPr>
                      </m:sSubPr>
                      <m:e>
                        <m:r>
                          <a:rPr lang="en-US" sz="2200" i="1">
                            <a:solidFill>
                              <a:schemeClr val="tx1"/>
                            </a:solidFill>
                            <a:latin typeface="Cambria Math"/>
                            <a:cs typeface="Times New Roman" pitchFamily="18" charset="0"/>
                          </a:rPr>
                          <m:t>𝐸</m:t>
                        </m:r>
                      </m:e>
                      <m:sub>
                        <m:r>
                          <a:rPr lang="en-US" sz="2200" b="0" i="1" smtClean="0">
                            <a:solidFill>
                              <a:schemeClr val="tx1"/>
                            </a:solidFill>
                            <a:latin typeface="Cambria Math"/>
                            <a:cs typeface="Times New Roman" pitchFamily="18" charset="0"/>
                          </a:rPr>
                          <m:t>𝑏</m:t>
                        </m:r>
                      </m:sub>
                    </m:sSub>
                    <m:r>
                      <a:rPr lang="en-US" sz="2200" b="0" i="1" smtClean="0">
                        <a:solidFill>
                          <a:schemeClr val="tx1"/>
                        </a:solidFill>
                        <a:latin typeface="Cambria Math"/>
                        <a:cs typeface="Times New Roman" pitchFamily="18" charset="0"/>
                      </a:rPr>
                      <m:t>)</m:t>
                    </m:r>
                  </m:oMath>
                </a14:m>
                <a:r>
                  <a:rPr lang="en-US" sz="2200" dirty="0">
                    <a:solidFill>
                      <a:schemeClr val="tx1"/>
                    </a:solidFill>
                    <a:cs typeface="Times New Roman" pitchFamily="18" charset="0"/>
                  </a:rPr>
                  <a:t>, </a:t>
                </a:r>
                <a:r>
                  <a:rPr lang="en-US" sz="2200" dirty="0" smtClean="0">
                    <a:solidFill>
                      <a:schemeClr val="tx1"/>
                    </a:solidFill>
                    <a:cs typeface="Times New Roman" pitchFamily="18" charset="0"/>
                  </a:rPr>
                  <a:t>find </a:t>
                </a:r>
                <a14:m>
                  <m:oMath xmlns:m="http://schemas.openxmlformats.org/officeDocument/2006/math">
                    <m:r>
                      <a:rPr lang="en-US" sz="2200" b="0" i="1" smtClean="0">
                        <a:solidFill>
                          <a:schemeClr val="tx1"/>
                        </a:solidFill>
                        <a:latin typeface="Cambria Math"/>
                        <a:cs typeface="Times New Roman" pitchFamily="18" charset="0"/>
                      </a:rPr>
                      <m:t>𝑆</m:t>
                    </m:r>
                    <m:r>
                      <a:rPr lang="en-US" sz="2200" b="0" i="1" smtClean="0">
                        <a:solidFill>
                          <a:schemeClr val="tx1"/>
                        </a:solidFill>
                        <a:latin typeface="Cambria Math"/>
                        <a:cs typeface="Times New Roman" pitchFamily="18" charset="0"/>
                      </a:rPr>
                      <m:t>⊆</m:t>
                    </m:r>
                    <m:r>
                      <a:rPr lang="en-US" sz="2200" b="0" i="1" smtClean="0">
                        <a:solidFill>
                          <a:schemeClr val="tx1"/>
                        </a:solidFill>
                        <a:latin typeface="Cambria Math"/>
                        <a:cs typeface="Times New Roman" pitchFamily="18" charset="0"/>
                      </a:rPr>
                      <m:t>𝑉</m:t>
                    </m:r>
                  </m:oMath>
                </a14:m>
                <a:r>
                  <a:rPr lang="en-US" sz="2200" dirty="0">
                    <a:solidFill>
                      <a:schemeClr val="tx1"/>
                    </a:solidFill>
                    <a:cs typeface="Times New Roman" pitchFamily="18" charset="0"/>
                  </a:rPr>
                  <a:t> such </a:t>
                </a:r>
                <a:r>
                  <a:rPr lang="en-US" sz="2200" dirty="0" smtClean="0">
                    <a:solidFill>
                      <a:schemeClr val="tx1"/>
                    </a:solidFill>
                    <a:cs typeface="Times New Roman" pitchFamily="18" charset="0"/>
                  </a:rPr>
                  <a:t>that:</a:t>
                </a:r>
              </a:p>
              <a:p>
                <a:pPr marL="688975" lvl="0" eaLnBrk="0" hangingPunct="0">
                  <a:spcBef>
                    <a:spcPct val="20000"/>
                  </a:spcBef>
                </a:pPr>
                <a:r>
                  <a:rPr lang="en-US" sz="2200" dirty="0" smtClean="0">
                    <a:cs typeface="Times New Roman" pitchFamily="18" charset="0"/>
                  </a:rPr>
                  <a:t>(a)</a:t>
                </a:r>
                <a:r>
                  <a:rPr lang="en-US" sz="2200" dirty="0" smtClean="0">
                    <a:solidFill>
                      <a:schemeClr val="tx1"/>
                    </a:solidFill>
                    <a:cs typeface="Times New Roman" pitchFamily="18" charset="0"/>
                  </a:rPr>
                  <a:t> </a:t>
                </a:r>
                <a14:m>
                  <m:oMath xmlns:m="http://schemas.openxmlformats.org/officeDocument/2006/math">
                    <m:sSub>
                      <m:sSubPr>
                        <m:ctrlPr>
                          <a:rPr lang="en-US" sz="2200" i="1">
                            <a:solidFill>
                              <a:schemeClr val="tx1"/>
                            </a:solidFill>
                            <a:latin typeface="Cambria Math" panose="02040503050406030204" pitchFamily="18" charset="0"/>
                            <a:cs typeface="Times New Roman" pitchFamily="18" charset="0"/>
                          </a:rPr>
                        </m:ctrlPr>
                      </m:sSubPr>
                      <m:e>
                        <m:r>
                          <a:rPr lang="en-US" sz="2200" b="0" i="1" smtClean="0">
                            <a:solidFill>
                              <a:schemeClr val="tx1"/>
                            </a:solidFill>
                            <a:latin typeface="Cambria Math"/>
                            <a:cs typeface="Times New Roman" pitchFamily="18" charset="0"/>
                          </a:rPr>
                          <m:t>𝐺</m:t>
                        </m:r>
                      </m:e>
                      <m:sub>
                        <m:r>
                          <a:rPr lang="en-US" sz="2200" i="1">
                            <a:solidFill>
                              <a:schemeClr val="tx1"/>
                            </a:solidFill>
                            <a:latin typeface="Cambria Math"/>
                            <a:cs typeface="Times New Roman" pitchFamily="18" charset="0"/>
                          </a:rPr>
                          <m:t>𝑎</m:t>
                        </m:r>
                      </m:sub>
                    </m:sSub>
                    <m:r>
                      <a:rPr lang="en-US" sz="2200" b="0" i="1" smtClean="0">
                        <a:solidFill>
                          <a:schemeClr val="tx1"/>
                        </a:solidFill>
                        <a:latin typeface="Cambria Math"/>
                        <a:cs typeface="Times New Roman" pitchFamily="18" charset="0"/>
                      </a:rPr>
                      <m:t>[</m:t>
                    </m:r>
                    <m:r>
                      <a:rPr lang="en-US" sz="2200" b="0" i="1" smtClean="0">
                        <a:solidFill>
                          <a:schemeClr val="tx1"/>
                        </a:solidFill>
                        <a:latin typeface="Cambria Math"/>
                        <a:cs typeface="Times New Roman" pitchFamily="18" charset="0"/>
                      </a:rPr>
                      <m:t>𝑆</m:t>
                    </m:r>
                    <m:r>
                      <a:rPr lang="en-US" sz="2200" b="0" i="1" smtClean="0">
                        <a:solidFill>
                          <a:schemeClr val="tx1"/>
                        </a:solidFill>
                        <a:latin typeface="Cambria Math"/>
                        <a:cs typeface="Times New Roman" pitchFamily="18" charset="0"/>
                      </a:rPr>
                      <m:t>]</m:t>
                    </m:r>
                  </m:oMath>
                </a14:m>
                <a:r>
                  <a:rPr lang="en-US" sz="2200" dirty="0">
                    <a:solidFill>
                      <a:schemeClr val="tx1"/>
                    </a:solidFill>
                    <a:cs typeface="Times New Roman" pitchFamily="18" charset="0"/>
                  </a:rPr>
                  <a:t> is </a:t>
                </a:r>
                <a:r>
                  <a:rPr lang="en-US" sz="2200" dirty="0" smtClean="0">
                    <a:solidFill>
                      <a:schemeClr val="tx1"/>
                    </a:solidFill>
                    <a:cs typeface="Times New Roman" pitchFamily="18" charset="0"/>
                  </a:rPr>
                  <a:t>connected;</a:t>
                </a:r>
              </a:p>
              <a:p>
                <a:pPr marL="688975" lvl="0" eaLnBrk="0" hangingPunct="0">
                  <a:spcBef>
                    <a:spcPct val="20000"/>
                  </a:spcBef>
                </a:pPr>
                <a:r>
                  <a:rPr lang="en-US" sz="2200" dirty="0" smtClean="0">
                    <a:solidFill>
                      <a:schemeClr val="tx1"/>
                    </a:solidFill>
                    <a:cs typeface="Times New Roman" pitchFamily="18" charset="0"/>
                  </a:rPr>
                  <a:t>(b) </a:t>
                </a:r>
                <a:r>
                  <a:rPr lang="en-US" sz="2200" dirty="0">
                    <a:solidFill>
                      <a:schemeClr val="tx1"/>
                    </a:solidFill>
                    <a:cs typeface="Times New Roman" pitchFamily="18" charset="0"/>
                  </a:rPr>
                  <a:t>the density of </a:t>
                </a:r>
                <a14:m>
                  <m:oMath xmlns:m="http://schemas.openxmlformats.org/officeDocument/2006/math">
                    <m:sSub>
                      <m:sSubPr>
                        <m:ctrlPr>
                          <a:rPr lang="en-US" sz="2200" i="1">
                            <a:solidFill>
                              <a:schemeClr val="tx1"/>
                            </a:solidFill>
                            <a:latin typeface="Cambria Math" panose="02040503050406030204" pitchFamily="18" charset="0"/>
                            <a:cs typeface="Times New Roman" pitchFamily="18" charset="0"/>
                          </a:rPr>
                        </m:ctrlPr>
                      </m:sSubPr>
                      <m:e>
                        <m:r>
                          <a:rPr lang="en-US" sz="2200" i="1">
                            <a:solidFill>
                              <a:schemeClr val="tx1"/>
                            </a:solidFill>
                            <a:latin typeface="Cambria Math"/>
                            <a:cs typeface="Times New Roman" pitchFamily="18" charset="0"/>
                          </a:rPr>
                          <m:t>𝐺</m:t>
                        </m:r>
                      </m:e>
                      <m:sub>
                        <m:r>
                          <a:rPr lang="en-US" sz="2200" b="0" i="1" smtClean="0">
                            <a:solidFill>
                              <a:schemeClr val="tx1"/>
                            </a:solidFill>
                            <a:latin typeface="Cambria Math"/>
                            <a:cs typeface="Times New Roman" pitchFamily="18" charset="0"/>
                          </a:rPr>
                          <m:t>𝑏</m:t>
                        </m:r>
                      </m:sub>
                    </m:sSub>
                    <m:r>
                      <a:rPr lang="en-US" sz="2200" i="1">
                        <a:solidFill>
                          <a:schemeClr val="tx1"/>
                        </a:solidFill>
                        <a:latin typeface="Cambria Math"/>
                        <a:cs typeface="Times New Roman" pitchFamily="18" charset="0"/>
                      </a:rPr>
                      <m:t>[</m:t>
                    </m:r>
                    <m:r>
                      <a:rPr lang="en-US" sz="2200" i="1">
                        <a:solidFill>
                          <a:schemeClr val="tx1"/>
                        </a:solidFill>
                        <a:latin typeface="Cambria Math"/>
                        <a:cs typeface="Times New Roman" pitchFamily="18" charset="0"/>
                      </a:rPr>
                      <m:t>𝑆</m:t>
                    </m:r>
                    <m:r>
                      <a:rPr lang="en-US" sz="2200" i="1">
                        <a:solidFill>
                          <a:schemeClr val="tx1"/>
                        </a:solidFill>
                        <a:latin typeface="Cambria Math"/>
                        <a:cs typeface="Times New Roman" pitchFamily="18" charset="0"/>
                      </a:rPr>
                      <m:t>]</m:t>
                    </m:r>
                  </m:oMath>
                </a14:m>
                <a:r>
                  <a:rPr lang="en-US" sz="2200" dirty="0" smtClean="0">
                    <a:solidFill>
                      <a:schemeClr val="tx1"/>
                    </a:solidFill>
                    <a:cs typeface="Times New Roman" pitchFamily="18" charset="0"/>
                  </a:rPr>
                  <a:t> is </a:t>
                </a:r>
                <a:r>
                  <a:rPr lang="en-US" sz="2200" dirty="0">
                    <a:solidFill>
                      <a:schemeClr val="tx1"/>
                    </a:solidFill>
                    <a:cs typeface="Times New Roman" pitchFamily="18" charset="0"/>
                  </a:rPr>
                  <a:t>maximized.</a:t>
                </a:r>
              </a:p>
            </p:txBody>
          </p:sp>
        </mc:Choice>
        <mc:Fallback xmlns="">
          <p:sp>
            <p:nvSpPr>
              <p:cNvPr id="15" name="Rectangle 14"/>
              <p:cNvSpPr>
                <a:spLocks noRot="1" noChangeAspect="1" noMove="1" noResize="1" noEditPoints="1" noAdjustHandles="1" noChangeArrowheads="1" noChangeShapeType="1" noTextEdit="1"/>
              </p:cNvSpPr>
              <p:nvPr/>
            </p:nvSpPr>
            <p:spPr>
              <a:xfrm>
                <a:off x="533400" y="3928265"/>
                <a:ext cx="8153400" cy="1649682"/>
              </a:xfrm>
              <a:prstGeom prst="rect">
                <a:avLst/>
              </a:prstGeom>
              <a:blipFill rotWithShape="1">
                <a:blip r:embed="rId5"/>
                <a:stretch>
                  <a:fillRect l="-299" t="-2214" b="-6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39475" y="1470345"/>
                <a:ext cx="1279517" cy="400110"/>
              </a:xfrm>
              <a:prstGeom prst="rect">
                <a:avLst/>
              </a:prstGeom>
            </p:spPr>
            <p:txBody>
              <a:bodyPr wrap="square">
                <a:spAutoFit/>
              </a:bodyPr>
              <a:lstStyle/>
              <a:p>
                <a:pPr marL="57150" lvl="0" eaLnBrk="0" hangingPunct="0">
                  <a:spcBef>
                    <a:spcPct val="200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Times New Roman" pitchFamily="18" charset="0"/>
                            </a:rPr>
                          </m:ctrlPr>
                        </m:sSubPr>
                        <m:e>
                          <m:r>
                            <a:rPr lang="en-US" sz="2000" i="1">
                              <a:latin typeface="Cambria Math"/>
                              <a:cs typeface="Times New Roman" pitchFamily="18" charset="0"/>
                            </a:rPr>
                            <m:t>𝐺</m:t>
                          </m:r>
                        </m:e>
                        <m:sub>
                          <m:r>
                            <a:rPr lang="en-US" sz="2000" i="1">
                              <a:latin typeface="Cambria Math"/>
                              <a:cs typeface="Times New Roman" pitchFamily="18" charset="0"/>
                            </a:rPr>
                            <m:t>𝑎</m:t>
                          </m:r>
                        </m:sub>
                      </m:sSub>
                      <m:r>
                        <a:rPr lang="en-US" sz="2000" b="0" i="1" smtClean="0">
                          <a:latin typeface="Cambria Math"/>
                          <a:cs typeface="Times New Roman" pitchFamily="18" charset="0"/>
                        </a:rPr>
                        <m:t>(</m:t>
                      </m:r>
                      <m:r>
                        <a:rPr lang="en-US" sz="2000" b="0" i="1" smtClean="0">
                          <a:latin typeface="Cambria Math"/>
                          <a:cs typeface="Times New Roman" pitchFamily="18" charset="0"/>
                        </a:rPr>
                        <m:t>𝑉</m:t>
                      </m:r>
                      <m:r>
                        <a:rPr lang="en-US" sz="2000" b="0" i="1" smtClean="0">
                          <a:latin typeface="Cambria Math"/>
                          <a:cs typeface="Times New Roman" pitchFamily="18" charset="0"/>
                        </a:rPr>
                        <m:t>, </m:t>
                      </m:r>
                      <m:sSub>
                        <m:sSubPr>
                          <m:ctrlPr>
                            <a:rPr lang="en-US" sz="2000" b="0" i="1" smtClean="0">
                              <a:latin typeface="Cambria Math" panose="02040503050406030204" pitchFamily="18" charset="0"/>
                              <a:cs typeface="Times New Roman" pitchFamily="18" charset="0"/>
                            </a:rPr>
                          </m:ctrlPr>
                        </m:sSubPr>
                        <m:e>
                          <m:r>
                            <a:rPr lang="en-US" sz="2000" b="0" i="1" smtClean="0">
                              <a:latin typeface="Cambria Math"/>
                              <a:cs typeface="Times New Roman" pitchFamily="18" charset="0"/>
                            </a:rPr>
                            <m:t>𝐸</m:t>
                          </m:r>
                        </m:e>
                        <m:sub>
                          <m:r>
                            <a:rPr lang="en-US" sz="2000" b="0" i="1" smtClean="0">
                              <a:latin typeface="Cambria Math"/>
                              <a:cs typeface="Times New Roman" pitchFamily="18" charset="0"/>
                            </a:rPr>
                            <m:t>𝑎</m:t>
                          </m:r>
                        </m:sub>
                      </m:sSub>
                      <m:r>
                        <a:rPr lang="en-US" sz="2000" b="0" i="1" smtClean="0">
                          <a:latin typeface="Cambria Math"/>
                          <a:cs typeface="Times New Roman" pitchFamily="18" charset="0"/>
                        </a:rPr>
                        <m:t>)</m:t>
                      </m:r>
                    </m:oMath>
                  </m:oMathPara>
                </a14:m>
                <a:endParaRPr lang="en-US" sz="2000" dirty="0">
                  <a:solidFill>
                    <a:schemeClr val="tx1"/>
                  </a:solidFill>
                  <a:latin typeface="Times New Roman" pitchFamily="18" charset="0"/>
                  <a:cs typeface="Times New Roman"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539475" y="1470345"/>
                <a:ext cx="1279517" cy="400110"/>
              </a:xfrm>
              <a:prstGeom prst="rect">
                <a:avLst/>
              </a:prstGeom>
              <a:blipFill rotWithShape="1">
                <a:blip r:embed="rId6"/>
                <a:stretch>
                  <a:fillRect r="-190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39475" y="2760055"/>
                <a:ext cx="1279517" cy="400110"/>
              </a:xfrm>
              <a:prstGeom prst="rect">
                <a:avLst/>
              </a:prstGeom>
            </p:spPr>
            <p:txBody>
              <a:bodyPr wrap="square">
                <a:spAutoFit/>
              </a:bodyPr>
              <a:lstStyle/>
              <a:p>
                <a:pPr marL="57150" lvl="0" eaLnBrk="0" hangingPunct="0">
                  <a:spcBef>
                    <a:spcPct val="200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Times New Roman" pitchFamily="18" charset="0"/>
                            </a:rPr>
                          </m:ctrlPr>
                        </m:sSubPr>
                        <m:e>
                          <m:r>
                            <a:rPr lang="en-US" sz="2000" i="1">
                              <a:latin typeface="Cambria Math"/>
                              <a:cs typeface="Times New Roman" pitchFamily="18" charset="0"/>
                            </a:rPr>
                            <m:t>𝐺</m:t>
                          </m:r>
                        </m:e>
                        <m:sub>
                          <m:r>
                            <a:rPr lang="en-US" sz="2000" b="0" i="1" smtClean="0">
                              <a:latin typeface="Cambria Math"/>
                              <a:cs typeface="Times New Roman" pitchFamily="18" charset="0"/>
                            </a:rPr>
                            <m:t>𝑏</m:t>
                          </m:r>
                        </m:sub>
                      </m:sSub>
                      <m:r>
                        <a:rPr lang="en-US" sz="2000" b="0" i="1" smtClean="0">
                          <a:latin typeface="Cambria Math"/>
                          <a:cs typeface="Times New Roman" pitchFamily="18" charset="0"/>
                        </a:rPr>
                        <m:t>(</m:t>
                      </m:r>
                      <m:r>
                        <a:rPr lang="en-US" sz="2000" b="0" i="1" smtClean="0">
                          <a:latin typeface="Cambria Math"/>
                          <a:cs typeface="Times New Roman" pitchFamily="18" charset="0"/>
                        </a:rPr>
                        <m:t>𝑉</m:t>
                      </m:r>
                      <m:r>
                        <a:rPr lang="en-US" sz="2000" b="0" i="1" smtClean="0">
                          <a:latin typeface="Cambria Math"/>
                          <a:cs typeface="Times New Roman" pitchFamily="18" charset="0"/>
                        </a:rPr>
                        <m:t>, </m:t>
                      </m:r>
                      <m:sSub>
                        <m:sSubPr>
                          <m:ctrlPr>
                            <a:rPr lang="en-US" sz="2000" b="0" i="1" smtClean="0">
                              <a:latin typeface="Cambria Math" panose="02040503050406030204" pitchFamily="18" charset="0"/>
                              <a:cs typeface="Times New Roman" pitchFamily="18" charset="0"/>
                            </a:rPr>
                          </m:ctrlPr>
                        </m:sSubPr>
                        <m:e>
                          <m:r>
                            <a:rPr lang="en-US" sz="2000" b="0" i="1" smtClean="0">
                              <a:latin typeface="Cambria Math"/>
                              <a:cs typeface="Times New Roman" pitchFamily="18" charset="0"/>
                            </a:rPr>
                            <m:t>𝐸</m:t>
                          </m:r>
                        </m:e>
                        <m:sub>
                          <m:r>
                            <a:rPr lang="en-US" sz="2000" b="0" i="1" smtClean="0">
                              <a:latin typeface="Cambria Math"/>
                              <a:cs typeface="Times New Roman" pitchFamily="18" charset="0"/>
                            </a:rPr>
                            <m:t>𝑏</m:t>
                          </m:r>
                        </m:sub>
                      </m:sSub>
                      <m:r>
                        <a:rPr lang="en-US" sz="2000" b="0" i="1" smtClean="0">
                          <a:latin typeface="Cambria Math"/>
                          <a:cs typeface="Times New Roman" pitchFamily="18" charset="0"/>
                        </a:rPr>
                        <m:t>)</m:t>
                      </m:r>
                    </m:oMath>
                  </m:oMathPara>
                </a14:m>
                <a:endParaRPr lang="en-US" sz="2000" dirty="0">
                  <a:solidFill>
                    <a:schemeClr val="tx1"/>
                  </a:solidFill>
                  <a:latin typeface="Times New Roman" pitchFamily="18" charset="0"/>
                  <a:cs typeface="Times New Roman"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539475" y="2760055"/>
                <a:ext cx="1279517" cy="400110"/>
              </a:xfrm>
              <a:prstGeom prst="rect">
                <a:avLst/>
              </a:prstGeom>
              <a:blipFill rotWithShape="1">
                <a:blip r:embed="rId7"/>
                <a:stretch>
                  <a:fillRect r="-1905" b="-16923"/>
                </a:stretch>
              </a:blipFill>
            </p:spPr>
            <p:txBody>
              <a:bodyPr/>
              <a:lstStyle/>
              <a:p>
                <a:r>
                  <a:rPr lang="en-US">
                    <a:noFill/>
                  </a:rPr>
                  <a:t> </a:t>
                </a:r>
              </a:p>
            </p:txBody>
          </p:sp>
        </mc:Fallback>
      </mc:AlternateContent>
      <p:pic>
        <p:nvPicPr>
          <p:cNvPr id="10" name="Picture 9"/>
          <p:cNvPicPr>
            <a:picLocks noChangeAspect="1"/>
          </p:cNvPicPr>
          <p:nvPr/>
        </p:nvPicPr>
        <p:blipFill rotWithShape="1">
          <a:blip r:embed="rId8" cstate="print">
            <a:extLst>
              <a:ext uri="{28A0092B-C50C-407E-A947-70E740481C1C}">
                <a14:useLocalDpi xmlns:a14="http://schemas.microsoft.com/office/drawing/2010/main" val="0"/>
              </a:ext>
            </a:extLst>
          </a:blip>
          <a:srcRect l="14094" r="14116"/>
          <a:stretch/>
        </p:blipFill>
        <p:spPr>
          <a:xfrm>
            <a:off x="1933888" y="1163105"/>
            <a:ext cx="1588181" cy="1054876"/>
          </a:xfrm>
          <a:prstGeom prst="rect">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val="0"/>
              </a:ext>
            </a:extLst>
          </a:blip>
          <a:srcRect l="14742" r="14433"/>
          <a:stretch/>
        </p:blipFill>
        <p:spPr>
          <a:xfrm>
            <a:off x="1939039" y="2430470"/>
            <a:ext cx="1583030" cy="1065786"/>
          </a:xfrm>
          <a:prstGeom prst="rect">
            <a:avLst/>
          </a:prstGeom>
        </p:spPr>
      </p:pic>
      <p:sp>
        <p:nvSpPr>
          <p:cNvPr id="16" name="Rectangle 15"/>
          <p:cNvSpPr/>
          <p:nvPr/>
        </p:nvSpPr>
        <p:spPr>
          <a:xfrm>
            <a:off x="3342135" y="5985284"/>
            <a:ext cx="5694361" cy="584775"/>
          </a:xfrm>
          <a:prstGeom prst="rect">
            <a:avLst/>
          </a:prstGeom>
        </p:spPr>
        <p:txBody>
          <a:bodyPr wrap="square">
            <a:spAutoFit/>
          </a:bodyPr>
          <a:lstStyle/>
          <a:p>
            <a:pPr lvl="0" eaLnBrk="0" hangingPunct="0">
              <a:spcBef>
                <a:spcPct val="20000"/>
              </a:spcBef>
            </a:pPr>
            <a:r>
              <a:rPr lang="en-US" sz="1600" dirty="0" err="1">
                <a:solidFill>
                  <a:schemeClr val="bg1"/>
                </a:solidFill>
                <a:latin typeface="+mj-lt"/>
                <a:cs typeface="Times New Roman" pitchFamily="18" charset="0"/>
              </a:rPr>
              <a:t>Yubao</a:t>
            </a:r>
            <a:r>
              <a:rPr lang="en-US" sz="1600" dirty="0">
                <a:solidFill>
                  <a:schemeClr val="bg1"/>
                </a:solidFill>
                <a:latin typeface="+mj-lt"/>
                <a:cs typeface="Times New Roman" pitchFamily="18" charset="0"/>
              </a:rPr>
              <a:t> Wu, </a:t>
            </a:r>
            <a:r>
              <a:rPr lang="en-US" sz="1600" dirty="0" err="1">
                <a:solidFill>
                  <a:schemeClr val="bg1"/>
                </a:solidFill>
                <a:latin typeface="+mj-lt"/>
                <a:cs typeface="Times New Roman" pitchFamily="18" charset="0"/>
              </a:rPr>
              <a:t>Ruoming</a:t>
            </a:r>
            <a:r>
              <a:rPr lang="en-US" sz="1600" dirty="0">
                <a:solidFill>
                  <a:schemeClr val="bg1"/>
                </a:solidFill>
                <a:latin typeface="+mj-lt"/>
                <a:cs typeface="Times New Roman" pitchFamily="18" charset="0"/>
              </a:rPr>
              <a:t> </a:t>
            </a:r>
            <a:r>
              <a:rPr lang="en-US" sz="1600" dirty="0" err="1">
                <a:solidFill>
                  <a:schemeClr val="bg1"/>
                </a:solidFill>
                <a:latin typeface="+mj-lt"/>
                <a:cs typeface="Times New Roman" pitchFamily="18" charset="0"/>
              </a:rPr>
              <a:t>Jin</a:t>
            </a:r>
            <a:r>
              <a:rPr lang="en-US" sz="1600" dirty="0">
                <a:solidFill>
                  <a:schemeClr val="bg1"/>
                </a:solidFill>
                <a:latin typeface="+mj-lt"/>
                <a:cs typeface="Times New Roman" pitchFamily="18" charset="0"/>
              </a:rPr>
              <a:t>, </a:t>
            </a:r>
            <a:r>
              <a:rPr lang="en-US" sz="1600" dirty="0" err="1">
                <a:solidFill>
                  <a:schemeClr val="bg1"/>
                </a:solidFill>
                <a:latin typeface="+mj-lt"/>
                <a:cs typeface="Times New Roman" pitchFamily="18" charset="0"/>
              </a:rPr>
              <a:t>Xiaofeng</a:t>
            </a:r>
            <a:r>
              <a:rPr lang="en-US" sz="1600" dirty="0">
                <a:solidFill>
                  <a:schemeClr val="bg1"/>
                </a:solidFill>
                <a:latin typeface="+mj-lt"/>
                <a:cs typeface="Times New Roman" pitchFamily="18" charset="0"/>
              </a:rPr>
              <a:t> Zhu, and Xiang Zhang. </a:t>
            </a:r>
            <a:r>
              <a:rPr lang="en-US" sz="1600" dirty="0" smtClean="0">
                <a:solidFill>
                  <a:schemeClr val="bg1"/>
                </a:solidFill>
                <a:latin typeface="+mj-lt"/>
                <a:cs typeface="Times New Roman" pitchFamily="18" charset="0"/>
              </a:rPr>
              <a:t>Finding </a:t>
            </a:r>
            <a:r>
              <a:rPr lang="en-US" sz="1600" dirty="0">
                <a:solidFill>
                  <a:schemeClr val="bg1"/>
                </a:solidFill>
                <a:latin typeface="+mj-lt"/>
                <a:cs typeface="Times New Roman" pitchFamily="18" charset="0"/>
              </a:rPr>
              <a:t>d</a:t>
            </a:r>
            <a:r>
              <a:rPr lang="en-US" sz="1600" dirty="0" smtClean="0">
                <a:solidFill>
                  <a:schemeClr val="bg1"/>
                </a:solidFill>
                <a:latin typeface="+mj-lt"/>
                <a:cs typeface="Times New Roman" pitchFamily="18" charset="0"/>
              </a:rPr>
              <a:t>ense </a:t>
            </a:r>
            <a:r>
              <a:rPr lang="en-US" sz="1600" dirty="0">
                <a:solidFill>
                  <a:schemeClr val="bg1"/>
                </a:solidFill>
                <a:latin typeface="+mj-lt"/>
                <a:cs typeface="Times New Roman" pitchFamily="18" charset="0"/>
              </a:rPr>
              <a:t>and </a:t>
            </a:r>
            <a:r>
              <a:rPr lang="en-US" sz="1600" dirty="0" smtClean="0">
                <a:solidFill>
                  <a:schemeClr val="bg1"/>
                </a:solidFill>
                <a:latin typeface="+mj-lt"/>
                <a:cs typeface="Times New Roman" pitchFamily="18" charset="0"/>
              </a:rPr>
              <a:t>connected </a:t>
            </a:r>
            <a:r>
              <a:rPr lang="en-US" sz="1600" dirty="0">
                <a:solidFill>
                  <a:schemeClr val="bg1"/>
                </a:solidFill>
                <a:latin typeface="+mj-lt"/>
                <a:cs typeface="Times New Roman" pitchFamily="18" charset="0"/>
              </a:rPr>
              <a:t>s</a:t>
            </a:r>
            <a:r>
              <a:rPr lang="en-US" sz="1600" dirty="0" smtClean="0">
                <a:solidFill>
                  <a:schemeClr val="bg1"/>
                </a:solidFill>
                <a:latin typeface="+mj-lt"/>
                <a:cs typeface="Times New Roman" pitchFamily="18" charset="0"/>
              </a:rPr>
              <a:t>ubgraphs </a:t>
            </a:r>
            <a:r>
              <a:rPr lang="en-US" sz="1600" dirty="0">
                <a:solidFill>
                  <a:schemeClr val="bg1"/>
                </a:solidFill>
                <a:latin typeface="+mj-lt"/>
                <a:cs typeface="Times New Roman" pitchFamily="18" charset="0"/>
              </a:rPr>
              <a:t>in </a:t>
            </a:r>
            <a:r>
              <a:rPr lang="en-US" sz="1600" dirty="0" smtClean="0">
                <a:solidFill>
                  <a:schemeClr val="bg1"/>
                </a:solidFill>
                <a:latin typeface="+mj-lt"/>
                <a:cs typeface="Times New Roman" pitchFamily="18" charset="0"/>
              </a:rPr>
              <a:t>dual </a:t>
            </a:r>
            <a:r>
              <a:rPr lang="en-US" sz="1600" dirty="0">
                <a:solidFill>
                  <a:schemeClr val="bg1"/>
                </a:solidFill>
                <a:latin typeface="+mj-lt"/>
                <a:cs typeface="Times New Roman" pitchFamily="18" charset="0"/>
              </a:rPr>
              <a:t>n</a:t>
            </a:r>
            <a:r>
              <a:rPr lang="en-US" sz="1600" dirty="0" smtClean="0">
                <a:solidFill>
                  <a:schemeClr val="bg1"/>
                </a:solidFill>
                <a:latin typeface="+mj-lt"/>
                <a:cs typeface="Times New Roman" pitchFamily="18" charset="0"/>
              </a:rPr>
              <a:t>etworks</a:t>
            </a:r>
            <a:r>
              <a:rPr lang="en-US" sz="1600" dirty="0">
                <a:solidFill>
                  <a:schemeClr val="bg1"/>
                </a:solidFill>
                <a:latin typeface="+mj-lt"/>
                <a:cs typeface="Times New Roman" pitchFamily="18" charset="0"/>
              </a:rPr>
              <a:t>.</a:t>
            </a:r>
            <a:r>
              <a:rPr lang="en-US" sz="1600" dirty="0" smtClean="0">
                <a:solidFill>
                  <a:schemeClr val="bg1"/>
                </a:solidFill>
                <a:latin typeface="+mj-lt"/>
                <a:cs typeface="Times New Roman" pitchFamily="18" charset="0"/>
              </a:rPr>
              <a:t> ICDE, </a:t>
            </a:r>
            <a:r>
              <a:rPr lang="en-US" sz="1600" dirty="0">
                <a:solidFill>
                  <a:schemeClr val="bg1"/>
                </a:solidFill>
                <a:latin typeface="+mj-lt"/>
                <a:cs typeface="Times New Roman" pitchFamily="18" charset="0"/>
              </a:rPr>
              <a:t>2015</a:t>
            </a:r>
            <a:r>
              <a:rPr lang="en-US" sz="1600" dirty="0" smtClean="0">
                <a:solidFill>
                  <a:schemeClr val="bg1"/>
                </a:solidFill>
                <a:latin typeface="+mj-lt"/>
                <a:cs typeface="Times New Roman" pitchFamily="18" charset="0"/>
              </a:rPr>
              <a:t>.</a:t>
            </a:r>
            <a:endParaRPr lang="en-US" sz="1600" dirty="0">
              <a:solidFill>
                <a:schemeClr val="bg1"/>
              </a:solidFill>
              <a:latin typeface="+mj-lt"/>
              <a:cs typeface="Times New Roman" pitchFamily="18" charset="0"/>
            </a:endParaRPr>
          </a:p>
        </p:txBody>
      </p:sp>
    </p:spTree>
    <p:extLst>
      <p:ext uri="{BB962C8B-B14F-4D97-AF65-F5344CB8AC3E}">
        <p14:creationId xmlns:p14="http://schemas.microsoft.com/office/powerpoint/2010/main" val="3490890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415" y="471815"/>
            <a:ext cx="5074925" cy="689886"/>
          </a:xfrm>
        </p:spPr>
        <p:txBody>
          <a:bodyPr/>
          <a:lstStyle/>
          <a:p>
            <a:r>
              <a:rPr lang="en-US" sz="3600" dirty="0" smtClean="0">
                <a:solidFill>
                  <a:schemeClr val="tx1"/>
                </a:solidFill>
                <a:latin typeface="+mn-lt"/>
                <a:cs typeface="Times New Roman" pitchFamily="18" charset="0"/>
              </a:rPr>
              <a:t>DCS in Dual Networks</a:t>
            </a:r>
            <a:endParaRPr lang="en-US" sz="3600" dirty="0">
              <a:solidFill>
                <a:schemeClr val="tx1"/>
              </a:solidFill>
              <a:latin typeface="+mn-lt"/>
              <a:cs typeface="Times New Roman" pitchFamily="18" charset="0"/>
            </a:endParaRPr>
          </a:p>
        </p:txBody>
      </p:sp>
      <p:graphicFrame>
        <p:nvGraphicFramePr>
          <p:cNvPr id="33" name="Table 32"/>
          <p:cNvGraphicFramePr>
            <a:graphicFrameLocks noGrp="1"/>
          </p:cNvGraphicFramePr>
          <p:nvPr>
            <p:extLst>
              <p:ext uri="{D42A27DB-BD31-4B8C-83A1-F6EECF244321}">
                <p14:modId xmlns:p14="http://schemas.microsoft.com/office/powerpoint/2010/main" val="3443178546"/>
              </p:ext>
            </p:extLst>
          </p:nvPr>
        </p:nvGraphicFramePr>
        <p:xfrm>
          <a:off x="395536" y="1556792"/>
          <a:ext cx="8388932" cy="3077883"/>
        </p:xfrm>
        <a:graphic>
          <a:graphicData uri="http://schemas.openxmlformats.org/drawingml/2006/table">
            <a:tbl>
              <a:tblPr firstRow="1" bandRow="1">
                <a:tableStyleId>{5C22544A-7EE6-4342-B048-85BDC9FD1C3A}</a:tableStyleId>
              </a:tblPr>
              <a:tblGrid>
                <a:gridCol w="1519447"/>
                <a:gridCol w="2448272"/>
                <a:gridCol w="2196244"/>
                <a:gridCol w="2224969"/>
              </a:tblGrid>
              <a:tr h="527925">
                <a:tc>
                  <a:txBody>
                    <a:bodyPr/>
                    <a:lstStyle/>
                    <a:p>
                      <a:pPr algn="ctr"/>
                      <a:r>
                        <a:rPr lang="en-US" sz="2000" b="1" dirty="0" smtClean="0">
                          <a:latin typeface="+mn-lt"/>
                          <a:cs typeface="Times New Roman" panose="02020603050405020304" pitchFamily="18" charset="0"/>
                        </a:rPr>
                        <a:t>Dual networks</a:t>
                      </a:r>
                      <a:endParaRPr lang="en-US" sz="2000" b="1" dirty="0">
                        <a:latin typeface="+mn-lt"/>
                        <a:cs typeface="Times New Roman" panose="02020603050405020304" pitchFamily="18" charset="0"/>
                      </a:endParaRP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smtClean="0">
                          <a:latin typeface="+mn-lt"/>
                          <a:cs typeface="Times New Roman" panose="02020603050405020304" pitchFamily="18" charset="0"/>
                        </a:rPr>
                        <a:t>Dual biological</a:t>
                      </a:r>
                      <a:endParaRPr lang="en-US" sz="2000" dirty="0">
                        <a:latin typeface="+mn-lt"/>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sz="2000" dirty="0" smtClean="0">
                          <a:latin typeface="+mn-lt"/>
                          <a:cs typeface="Times New Roman" panose="02020603050405020304" pitchFamily="18" charset="0"/>
                        </a:rPr>
                        <a:t>Dual social</a:t>
                      </a:r>
                      <a:endParaRPr lang="en-US" sz="2000" dirty="0">
                        <a:latin typeface="+mn-lt"/>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sz="2000" dirty="0" smtClean="0">
                          <a:latin typeface="+mn-lt"/>
                          <a:cs typeface="Times New Roman" panose="02020603050405020304" pitchFamily="18" charset="0"/>
                        </a:rPr>
                        <a:t>Dual co-author</a:t>
                      </a:r>
                      <a:endParaRPr lang="en-US" sz="2000" dirty="0">
                        <a:latin typeface="+mn-lt"/>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tcPr>
                </a:tc>
              </a:tr>
              <a:tr h="79228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1" dirty="0" smtClean="0">
                          <a:latin typeface="+mn-lt"/>
                          <a:cs typeface="Times New Roman" panose="02020603050405020304" pitchFamily="18" charset="0"/>
                        </a:rPr>
                        <a:t>DCS</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smtClean="0">
                          <a:latin typeface="+mn-lt"/>
                          <a:cs typeface="Times New Roman" panose="02020603050405020304" pitchFamily="18" charset="0"/>
                        </a:rPr>
                        <a:t>Disease pathway</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000" dirty="0" smtClean="0">
                          <a:latin typeface="+mn-lt"/>
                          <a:cs typeface="Times New Roman" panose="02020603050405020304" pitchFamily="18" charset="0"/>
                        </a:rPr>
                        <a:t>Consumer </a:t>
                      </a:r>
                      <a:r>
                        <a:rPr lang="en-US" sz="2000" baseline="0" dirty="0" smtClean="0">
                          <a:latin typeface="+mn-lt"/>
                          <a:cs typeface="Times New Roman" panose="02020603050405020304" pitchFamily="18" charset="0"/>
                        </a:rPr>
                        <a:t>group</a:t>
                      </a:r>
                    </a:p>
                    <a:p>
                      <a:pPr algn="ctr"/>
                      <a:r>
                        <a:rPr lang="en-US" sz="2000" baseline="0" dirty="0" smtClean="0">
                          <a:latin typeface="+mn-lt"/>
                          <a:cs typeface="Times New Roman" panose="02020603050405020304" pitchFamily="18" charset="0"/>
                        </a:rPr>
                        <a:t>(advertising)</a:t>
                      </a:r>
                      <a:endParaRPr lang="en-US" sz="2000" dirty="0">
                        <a:latin typeface="+mn-lt"/>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000" dirty="0" smtClean="0">
                          <a:latin typeface="+mn-lt"/>
                          <a:cs typeface="Times New Roman" panose="02020603050405020304" pitchFamily="18" charset="0"/>
                        </a:rPr>
                        <a:t>Research group</a:t>
                      </a:r>
                      <a:endParaRPr lang="en-US" sz="2000" dirty="0">
                        <a:latin typeface="+mn-lt"/>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r>
              <a:tr h="79228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1" dirty="0" smtClean="0">
                          <a:latin typeface="+mn-lt"/>
                          <a:cs typeface="Times New Roman" panose="02020603050405020304" pitchFamily="18" charset="0"/>
                        </a:rPr>
                        <a:t>Connectivity</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smtClean="0">
                          <a:latin typeface="+mn-lt"/>
                          <a:cs typeface="Times New Roman" panose="02020603050405020304" pitchFamily="18" charset="0"/>
                        </a:rPr>
                        <a:t>Signal transduction</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000" dirty="0" smtClean="0">
                          <a:latin typeface="+mn-lt"/>
                          <a:cs typeface="Times New Roman" panose="02020603050405020304" pitchFamily="18" charset="0"/>
                        </a:rPr>
                        <a:t>word-of-mouth</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000" dirty="0" smtClean="0">
                          <a:latin typeface="+mn-lt"/>
                          <a:cs typeface="Times New Roman" panose="02020603050405020304" pitchFamily="18" charset="0"/>
                        </a:rPr>
                        <a:t>Collaboration</a:t>
                      </a:r>
                      <a:r>
                        <a:rPr lang="en-US" sz="2000" baseline="0" dirty="0" smtClean="0">
                          <a:latin typeface="+mn-lt"/>
                          <a:cs typeface="Times New Roman" panose="02020603050405020304" pitchFamily="18" charset="0"/>
                        </a:rPr>
                        <a:t> pattern</a:t>
                      </a:r>
                      <a:endParaRPr lang="en-US" sz="2000" dirty="0">
                        <a:latin typeface="+mn-lt"/>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r>
              <a:tr h="79228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1" dirty="0" smtClean="0">
                          <a:latin typeface="+mn-lt"/>
                          <a:cs typeface="Times New Roman" panose="02020603050405020304" pitchFamily="18" charset="0"/>
                        </a:rPr>
                        <a:t>Density</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smtClean="0">
                          <a:latin typeface="+mn-lt"/>
                          <a:cs typeface="Times New Roman" panose="02020603050405020304" pitchFamily="18" charset="0"/>
                        </a:rPr>
                        <a:t>Statistical association</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000" dirty="0" smtClean="0">
                          <a:latin typeface="+mn-lt"/>
                          <a:cs typeface="Times New Roman" panose="02020603050405020304" pitchFamily="18" charset="0"/>
                        </a:rPr>
                        <a:t>Consumer</a:t>
                      </a:r>
                      <a:r>
                        <a:rPr lang="en-US" sz="2000" baseline="0" dirty="0" smtClean="0">
                          <a:latin typeface="+mn-lt"/>
                          <a:cs typeface="Times New Roman" panose="02020603050405020304" pitchFamily="18" charset="0"/>
                        </a:rPr>
                        <a:t> interest</a:t>
                      </a:r>
                      <a:endParaRPr lang="en-US" sz="2000" dirty="0">
                        <a:latin typeface="+mn-lt"/>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000" dirty="0" smtClean="0">
                          <a:latin typeface="+mn-lt"/>
                          <a:cs typeface="Times New Roman" panose="02020603050405020304" pitchFamily="18" charset="0"/>
                        </a:rPr>
                        <a:t>Similar research interest</a:t>
                      </a:r>
                      <a:endParaRPr lang="en-US" sz="2000" dirty="0">
                        <a:latin typeface="+mn-lt"/>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r>
            </a:tbl>
          </a:graphicData>
        </a:graphic>
      </p:graphicFrame>
      <p:sp>
        <p:nvSpPr>
          <p:cNvPr id="5" name="Rectangle 4"/>
          <p:cNvSpPr/>
          <p:nvPr/>
        </p:nvSpPr>
        <p:spPr>
          <a:xfrm>
            <a:off x="501070" y="4941781"/>
            <a:ext cx="5257800" cy="430887"/>
          </a:xfrm>
          <a:prstGeom prst="rect">
            <a:avLst/>
          </a:prstGeom>
        </p:spPr>
        <p:txBody>
          <a:bodyPr wrap="square">
            <a:spAutoFit/>
          </a:bodyPr>
          <a:lstStyle/>
          <a:p>
            <a:pPr marL="57150" lvl="0" eaLnBrk="0" hangingPunct="0">
              <a:spcBef>
                <a:spcPct val="20000"/>
              </a:spcBef>
            </a:pPr>
            <a:r>
              <a:rPr lang="en-US" sz="2200" b="1" dirty="0" smtClean="0">
                <a:solidFill>
                  <a:schemeClr val="tx1"/>
                </a:solidFill>
                <a:cs typeface="Times New Roman" pitchFamily="18" charset="0"/>
              </a:rPr>
              <a:t>Theorem</a:t>
            </a:r>
            <a:r>
              <a:rPr lang="en-US" sz="2200" dirty="0" smtClean="0">
                <a:solidFill>
                  <a:schemeClr val="tx1"/>
                </a:solidFill>
                <a:cs typeface="Times New Roman" pitchFamily="18" charset="0"/>
              </a:rPr>
              <a:t>: The DCS problem is NP-hard.</a:t>
            </a:r>
            <a:endParaRPr lang="en-US" sz="2200" dirty="0">
              <a:solidFill>
                <a:schemeClr val="tx1"/>
              </a:solidFill>
              <a:cs typeface="Times New Roman" pitchFamily="18" charset="0"/>
            </a:endParaRPr>
          </a:p>
        </p:txBody>
      </p:sp>
      <p:sp>
        <p:nvSpPr>
          <p:cNvPr id="6" name="Rectangle 5"/>
          <p:cNvSpPr/>
          <p:nvPr/>
        </p:nvSpPr>
        <p:spPr>
          <a:xfrm>
            <a:off x="3342135" y="5985284"/>
            <a:ext cx="5694361" cy="584775"/>
          </a:xfrm>
          <a:prstGeom prst="rect">
            <a:avLst/>
          </a:prstGeom>
        </p:spPr>
        <p:txBody>
          <a:bodyPr wrap="square">
            <a:spAutoFit/>
          </a:bodyPr>
          <a:lstStyle/>
          <a:p>
            <a:pPr lvl="0" eaLnBrk="0" hangingPunct="0">
              <a:spcBef>
                <a:spcPct val="20000"/>
              </a:spcBef>
            </a:pPr>
            <a:r>
              <a:rPr lang="en-US" sz="1600" dirty="0" err="1">
                <a:solidFill>
                  <a:schemeClr val="bg1"/>
                </a:solidFill>
                <a:latin typeface="+mj-lt"/>
                <a:cs typeface="Times New Roman" pitchFamily="18" charset="0"/>
              </a:rPr>
              <a:t>Yubao</a:t>
            </a:r>
            <a:r>
              <a:rPr lang="en-US" sz="1600" dirty="0">
                <a:solidFill>
                  <a:schemeClr val="bg1"/>
                </a:solidFill>
                <a:latin typeface="+mj-lt"/>
                <a:cs typeface="Times New Roman" pitchFamily="18" charset="0"/>
              </a:rPr>
              <a:t> Wu, </a:t>
            </a:r>
            <a:r>
              <a:rPr lang="en-US" sz="1600" dirty="0" err="1">
                <a:solidFill>
                  <a:schemeClr val="bg1"/>
                </a:solidFill>
                <a:latin typeface="+mj-lt"/>
                <a:cs typeface="Times New Roman" pitchFamily="18" charset="0"/>
              </a:rPr>
              <a:t>Ruoming</a:t>
            </a:r>
            <a:r>
              <a:rPr lang="en-US" sz="1600" dirty="0">
                <a:solidFill>
                  <a:schemeClr val="bg1"/>
                </a:solidFill>
                <a:latin typeface="+mj-lt"/>
                <a:cs typeface="Times New Roman" pitchFamily="18" charset="0"/>
              </a:rPr>
              <a:t> </a:t>
            </a:r>
            <a:r>
              <a:rPr lang="en-US" sz="1600" dirty="0" err="1">
                <a:solidFill>
                  <a:schemeClr val="bg1"/>
                </a:solidFill>
                <a:latin typeface="+mj-lt"/>
                <a:cs typeface="Times New Roman" pitchFamily="18" charset="0"/>
              </a:rPr>
              <a:t>Jin</a:t>
            </a:r>
            <a:r>
              <a:rPr lang="en-US" sz="1600" dirty="0">
                <a:solidFill>
                  <a:schemeClr val="bg1"/>
                </a:solidFill>
                <a:latin typeface="+mj-lt"/>
                <a:cs typeface="Times New Roman" pitchFamily="18" charset="0"/>
              </a:rPr>
              <a:t>, </a:t>
            </a:r>
            <a:r>
              <a:rPr lang="en-US" sz="1600" dirty="0" err="1">
                <a:solidFill>
                  <a:schemeClr val="bg1"/>
                </a:solidFill>
                <a:latin typeface="+mj-lt"/>
                <a:cs typeface="Times New Roman" pitchFamily="18" charset="0"/>
              </a:rPr>
              <a:t>Xiaofeng</a:t>
            </a:r>
            <a:r>
              <a:rPr lang="en-US" sz="1600" dirty="0">
                <a:solidFill>
                  <a:schemeClr val="bg1"/>
                </a:solidFill>
                <a:latin typeface="+mj-lt"/>
                <a:cs typeface="Times New Roman" pitchFamily="18" charset="0"/>
              </a:rPr>
              <a:t> Zhu, and Xiang Zhang. </a:t>
            </a:r>
            <a:r>
              <a:rPr lang="en-US" sz="1600" dirty="0" smtClean="0">
                <a:solidFill>
                  <a:schemeClr val="bg1"/>
                </a:solidFill>
                <a:latin typeface="+mj-lt"/>
                <a:cs typeface="Times New Roman" pitchFamily="18" charset="0"/>
              </a:rPr>
              <a:t>Finding </a:t>
            </a:r>
            <a:r>
              <a:rPr lang="en-US" sz="1600" dirty="0">
                <a:solidFill>
                  <a:schemeClr val="bg1"/>
                </a:solidFill>
                <a:latin typeface="+mj-lt"/>
                <a:cs typeface="Times New Roman" pitchFamily="18" charset="0"/>
              </a:rPr>
              <a:t>d</a:t>
            </a:r>
            <a:r>
              <a:rPr lang="en-US" sz="1600" dirty="0" smtClean="0">
                <a:solidFill>
                  <a:schemeClr val="bg1"/>
                </a:solidFill>
                <a:latin typeface="+mj-lt"/>
                <a:cs typeface="Times New Roman" pitchFamily="18" charset="0"/>
              </a:rPr>
              <a:t>ense </a:t>
            </a:r>
            <a:r>
              <a:rPr lang="en-US" sz="1600" dirty="0">
                <a:solidFill>
                  <a:schemeClr val="bg1"/>
                </a:solidFill>
                <a:latin typeface="+mj-lt"/>
                <a:cs typeface="Times New Roman" pitchFamily="18" charset="0"/>
              </a:rPr>
              <a:t>and </a:t>
            </a:r>
            <a:r>
              <a:rPr lang="en-US" sz="1600" dirty="0" smtClean="0">
                <a:solidFill>
                  <a:schemeClr val="bg1"/>
                </a:solidFill>
                <a:latin typeface="+mj-lt"/>
                <a:cs typeface="Times New Roman" pitchFamily="18" charset="0"/>
              </a:rPr>
              <a:t>connected </a:t>
            </a:r>
            <a:r>
              <a:rPr lang="en-US" sz="1600" dirty="0">
                <a:solidFill>
                  <a:schemeClr val="bg1"/>
                </a:solidFill>
                <a:latin typeface="+mj-lt"/>
                <a:cs typeface="Times New Roman" pitchFamily="18" charset="0"/>
              </a:rPr>
              <a:t>s</a:t>
            </a:r>
            <a:r>
              <a:rPr lang="en-US" sz="1600" dirty="0" smtClean="0">
                <a:solidFill>
                  <a:schemeClr val="bg1"/>
                </a:solidFill>
                <a:latin typeface="+mj-lt"/>
                <a:cs typeface="Times New Roman" pitchFamily="18" charset="0"/>
              </a:rPr>
              <a:t>ubgraphs </a:t>
            </a:r>
            <a:r>
              <a:rPr lang="en-US" sz="1600" dirty="0">
                <a:solidFill>
                  <a:schemeClr val="bg1"/>
                </a:solidFill>
                <a:latin typeface="+mj-lt"/>
                <a:cs typeface="Times New Roman" pitchFamily="18" charset="0"/>
              </a:rPr>
              <a:t>in </a:t>
            </a:r>
            <a:r>
              <a:rPr lang="en-US" sz="1600" dirty="0" smtClean="0">
                <a:solidFill>
                  <a:schemeClr val="bg1"/>
                </a:solidFill>
                <a:latin typeface="+mj-lt"/>
                <a:cs typeface="Times New Roman" pitchFamily="18" charset="0"/>
              </a:rPr>
              <a:t>dual </a:t>
            </a:r>
            <a:r>
              <a:rPr lang="en-US" sz="1600" dirty="0">
                <a:solidFill>
                  <a:schemeClr val="bg1"/>
                </a:solidFill>
                <a:latin typeface="+mj-lt"/>
                <a:cs typeface="Times New Roman" pitchFamily="18" charset="0"/>
              </a:rPr>
              <a:t>n</a:t>
            </a:r>
            <a:r>
              <a:rPr lang="en-US" sz="1600" dirty="0" smtClean="0">
                <a:solidFill>
                  <a:schemeClr val="bg1"/>
                </a:solidFill>
                <a:latin typeface="+mj-lt"/>
                <a:cs typeface="Times New Roman" pitchFamily="18" charset="0"/>
              </a:rPr>
              <a:t>etworks</a:t>
            </a:r>
            <a:r>
              <a:rPr lang="en-US" sz="1600" dirty="0">
                <a:solidFill>
                  <a:schemeClr val="bg1"/>
                </a:solidFill>
                <a:latin typeface="+mj-lt"/>
                <a:cs typeface="Times New Roman" pitchFamily="18" charset="0"/>
              </a:rPr>
              <a:t>.</a:t>
            </a:r>
            <a:r>
              <a:rPr lang="en-US" sz="1600" dirty="0" smtClean="0">
                <a:solidFill>
                  <a:schemeClr val="bg1"/>
                </a:solidFill>
                <a:latin typeface="+mj-lt"/>
                <a:cs typeface="Times New Roman" pitchFamily="18" charset="0"/>
              </a:rPr>
              <a:t> ICDE, </a:t>
            </a:r>
            <a:r>
              <a:rPr lang="en-US" sz="1600" dirty="0">
                <a:solidFill>
                  <a:schemeClr val="bg1"/>
                </a:solidFill>
                <a:latin typeface="+mj-lt"/>
                <a:cs typeface="Times New Roman" pitchFamily="18" charset="0"/>
              </a:rPr>
              <a:t>2015</a:t>
            </a:r>
            <a:r>
              <a:rPr lang="en-US" sz="1600" dirty="0" smtClean="0">
                <a:solidFill>
                  <a:schemeClr val="bg1"/>
                </a:solidFill>
                <a:latin typeface="+mj-lt"/>
                <a:cs typeface="Times New Roman" pitchFamily="18" charset="0"/>
              </a:rPr>
              <a:t>.</a:t>
            </a:r>
            <a:endParaRPr lang="en-US" sz="1600" dirty="0">
              <a:solidFill>
                <a:schemeClr val="bg1"/>
              </a:solidFill>
              <a:latin typeface="+mj-lt"/>
              <a:cs typeface="Times New Roman" pitchFamily="18" charset="0"/>
            </a:endParaRPr>
          </a:p>
        </p:txBody>
      </p:sp>
    </p:spTree>
    <p:extLst>
      <p:ext uri="{BB962C8B-B14F-4D97-AF65-F5344CB8AC3E}">
        <p14:creationId xmlns:p14="http://schemas.microsoft.com/office/powerpoint/2010/main" val="139994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8020" y="661267"/>
            <a:ext cx="3060340" cy="564749"/>
          </a:xfrm>
        </p:spPr>
        <p:txBody>
          <a:bodyPr/>
          <a:lstStyle/>
          <a:p>
            <a:r>
              <a:rPr lang="en-US" sz="2800" dirty="0" smtClean="0">
                <a:solidFill>
                  <a:schemeClr val="tx1"/>
                </a:solidFill>
                <a:latin typeface="+mn-lt"/>
                <a:cs typeface="Times New Roman" pitchFamily="18" charset="0"/>
              </a:rPr>
              <a:t>DCS_RDS Algorithm</a:t>
            </a:r>
            <a:endParaRPr lang="en-US" sz="2800" dirty="0">
              <a:solidFill>
                <a:schemeClr val="tx1"/>
              </a:solidFill>
              <a:latin typeface="+mn-lt"/>
              <a:cs typeface="Times New Roman" pitchFamily="18" charset="0"/>
            </a:endParaRPr>
          </a:p>
        </p:txBody>
      </p:sp>
      <p:sp>
        <p:nvSpPr>
          <p:cNvPr id="21" name="Rectangle 20"/>
          <p:cNvSpPr/>
          <p:nvPr/>
        </p:nvSpPr>
        <p:spPr>
          <a:xfrm>
            <a:off x="3342135" y="5985284"/>
            <a:ext cx="5694361" cy="584775"/>
          </a:xfrm>
          <a:prstGeom prst="rect">
            <a:avLst/>
          </a:prstGeom>
        </p:spPr>
        <p:txBody>
          <a:bodyPr wrap="square">
            <a:spAutoFit/>
          </a:bodyPr>
          <a:lstStyle/>
          <a:p>
            <a:pPr lvl="0" eaLnBrk="0" hangingPunct="0">
              <a:spcBef>
                <a:spcPct val="20000"/>
              </a:spcBef>
            </a:pPr>
            <a:r>
              <a:rPr lang="en-US" sz="1600" dirty="0" err="1">
                <a:solidFill>
                  <a:schemeClr val="bg1"/>
                </a:solidFill>
                <a:latin typeface="+mj-lt"/>
                <a:cs typeface="Times New Roman" pitchFamily="18" charset="0"/>
              </a:rPr>
              <a:t>Yubao</a:t>
            </a:r>
            <a:r>
              <a:rPr lang="en-US" sz="1600" dirty="0">
                <a:solidFill>
                  <a:schemeClr val="bg1"/>
                </a:solidFill>
                <a:latin typeface="+mj-lt"/>
                <a:cs typeface="Times New Roman" pitchFamily="18" charset="0"/>
              </a:rPr>
              <a:t> Wu, </a:t>
            </a:r>
            <a:r>
              <a:rPr lang="en-US" sz="1600" dirty="0" err="1">
                <a:solidFill>
                  <a:schemeClr val="bg1"/>
                </a:solidFill>
                <a:latin typeface="+mj-lt"/>
                <a:cs typeface="Times New Roman" pitchFamily="18" charset="0"/>
              </a:rPr>
              <a:t>Ruoming</a:t>
            </a:r>
            <a:r>
              <a:rPr lang="en-US" sz="1600" dirty="0">
                <a:solidFill>
                  <a:schemeClr val="bg1"/>
                </a:solidFill>
                <a:latin typeface="+mj-lt"/>
                <a:cs typeface="Times New Roman" pitchFamily="18" charset="0"/>
              </a:rPr>
              <a:t> </a:t>
            </a:r>
            <a:r>
              <a:rPr lang="en-US" sz="1600" dirty="0" err="1">
                <a:solidFill>
                  <a:schemeClr val="bg1"/>
                </a:solidFill>
                <a:latin typeface="+mj-lt"/>
                <a:cs typeface="Times New Roman" pitchFamily="18" charset="0"/>
              </a:rPr>
              <a:t>Jin</a:t>
            </a:r>
            <a:r>
              <a:rPr lang="en-US" sz="1600" dirty="0">
                <a:solidFill>
                  <a:schemeClr val="bg1"/>
                </a:solidFill>
                <a:latin typeface="+mj-lt"/>
                <a:cs typeface="Times New Roman" pitchFamily="18" charset="0"/>
              </a:rPr>
              <a:t>, </a:t>
            </a:r>
            <a:r>
              <a:rPr lang="en-US" sz="1600" dirty="0" err="1">
                <a:solidFill>
                  <a:schemeClr val="bg1"/>
                </a:solidFill>
                <a:latin typeface="+mj-lt"/>
                <a:cs typeface="Times New Roman" pitchFamily="18" charset="0"/>
              </a:rPr>
              <a:t>Xiaofeng</a:t>
            </a:r>
            <a:r>
              <a:rPr lang="en-US" sz="1600" dirty="0">
                <a:solidFill>
                  <a:schemeClr val="bg1"/>
                </a:solidFill>
                <a:latin typeface="+mj-lt"/>
                <a:cs typeface="Times New Roman" pitchFamily="18" charset="0"/>
              </a:rPr>
              <a:t> Zhu, and Xiang Zhang. </a:t>
            </a:r>
            <a:r>
              <a:rPr lang="en-US" sz="1600" dirty="0" smtClean="0">
                <a:solidFill>
                  <a:schemeClr val="bg1"/>
                </a:solidFill>
                <a:latin typeface="+mj-lt"/>
                <a:cs typeface="Times New Roman" pitchFamily="18" charset="0"/>
              </a:rPr>
              <a:t>Finding </a:t>
            </a:r>
            <a:r>
              <a:rPr lang="en-US" sz="1600" dirty="0">
                <a:solidFill>
                  <a:schemeClr val="bg1"/>
                </a:solidFill>
                <a:latin typeface="+mj-lt"/>
                <a:cs typeface="Times New Roman" pitchFamily="18" charset="0"/>
              </a:rPr>
              <a:t>d</a:t>
            </a:r>
            <a:r>
              <a:rPr lang="en-US" sz="1600" dirty="0" smtClean="0">
                <a:solidFill>
                  <a:schemeClr val="bg1"/>
                </a:solidFill>
                <a:latin typeface="+mj-lt"/>
                <a:cs typeface="Times New Roman" pitchFamily="18" charset="0"/>
              </a:rPr>
              <a:t>ense </a:t>
            </a:r>
            <a:r>
              <a:rPr lang="en-US" sz="1600" dirty="0">
                <a:solidFill>
                  <a:schemeClr val="bg1"/>
                </a:solidFill>
                <a:latin typeface="+mj-lt"/>
                <a:cs typeface="Times New Roman" pitchFamily="18" charset="0"/>
              </a:rPr>
              <a:t>and </a:t>
            </a:r>
            <a:r>
              <a:rPr lang="en-US" sz="1600" dirty="0" smtClean="0">
                <a:solidFill>
                  <a:schemeClr val="bg1"/>
                </a:solidFill>
                <a:latin typeface="+mj-lt"/>
                <a:cs typeface="Times New Roman" pitchFamily="18" charset="0"/>
              </a:rPr>
              <a:t>connected </a:t>
            </a:r>
            <a:r>
              <a:rPr lang="en-US" sz="1600" dirty="0">
                <a:solidFill>
                  <a:schemeClr val="bg1"/>
                </a:solidFill>
                <a:latin typeface="+mj-lt"/>
                <a:cs typeface="Times New Roman" pitchFamily="18" charset="0"/>
              </a:rPr>
              <a:t>s</a:t>
            </a:r>
            <a:r>
              <a:rPr lang="en-US" sz="1600" dirty="0" smtClean="0">
                <a:solidFill>
                  <a:schemeClr val="bg1"/>
                </a:solidFill>
                <a:latin typeface="+mj-lt"/>
                <a:cs typeface="Times New Roman" pitchFamily="18" charset="0"/>
              </a:rPr>
              <a:t>ubgraphs </a:t>
            </a:r>
            <a:r>
              <a:rPr lang="en-US" sz="1600" dirty="0">
                <a:solidFill>
                  <a:schemeClr val="bg1"/>
                </a:solidFill>
                <a:latin typeface="+mj-lt"/>
                <a:cs typeface="Times New Roman" pitchFamily="18" charset="0"/>
              </a:rPr>
              <a:t>in </a:t>
            </a:r>
            <a:r>
              <a:rPr lang="en-US" sz="1600" dirty="0" smtClean="0">
                <a:solidFill>
                  <a:schemeClr val="bg1"/>
                </a:solidFill>
                <a:latin typeface="+mj-lt"/>
                <a:cs typeface="Times New Roman" pitchFamily="18" charset="0"/>
              </a:rPr>
              <a:t>dual </a:t>
            </a:r>
            <a:r>
              <a:rPr lang="en-US" sz="1600" dirty="0">
                <a:solidFill>
                  <a:schemeClr val="bg1"/>
                </a:solidFill>
                <a:latin typeface="+mj-lt"/>
                <a:cs typeface="Times New Roman" pitchFamily="18" charset="0"/>
              </a:rPr>
              <a:t>n</a:t>
            </a:r>
            <a:r>
              <a:rPr lang="en-US" sz="1600" dirty="0" smtClean="0">
                <a:solidFill>
                  <a:schemeClr val="bg1"/>
                </a:solidFill>
                <a:latin typeface="+mj-lt"/>
                <a:cs typeface="Times New Roman" pitchFamily="18" charset="0"/>
              </a:rPr>
              <a:t>etworks</a:t>
            </a:r>
            <a:r>
              <a:rPr lang="en-US" sz="1600" dirty="0">
                <a:solidFill>
                  <a:schemeClr val="bg1"/>
                </a:solidFill>
                <a:latin typeface="+mj-lt"/>
                <a:cs typeface="Times New Roman" pitchFamily="18" charset="0"/>
              </a:rPr>
              <a:t>.</a:t>
            </a:r>
            <a:r>
              <a:rPr lang="en-US" sz="1600" dirty="0" smtClean="0">
                <a:solidFill>
                  <a:schemeClr val="bg1"/>
                </a:solidFill>
                <a:latin typeface="+mj-lt"/>
                <a:cs typeface="Times New Roman" pitchFamily="18" charset="0"/>
              </a:rPr>
              <a:t> ICDE, </a:t>
            </a:r>
            <a:r>
              <a:rPr lang="en-US" sz="1600" dirty="0">
                <a:solidFill>
                  <a:schemeClr val="bg1"/>
                </a:solidFill>
                <a:latin typeface="+mj-lt"/>
                <a:cs typeface="Times New Roman" pitchFamily="18" charset="0"/>
              </a:rPr>
              <a:t>2015</a:t>
            </a:r>
            <a:r>
              <a:rPr lang="en-US" sz="1600" dirty="0" smtClean="0">
                <a:solidFill>
                  <a:schemeClr val="bg1"/>
                </a:solidFill>
                <a:latin typeface="+mj-lt"/>
                <a:cs typeface="Times New Roman" pitchFamily="18" charset="0"/>
              </a:rPr>
              <a:t>.</a:t>
            </a:r>
            <a:endParaRPr lang="en-US" sz="1600" dirty="0">
              <a:solidFill>
                <a:schemeClr val="bg1"/>
              </a:solidFill>
              <a:latin typeface="+mj-lt"/>
              <a:cs typeface="Times New Roman" pitchFamily="18" charset="0"/>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524" y="2168860"/>
            <a:ext cx="3955715" cy="2046060"/>
          </a:xfrm>
          <a:prstGeom prst="rect">
            <a:avLst/>
          </a:prstGeom>
        </p:spPr>
      </p:pic>
      <p:sp>
        <p:nvSpPr>
          <p:cNvPr id="23" name="Rectangle 22"/>
          <p:cNvSpPr/>
          <p:nvPr/>
        </p:nvSpPr>
        <p:spPr>
          <a:xfrm>
            <a:off x="4542216" y="1333254"/>
            <a:ext cx="4350264" cy="707886"/>
          </a:xfrm>
          <a:prstGeom prst="rect">
            <a:avLst/>
          </a:prstGeom>
        </p:spPr>
        <p:txBody>
          <a:bodyPr wrap="square">
            <a:spAutoFit/>
          </a:bodyPr>
          <a:lstStyle/>
          <a:p>
            <a:pPr marL="803275" indent="-803275"/>
            <a:r>
              <a:rPr lang="en-US" sz="2000" dirty="0" smtClean="0">
                <a:cs typeface="Times New Roman" panose="02020603050405020304" pitchFamily="18" charset="0"/>
              </a:rPr>
              <a:t>Step 1. Find the densest subgraph in the conceptual network</a:t>
            </a:r>
            <a:endParaRPr lang="en-US" sz="2000" dirty="0">
              <a:cs typeface="Times New Roman" panose="02020603050405020304" pitchFamily="18" charset="0"/>
            </a:endParaRPr>
          </a:p>
        </p:txBody>
      </p:sp>
      <p:sp>
        <p:nvSpPr>
          <p:cNvPr id="24" name="Rectangle 23"/>
          <p:cNvSpPr/>
          <p:nvPr/>
        </p:nvSpPr>
        <p:spPr>
          <a:xfrm>
            <a:off x="4542216" y="2031448"/>
            <a:ext cx="3786136" cy="707886"/>
          </a:xfrm>
          <a:prstGeom prst="rect">
            <a:avLst/>
          </a:prstGeom>
        </p:spPr>
        <p:txBody>
          <a:bodyPr wrap="square">
            <a:spAutoFit/>
          </a:bodyPr>
          <a:lstStyle/>
          <a:p>
            <a:pPr marL="803275" indent="-803275"/>
            <a:r>
              <a:rPr lang="en-US" sz="2000" dirty="0" smtClean="0">
                <a:cs typeface="Times New Roman" panose="02020603050405020304" pitchFamily="18" charset="0"/>
              </a:rPr>
              <a:t>Step 2. Make it connected in the physical network</a:t>
            </a:r>
            <a:endParaRPr lang="en-US" sz="2000" dirty="0">
              <a:cs typeface="Times New Roman" panose="02020603050405020304" pitchFamily="18" charset="0"/>
            </a:endParaRPr>
          </a:p>
        </p:txBody>
      </p:sp>
      <p:sp>
        <p:nvSpPr>
          <p:cNvPr id="25" name="Title 1"/>
          <p:cNvSpPr txBox="1">
            <a:spLocks/>
          </p:cNvSpPr>
          <p:nvPr/>
        </p:nvSpPr>
        <p:spPr bwMode="auto">
          <a:xfrm>
            <a:off x="4578020" y="2993177"/>
            <a:ext cx="3270344" cy="564749"/>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800" dirty="0" smtClean="0">
                <a:solidFill>
                  <a:schemeClr val="tx1"/>
                </a:solidFill>
                <a:latin typeface="+mn-lt"/>
                <a:cs typeface="Times New Roman" pitchFamily="18" charset="0"/>
              </a:rPr>
              <a:t>DCS_GND Algorithm</a:t>
            </a:r>
            <a:endParaRPr lang="en-US" sz="2800" dirty="0">
              <a:solidFill>
                <a:schemeClr val="tx1"/>
              </a:solidFill>
              <a:latin typeface="+mn-lt"/>
              <a:cs typeface="Times New Roman" pitchFamily="18" charset="0"/>
            </a:endParaRPr>
          </a:p>
        </p:txBody>
      </p:sp>
      <p:sp>
        <p:nvSpPr>
          <p:cNvPr id="27" name="Rectangle 26"/>
          <p:cNvSpPr/>
          <p:nvPr/>
        </p:nvSpPr>
        <p:spPr>
          <a:xfrm>
            <a:off x="4542216" y="4628460"/>
            <a:ext cx="4494280" cy="400110"/>
          </a:xfrm>
          <a:prstGeom prst="rect">
            <a:avLst/>
          </a:prstGeom>
        </p:spPr>
        <p:txBody>
          <a:bodyPr wrap="square">
            <a:spAutoFit/>
          </a:bodyPr>
          <a:lstStyle/>
          <a:p>
            <a:pPr marL="284163" indent="-284163"/>
            <a:r>
              <a:rPr lang="en-US" sz="2000" dirty="0" smtClean="0">
                <a:cs typeface="Times New Roman" panose="02020603050405020304" pitchFamily="18" charset="0"/>
              </a:rPr>
              <a:t>2) </a:t>
            </a:r>
            <a:r>
              <a:rPr lang="en-US" sz="2000" dirty="0">
                <a:cs typeface="Times New Roman" panose="02020603050405020304" pitchFamily="18" charset="0"/>
              </a:rPr>
              <a:t>C</a:t>
            </a:r>
            <a:r>
              <a:rPr lang="en-US" sz="2000" dirty="0" smtClean="0">
                <a:cs typeface="Times New Roman" panose="02020603050405020304" pitchFamily="18" charset="0"/>
              </a:rPr>
              <a:t>onnectivity </a:t>
            </a:r>
            <a:r>
              <a:rPr lang="en-US" sz="2000" dirty="0">
                <a:cs typeface="Times New Roman" panose="02020603050405020304" pitchFamily="18" charset="0"/>
              </a:rPr>
              <a:t>of the physical network</a:t>
            </a:r>
            <a:endParaRPr lang="en-US" sz="2000" dirty="0">
              <a:cs typeface="Times New Roman" panose="02020603050405020304" pitchFamily="18" charset="0"/>
            </a:endParaRPr>
          </a:p>
        </p:txBody>
      </p:sp>
      <p:sp>
        <p:nvSpPr>
          <p:cNvPr id="28" name="Rectangle 27"/>
          <p:cNvSpPr/>
          <p:nvPr/>
        </p:nvSpPr>
        <p:spPr>
          <a:xfrm>
            <a:off x="4542216" y="4071856"/>
            <a:ext cx="4494280" cy="400110"/>
          </a:xfrm>
          <a:prstGeom prst="rect">
            <a:avLst/>
          </a:prstGeom>
        </p:spPr>
        <p:txBody>
          <a:bodyPr wrap="square">
            <a:spAutoFit/>
          </a:bodyPr>
          <a:lstStyle/>
          <a:p>
            <a:pPr marL="233363" indent="-233363"/>
            <a:r>
              <a:rPr lang="en-US" sz="2000" dirty="0" smtClean="0">
                <a:cs typeface="Times New Roman" panose="02020603050405020304" pitchFamily="18" charset="0"/>
              </a:rPr>
              <a:t>1) </a:t>
            </a:r>
            <a:r>
              <a:rPr lang="en-US" sz="2000" dirty="0">
                <a:cs typeface="Times New Roman" panose="02020603050405020304" pitchFamily="18" charset="0"/>
              </a:rPr>
              <a:t>low degree in the conceptual </a:t>
            </a:r>
            <a:r>
              <a:rPr lang="en-US" sz="2000" dirty="0" smtClean="0">
                <a:cs typeface="Times New Roman" panose="02020603050405020304" pitchFamily="18" charset="0"/>
              </a:rPr>
              <a:t>network</a:t>
            </a:r>
            <a:endParaRPr lang="en-US" sz="2000" dirty="0">
              <a:cs typeface="Times New Roman" panose="02020603050405020304" pitchFamily="18" charset="0"/>
            </a:endParaRPr>
          </a:p>
        </p:txBody>
      </p:sp>
      <p:sp>
        <p:nvSpPr>
          <p:cNvPr id="29" name="Rectangle 28"/>
          <p:cNvSpPr/>
          <p:nvPr/>
        </p:nvSpPr>
        <p:spPr>
          <a:xfrm>
            <a:off x="4572000" y="3588122"/>
            <a:ext cx="4572000" cy="400110"/>
          </a:xfrm>
          <a:prstGeom prst="rect">
            <a:avLst/>
          </a:prstGeom>
        </p:spPr>
        <p:txBody>
          <a:bodyPr wrap="square">
            <a:spAutoFit/>
          </a:bodyPr>
          <a:lstStyle/>
          <a:p>
            <a:r>
              <a:rPr lang="en-US" sz="2000" dirty="0" smtClean="0">
                <a:cs typeface="Times New Roman" panose="02020603050405020304" pitchFamily="18" charset="0"/>
              </a:rPr>
              <a:t>At each iteration, it deletes a set of nodes</a:t>
            </a:r>
            <a:endParaRPr lang="en-US" sz="2000" dirty="0">
              <a:cs typeface="Times New Roman" panose="02020603050405020304" pitchFamily="18" charset="0"/>
            </a:endParaRPr>
          </a:p>
        </p:txBody>
      </p:sp>
    </p:spTree>
    <p:extLst>
      <p:ext uri="{BB962C8B-B14F-4D97-AF65-F5344CB8AC3E}">
        <p14:creationId xmlns:p14="http://schemas.microsoft.com/office/powerpoint/2010/main" val="252955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P spid="2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799381551"/>
              </p:ext>
            </p:extLst>
          </p:nvPr>
        </p:nvGraphicFramePr>
        <p:xfrm>
          <a:off x="413839" y="1239915"/>
          <a:ext cx="8382711" cy="1633124"/>
        </p:xfrm>
        <a:graphic>
          <a:graphicData uri="http://schemas.openxmlformats.org/drawingml/2006/table">
            <a:tbl>
              <a:tblPr firstRow="1" bandRow="1">
                <a:tableStyleId>{5C22544A-7EE6-4342-B048-85BDC9FD1C3A}</a:tableStyleId>
              </a:tblPr>
              <a:tblGrid>
                <a:gridCol w="1733651"/>
                <a:gridCol w="1953230"/>
                <a:gridCol w="2457920"/>
                <a:gridCol w="2237910"/>
              </a:tblGrid>
              <a:tr h="408281">
                <a:tc>
                  <a:txBody>
                    <a:bodyPr/>
                    <a:lstStyle/>
                    <a:p>
                      <a:pPr algn="ctr"/>
                      <a:r>
                        <a:rPr lang="en-US" sz="1800" dirty="0" smtClean="0">
                          <a:latin typeface="+mn-lt"/>
                          <a:cs typeface="Times New Roman" panose="02020603050405020304" pitchFamily="18" charset="0"/>
                        </a:rPr>
                        <a:t>Dual  networks</a:t>
                      </a:r>
                      <a:endParaRPr lang="en-US" sz="1800" dirty="0">
                        <a:latin typeface="+mn-lt"/>
                        <a:cs typeface="Times New Roman" panose="02020603050405020304" pitchFamily="18" charset="0"/>
                      </a:endParaRPr>
                    </a:p>
                  </a:txBody>
                  <a:tcPr anchor="ctr">
                    <a:lnR w="28575" cap="flat" cmpd="sng" algn="ctr">
                      <a:solidFill>
                        <a:schemeClr val="bg1"/>
                      </a:solidFill>
                      <a:prstDash val="solid"/>
                      <a:round/>
                      <a:headEnd type="none" w="med" len="med"/>
                      <a:tailEnd type="none" w="med" len="med"/>
                    </a:lnR>
                  </a:tcPr>
                </a:tc>
                <a:tc>
                  <a:txBody>
                    <a:bodyPr/>
                    <a:lstStyle/>
                    <a:p>
                      <a:pPr algn="ctr"/>
                      <a:r>
                        <a:rPr lang="en-US" sz="1800" dirty="0" smtClean="0">
                          <a:latin typeface="+mn-lt"/>
                          <a:cs typeface="Times New Roman" panose="02020603050405020304" pitchFamily="18" charset="0"/>
                        </a:rPr>
                        <a:t>Physical  network</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1800" dirty="0" smtClean="0">
                          <a:latin typeface="+mn-lt"/>
                          <a:cs typeface="Times New Roman" panose="02020603050405020304" pitchFamily="18" charset="0"/>
                        </a:rPr>
                        <a:t>Conceptual  network</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1800" dirty="0" smtClean="0">
                          <a:latin typeface="+mn-lt"/>
                          <a:cs typeface="Times New Roman" panose="02020603050405020304" pitchFamily="18" charset="0"/>
                        </a:rPr>
                        <a:t>Data sources</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tcPr>
                </a:tc>
              </a:tr>
              <a:tr h="408281">
                <a:tc>
                  <a:txBody>
                    <a:bodyPr/>
                    <a:lstStyle/>
                    <a:p>
                      <a:pPr algn="ctr"/>
                      <a:r>
                        <a:rPr lang="en-US" sz="1800" b="0" dirty="0" smtClean="0">
                          <a:latin typeface="+mn-lt"/>
                          <a:cs typeface="Times New Roman" pitchFamily="18" charset="0"/>
                        </a:rPr>
                        <a:t>Biological</a:t>
                      </a:r>
                      <a:endParaRPr lang="en-US" sz="1800" b="0" dirty="0">
                        <a:latin typeface="+mn-lt"/>
                        <a:cs typeface="Times New Roman" panose="02020603050405020304" pitchFamily="18" charset="0"/>
                      </a:endParaRPr>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itchFamily="18" charset="0"/>
                        </a:rPr>
                        <a:t>protein</a:t>
                      </a:r>
                      <a:r>
                        <a:rPr lang="en-US" sz="1800" baseline="0" dirty="0" smtClean="0">
                          <a:latin typeface="+mn-lt"/>
                          <a:cs typeface="Times New Roman" pitchFamily="18" charset="0"/>
                        </a:rPr>
                        <a:t> </a:t>
                      </a:r>
                      <a:r>
                        <a:rPr lang="en-US" sz="1800" dirty="0" smtClean="0">
                          <a:latin typeface="+mn-lt"/>
                          <a:cs typeface="Times New Roman" pitchFamily="18" charset="0"/>
                        </a:rPr>
                        <a:t>interaction</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itchFamily="18" charset="0"/>
                        </a:rPr>
                        <a:t>genetic interaction</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1800" dirty="0" err="1" smtClean="0">
                          <a:latin typeface="+mn-lt"/>
                          <a:cs typeface="Times New Roman" panose="02020603050405020304" pitchFamily="18" charset="0"/>
                        </a:rPr>
                        <a:t>BioGrid</a:t>
                      </a:r>
                      <a:r>
                        <a:rPr lang="en-US" sz="1800" baseline="0" dirty="0" smtClean="0">
                          <a:latin typeface="+mn-lt"/>
                          <a:cs typeface="Times New Roman" panose="02020603050405020304" pitchFamily="18" charset="0"/>
                        </a:rPr>
                        <a:t>; </a:t>
                      </a:r>
                      <a:r>
                        <a:rPr lang="en-US" sz="1800" dirty="0" smtClean="0">
                          <a:latin typeface="+mn-lt"/>
                          <a:cs typeface="Times New Roman" panose="02020603050405020304" pitchFamily="18" charset="0"/>
                        </a:rPr>
                        <a:t>WTCCC</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tcPr>
                </a:tc>
              </a:tr>
              <a:tr h="40828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dirty="0" smtClean="0">
                          <a:latin typeface="+mn-lt"/>
                          <a:cs typeface="Times New Roman" pitchFamily="18" charset="0"/>
                        </a:rPr>
                        <a:t>Co-author</a:t>
                      </a: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mn-lt"/>
                          <a:cs typeface="Times New Roman" pitchFamily="18" charset="0"/>
                        </a:rPr>
                        <a:t>co-author network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itchFamily="18" charset="0"/>
                        </a:rPr>
                        <a:t>research interest similar.</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DBLP</a:t>
                      </a: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40828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dirty="0" smtClean="0">
                          <a:latin typeface="+mn-lt"/>
                          <a:cs typeface="Times New Roman" pitchFamily="18" charset="0"/>
                        </a:rPr>
                        <a:t>Social</a:t>
                      </a: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1800" dirty="0" smtClean="0">
                          <a:latin typeface="+mn-lt"/>
                          <a:cs typeface="Times New Roman" pitchFamily="18" charset="0"/>
                        </a:rPr>
                        <a:t>social network</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1800" dirty="0" smtClean="0">
                          <a:latin typeface="+mn-lt"/>
                          <a:cs typeface="Times New Roman" pitchFamily="18" charset="0"/>
                        </a:rPr>
                        <a:t>interest similarity</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1800" dirty="0" err="1" smtClean="0">
                          <a:latin typeface="+mn-lt"/>
                          <a:cs typeface="Times New Roman" panose="02020603050405020304" pitchFamily="18" charset="0"/>
                        </a:rPr>
                        <a:t>Flixster</a:t>
                      </a:r>
                      <a:r>
                        <a:rPr lang="en-US" sz="1800" baseline="0" dirty="0" smtClean="0">
                          <a:latin typeface="+mn-lt"/>
                          <a:cs typeface="Times New Roman" panose="02020603050405020304" pitchFamily="18" charset="0"/>
                        </a:rPr>
                        <a:t> /</a:t>
                      </a:r>
                      <a:r>
                        <a:rPr lang="en-US" sz="1800" dirty="0" smtClean="0">
                          <a:latin typeface="+mn-lt"/>
                          <a:cs typeface="Times New Roman" panose="02020603050405020304" pitchFamily="18" charset="0"/>
                        </a:rPr>
                        <a:t> </a:t>
                      </a:r>
                      <a:r>
                        <a:rPr lang="en-US" sz="1800" dirty="0" err="1" smtClean="0">
                          <a:latin typeface="+mn-lt"/>
                          <a:cs typeface="Times New Roman" panose="02020603050405020304" pitchFamily="18" charset="0"/>
                        </a:rPr>
                        <a:t>Epinions</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tcPr>
                </a:tc>
              </a:tr>
            </a:tbl>
          </a:graphicData>
        </a:graphic>
      </p:graphicFrame>
      <p:sp>
        <p:nvSpPr>
          <p:cNvPr id="13" name="Rectangle 12"/>
          <p:cNvSpPr/>
          <p:nvPr/>
        </p:nvSpPr>
        <p:spPr>
          <a:xfrm>
            <a:off x="2771433" y="801401"/>
            <a:ext cx="3605602" cy="400110"/>
          </a:xfrm>
          <a:prstGeom prst="rect">
            <a:avLst/>
          </a:prstGeom>
        </p:spPr>
        <p:txBody>
          <a:bodyPr wrap="none">
            <a:spAutoFit/>
          </a:bodyPr>
          <a:lstStyle/>
          <a:p>
            <a:r>
              <a:rPr lang="en-US" sz="2000" dirty="0" smtClean="0">
                <a:cs typeface="Times New Roman" panose="02020603050405020304" pitchFamily="18" charset="0"/>
              </a:rPr>
              <a:t>Three kinds of </a:t>
            </a:r>
            <a:r>
              <a:rPr lang="en-US" sz="2000" dirty="0">
                <a:cs typeface="Times New Roman" panose="02020603050405020304" pitchFamily="18" charset="0"/>
              </a:rPr>
              <a:t>the dual networks</a:t>
            </a:r>
          </a:p>
        </p:txBody>
      </p:sp>
      <p:sp>
        <p:nvSpPr>
          <p:cNvPr id="6" name="Title 1"/>
          <p:cNvSpPr>
            <a:spLocks noGrp="1"/>
          </p:cNvSpPr>
          <p:nvPr>
            <p:ph type="title"/>
          </p:nvPr>
        </p:nvSpPr>
        <p:spPr>
          <a:xfrm>
            <a:off x="559739" y="220636"/>
            <a:ext cx="3920250" cy="613675"/>
          </a:xfrm>
        </p:spPr>
        <p:txBody>
          <a:bodyPr/>
          <a:lstStyle/>
          <a:p>
            <a:r>
              <a:rPr lang="en-US" sz="3600" dirty="0" smtClean="0">
                <a:solidFill>
                  <a:schemeClr val="tx1"/>
                </a:solidFill>
                <a:latin typeface="+mn-lt"/>
                <a:cs typeface="Times New Roman" pitchFamily="18" charset="0"/>
              </a:rPr>
              <a:t>Experiments</a:t>
            </a:r>
            <a:endParaRPr lang="en-US" sz="2800" dirty="0">
              <a:solidFill>
                <a:schemeClr val="tx1"/>
              </a:solidFill>
              <a:latin typeface="+mn-lt"/>
              <a:cs typeface="Times New Roman" pitchFamily="18" charset="0"/>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4165607376"/>
                  </p:ext>
                </p:extLst>
              </p:nvPr>
            </p:nvGraphicFramePr>
            <p:xfrm>
              <a:off x="1288373" y="3385120"/>
              <a:ext cx="6509647" cy="2194560"/>
            </p:xfrm>
            <a:graphic>
              <a:graphicData uri="http://schemas.openxmlformats.org/drawingml/2006/table">
                <a:tbl>
                  <a:tblPr firstRow="1" bandRow="1">
                    <a:tableStyleId>{5C22544A-7EE6-4342-B048-85BDC9FD1C3A}</a:tableStyleId>
                  </a:tblPr>
                  <a:tblGrid>
                    <a:gridCol w="1709022"/>
                    <a:gridCol w="691290"/>
                    <a:gridCol w="1190555"/>
                    <a:gridCol w="1459390"/>
                    <a:gridCol w="1459390"/>
                  </a:tblGrid>
                  <a:tr h="365760">
                    <a:tc>
                      <a:txBody>
                        <a:bodyPr/>
                        <a:lstStyle/>
                        <a:p>
                          <a:pPr algn="ctr"/>
                          <a:r>
                            <a:rPr lang="en-US" sz="1800" dirty="0" smtClean="0">
                              <a:latin typeface="+mn-lt"/>
                              <a:cs typeface="Times New Roman" panose="02020603050405020304" pitchFamily="18" charset="0"/>
                            </a:rPr>
                            <a:t>Dual  networks</a:t>
                          </a:r>
                          <a:endParaRPr lang="en-US" sz="1800" dirty="0">
                            <a:latin typeface="+mn-lt"/>
                            <a:cs typeface="Times New Roman" panose="02020603050405020304" pitchFamily="18" charset="0"/>
                          </a:endParaRPr>
                        </a:p>
                      </a:txBody>
                      <a:tcPr anchor="ctr">
                        <a:lnR w="28575" cap="flat" cmpd="sng" algn="ctr">
                          <a:solidFill>
                            <a:schemeClr val="bg1"/>
                          </a:solidFill>
                          <a:prstDash val="solid"/>
                          <a:round/>
                          <a:headEnd type="none" w="med" len="med"/>
                          <a:tailEnd type="none" w="med" len="med"/>
                        </a:lnR>
                      </a:tcPr>
                    </a:tc>
                    <a:tc>
                      <a:txBody>
                        <a:bodyPr/>
                        <a:lstStyle/>
                        <a:p>
                          <a:pPr algn="ctr"/>
                          <a:r>
                            <a:rPr lang="en-US" sz="1800" dirty="0" smtClean="0">
                              <a:latin typeface="+mn-lt"/>
                              <a:cs typeface="Times New Roman" panose="02020603050405020304" pitchFamily="18" charset="0"/>
                            </a:rPr>
                            <a:t>Abbr.</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1800" dirty="0" smtClean="0">
                              <a:latin typeface="+mn-lt"/>
                              <a:cs typeface="Times New Roman" panose="02020603050405020304" pitchFamily="18" charset="0"/>
                            </a:rPr>
                            <a:t>#nodes</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1800" dirty="0" smtClean="0">
                              <a:latin typeface="+mn-lt"/>
                              <a:cs typeface="Times New Roman" panose="02020603050405020304" pitchFamily="18" charset="0"/>
                            </a:rPr>
                            <a:t>#edges</a:t>
                          </a:r>
                          <a:r>
                            <a:rPr lang="en-US" sz="1800" baseline="0" dirty="0" smtClean="0">
                              <a:latin typeface="+mn-lt"/>
                              <a:cs typeface="Times New Roman" panose="02020603050405020304" pitchFamily="18" charset="0"/>
                            </a:rPr>
                            <a:t> in </a:t>
                          </a:r>
                          <a14:m>
                            <m:oMath xmlns:m="http://schemas.openxmlformats.org/officeDocument/2006/math">
                              <m:sSub>
                                <m:sSubPr>
                                  <m:ctrlPr>
                                    <a:rPr lang="en-US" sz="1800" i="1" baseline="0" smtClean="0">
                                      <a:latin typeface="Cambria Math" panose="02040503050406030204" pitchFamily="18" charset="0"/>
                                      <a:cs typeface="Times New Roman" panose="02020603050405020304" pitchFamily="18" charset="0"/>
                                    </a:rPr>
                                  </m:ctrlPr>
                                </m:sSubPr>
                                <m:e>
                                  <m:r>
                                    <a:rPr lang="en-US" sz="1800" b="1" i="1" baseline="0" smtClean="0">
                                      <a:latin typeface="Cambria Math"/>
                                      <a:cs typeface="Times New Roman" panose="02020603050405020304" pitchFamily="18" charset="0"/>
                                    </a:rPr>
                                    <m:t>𝑮</m:t>
                                  </m:r>
                                </m:e>
                                <m:sub>
                                  <m:r>
                                    <a:rPr lang="en-US" sz="1800" b="1" i="1" baseline="0" smtClean="0">
                                      <a:latin typeface="Cambria Math"/>
                                      <a:cs typeface="Times New Roman" panose="02020603050405020304" pitchFamily="18" charset="0"/>
                                    </a:rPr>
                                    <m:t>𝒂</m:t>
                                  </m:r>
                                </m:sub>
                              </m:sSub>
                            </m:oMath>
                          </a14:m>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1800" dirty="0" smtClean="0">
                              <a:latin typeface="+mn-lt"/>
                              <a:cs typeface="Times New Roman" panose="02020603050405020304" pitchFamily="18" charset="0"/>
                            </a:rPr>
                            <a:t>#edges</a:t>
                          </a:r>
                          <a:r>
                            <a:rPr lang="en-US" sz="1800" baseline="0" dirty="0" smtClean="0">
                              <a:latin typeface="+mn-lt"/>
                              <a:cs typeface="Times New Roman" panose="02020603050405020304" pitchFamily="18" charset="0"/>
                            </a:rPr>
                            <a:t> in </a:t>
                          </a:r>
                          <a14:m>
                            <m:oMath xmlns:m="http://schemas.openxmlformats.org/officeDocument/2006/math">
                              <m:sSub>
                                <m:sSubPr>
                                  <m:ctrlPr>
                                    <a:rPr lang="en-US" sz="1800" i="1" baseline="0" smtClean="0">
                                      <a:latin typeface="Cambria Math" panose="02040503050406030204" pitchFamily="18" charset="0"/>
                                      <a:cs typeface="Times New Roman" panose="02020603050405020304" pitchFamily="18" charset="0"/>
                                    </a:rPr>
                                  </m:ctrlPr>
                                </m:sSubPr>
                                <m:e>
                                  <m:r>
                                    <a:rPr lang="en-US" sz="1800" b="1" i="1" baseline="0" smtClean="0">
                                      <a:latin typeface="Cambria Math"/>
                                      <a:cs typeface="Times New Roman" panose="02020603050405020304" pitchFamily="18" charset="0"/>
                                    </a:rPr>
                                    <m:t>𝑮</m:t>
                                  </m:r>
                                </m:e>
                                <m:sub>
                                  <m:r>
                                    <a:rPr lang="en-US" sz="1800" b="1" i="1" baseline="0" smtClean="0">
                                      <a:latin typeface="Cambria Math"/>
                                      <a:cs typeface="Times New Roman" panose="02020603050405020304" pitchFamily="18" charset="0"/>
                                    </a:rPr>
                                    <m:t>𝒃</m:t>
                                  </m:r>
                                </m:sub>
                              </m:sSub>
                            </m:oMath>
                          </a14:m>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tcPr>
                    </a:tc>
                  </a:tr>
                  <a:tr h="3657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dirty="0" smtClean="0">
                              <a:latin typeface="+mn-lt"/>
                              <a:cs typeface="Times New Roman" pitchFamily="18" charset="0"/>
                            </a:rPr>
                            <a:t>Protein-Genetic</a:t>
                          </a:r>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Bio</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8,468</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25,715</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67,744</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tcPr>
                    </a:tc>
                  </a:tr>
                  <a:tr h="365760">
                    <a:tc>
                      <a:txBody>
                        <a:bodyPr/>
                        <a:lstStyle/>
                        <a:p>
                          <a:pPr algn="ctr"/>
                          <a:r>
                            <a:rPr lang="en-US" sz="1800" b="0" dirty="0" smtClean="0">
                              <a:latin typeface="+mn-lt"/>
                              <a:cs typeface="Times New Roman" pitchFamily="18" charset="0"/>
                            </a:rPr>
                            <a:t>Research-DM</a:t>
                          </a:r>
                          <a:endParaRPr lang="en-US" sz="1800" b="0" dirty="0">
                            <a:latin typeface="+mn-lt"/>
                            <a:cs typeface="Times New Roman" panose="02020603050405020304" pitchFamily="18" charset="0"/>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DM</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tabLst>
                              <a:tab pos="1028700" algn="l"/>
                            </a:tabLst>
                          </a:pPr>
                          <a:r>
                            <a:rPr lang="en-US" sz="1800" dirty="0" smtClean="0">
                              <a:latin typeface="+mn-lt"/>
                              <a:cs typeface="Times New Roman" panose="02020603050405020304" pitchFamily="18" charset="0"/>
                            </a:rPr>
                            <a:t>7,169</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14,526</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30,000</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657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dirty="0" smtClean="0">
                              <a:latin typeface="+mn-lt"/>
                              <a:cs typeface="Times New Roman" pitchFamily="18" charset="0"/>
                            </a:rPr>
                            <a:t>Research-DB</a:t>
                          </a: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mn-lt"/>
                              <a:cs typeface="Times New Roman" pitchFamily="18" charset="0"/>
                            </a:rPr>
                            <a:t>DB</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mn-lt"/>
                              <a:cs typeface="Times New Roman" pitchFamily="18" charset="0"/>
                            </a:rPr>
                            <a:t>6,131</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17,940</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30,000</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657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dirty="0" err="1" smtClean="0">
                              <a:latin typeface="+mn-lt"/>
                              <a:cs typeface="Times New Roman" pitchFamily="18" charset="0"/>
                            </a:rPr>
                            <a:t>Recom-Epinions</a:t>
                          </a:r>
                          <a:endParaRPr lang="en-US" sz="1800" b="0" dirty="0" smtClean="0">
                            <a:latin typeface="+mn-lt"/>
                            <a:cs typeface="Times New Roman" pitchFamily="18" charset="0"/>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EP</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49,288</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487,002</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313,432</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657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dirty="0" err="1" smtClean="0">
                              <a:latin typeface="+mn-lt"/>
                              <a:cs typeface="Times New Roman" pitchFamily="18" charset="0"/>
                            </a:rPr>
                            <a:t>Recom-Flixster</a:t>
                          </a:r>
                          <a:endParaRPr lang="en-US" sz="1800" b="0" dirty="0" smtClean="0">
                            <a:latin typeface="+mn-lt"/>
                            <a:cs typeface="Times New Roman" pitchFamily="18" charset="0"/>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1800" dirty="0" smtClean="0">
                              <a:latin typeface="+mn-lt"/>
                              <a:cs typeface="Times New Roman" panose="02020603050405020304" pitchFamily="18" charset="0"/>
                            </a:rPr>
                            <a:t>FX</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1800" dirty="0" smtClean="0">
                              <a:latin typeface="+mn-lt"/>
                              <a:cs typeface="Times New Roman" panose="02020603050405020304" pitchFamily="18" charset="0"/>
                            </a:rPr>
                            <a:t>786,936</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1800" dirty="0" smtClean="0">
                              <a:latin typeface="+mn-lt"/>
                              <a:cs typeface="Times New Roman" panose="02020603050405020304" pitchFamily="18" charset="0"/>
                            </a:rPr>
                            <a:t>7,058,819</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1800" dirty="0" smtClean="0">
                              <a:latin typeface="+mn-lt"/>
                              <a:cs typeface="Times New Roman" panose="02020603050405020304" pitchFamily="18" charset="0"/>
                            </a:rPr>
                            <a:t>2,713,671</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4165607376"/>
                  </p:ext>
                </p:extLst>
              </p:nvPr>
            </p:nvGraphicFramePr>
            <p:xfrm>
              <a:off x="1288373" y="3385120"/>
              <a:ext cx="6509647" cy="2194560"/>
            </p:xfrm>
            <a:graphic>
              <a:graphicData uri="http://schemas.openxmlformats.org/drawingml/2006/table">
                <a:tbl>
                  <a:tblPr firstRow="1" bandRow="1">
                    <a:tableStyleId>{5C22544A-7EE6-4342-B048-85BDC9FD1C3A}</a:tableStyleId>
                  </a:tblPr>
                  <a:tblGrid>
                    <a:gridCol w="1709022"/>
                    <a:gridCol w="691290"/>
                    <a:gridCol w="1190555"/>
                    <a:gridCol w="1459390"/>
                    <a:gridCol w="1459390"/>
                  </a:tblGrid>
                  <a:tr h="365760">
                    <a:tc>
                      <a:txBody>
                        <a:bodyPr/>
                        <a:lstStyle/>
                        <a:p>
                          <a:pPr algn="ctr"/>
                          <a:r>
                            <a:rPr lang="en-US" sz="1800" dirty="0" smtClean="0">
                              <a:latin typeface="+mn-lt"/>
                              <a:cs typeface="Times New Roman" panose="02020603050405020304" pitchFamily="18" charset="0"/>
                            </a:rPr>
                            <a:t>Dual  networks</a:t>
                          </a:r>
                          <a:endParaRPr lang="en-US" sz="1800" dirty="0">
                            <a:latin typeface="+mn-lt"/>
                            <a:cs typeface="Times New Roman" panose="02020603050405020304" pitchFamily="18" charset="0"/>
                          </a:endParaRPr>
                        </a:p>
                      </a:txBody>
                      <a:tcPr anchor="ctr">
                        <a:lnR w="28575" cap="flat" cmpd="sng" algn="ctr">
                          <a:solidFill>
                            <a:schemeClr val="bg1"/>
                          </a:solidFill>
                          <a:prstDash val="solid"/>
                          <a:round/>
                          <a:headEnd type="none" w="med" len="med"/>
                          <a:tailEnd type="none" w="med" len="med"/>
                        </a:lnR>
                      </a:tcPr>
                    </a:tc>
                    <a:tc>
                      <a:txBody>
                        <a:bodyPr/>
                        <a:lstStyle/>
                        <a:p>
                          <a:pPr algn="ctr"/>
                          <a:r>
                            <a:rPr lang="en-US" sz="1800" dirty="0" smtClean="0">
                              <a:latin typeface="+mn-lt"/>
                              <a:cs typeface="Times New Roman" panose="02020603050405020304" pitchFamily="18" charset="0"/>
                            </a:rPr>
                            <a:t>Abbr.</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1800" dirty="0" smtClean="0">
                              <a:latin typeface="+mn-lt"/>
                              <a:cs typeface="Times New Roman" panose="02020603050405020304" pitchFamily="18" charset="0"/>
                            </a:rPr>
                            <a:t>#nodes</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blipFill rotWithShape="1">
                          <a:blip r:embed="rId3"/>
                          <a:stretch>
                            <a:fillRect l="-245417" t="-8333" r="-100000" b="-526667"/>
                          </a:stretch>
                        </a:blipFill>
                      </a:tcPr>
                    </a:tc>
                    <a:tc>
                      <a:txBody>
                        <a:bodyPr/>
                        <a:lstStyle/>
                        <a:p>
                          <a:endParaRPr lang="en-US"/>
                        </a:p>
                      </a:txBody>
                      <a:tcPr anchor="ctr">
                        <a:lnL w="28575" cap="flat" cmpd="sng" algn="ctr">
                          <a:solidFill>
                            <a:schemeClr val="bg1"/>
                          </a:solidFill>
                          <a:prstDash val="solid"/>
                          <a:round/>
                          <a:headEnd type="none" w="med" len="med"/>
                          <a:tailEnd type="none" w="med" len="med"/>
                        </a:lnL>
                        <a:blipFill rotWithShape="1">
                          <a:blip r:embed="rId3"/>
                          <a:stretch>
                            <a:fillRect l="-346862" t="-8333" r="-418" b="-526667"/>
                          </a:stretch>
                        </a:blipFill>
                      </a:tcPr>
                    </a:tc>
                  </a:tr>
                  <a:tr h="3657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dirty="0" smtClean="0">
                              <a:latin typeface="+mn-lt"/>
                              <a:cs typeface="Times New Roman" pitchFamily="18" charset="0"/>
                            </a:rPr>
                            <a:t>Protein-Genetic</a:t>
                          </a:r>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Bio</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8,468</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25,715</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67,744</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tcPr>
                    </a:tc>
                  </a:tr>
                  <a:tr h="365760">
                    <a:tc>
                      <a:txBody>
                        <a:bodyPr/>
                        <a:lstStyle/>
                        <a:p>
                          <a:pPr algn="ctr"/>
                          <a:r>
                            <a:rPr lang="en-US" sz="1800" b="0" dirty="0" smtClean="0">
                              <a:latin typeface="+mn-lt"/>
                              <a:cs typeface="Times New Roman" pitchFamily="18" charset="0"/>
                            </a:rPr>
                            <a:t>Research-DM</a:t>
                          </a:r>
                          <a:endParaRPr lang="en-US" sz="1800" b="0" dirty="0">
                            <a:latin typeface="+mn-lt"/>
                            <a:cs typeface="Times New Roman" panose="02020603050405020304" pitchFamily="18" charset="0"/>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DM</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tabLst>
                              <a:tab pos="1028700" algn="l"/>
                            </a:tabLst>
                          </a:pPr>
                          <a:r>
                            <a:rPr lang="en-US" sz="1800" dirty="0" smtClean="0">
                              <a:latin typeface="+mn-lt"/>
                              <a:cs typeface="Times New Roman" panose="02020603050405020304" pitchFamily="18" charset="0"/>
                            </a:rPr>
                            <a:t>7,169</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14,526</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30,000</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657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dirty="0" smtClean="0">
                              <a:latin typeface="+mn-lt"/>
                              <a:cs typeface="Times New Roman" pitchFamily="18" charset="0"/>
                            </a:rPr>
                            <a:t>Research-DB</a:t>
                          </a: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mn-lt"/>
                              <a:cs typeface="Times New Roman" pitchFamily="18" charset="0"/>
                            </a:rPr>
                            <a:t>DB</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mn-lt"/>
                              <a:cs typeface="Times New Roman" pitchFamily="18" charset="0"/>
                            </a:rPr>
                            <a:t>6,131</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17,940</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30,000</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657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dirty="0" err="1" smtClean="0">
                              <a:latin typeface="+mn-lt"/>
                              <a:cs typeface="Times New Roman" pitchFamily="18" charset="0"/>
                            </a:rPr>
                            <a:t>Recom-Epinions</a:t>
                          </a:r>
                          <a:endParaRPr lang="en-US" sz="1800" b="0" dirty="0" smtClean="0">
                            <a:latin typeface="+mn-lt"/>
                            <a:cs typeface="Times New Roman" pitchFamily="18" charset="0"/>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EP</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49,288</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487,002</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800" dirty="0" smtClean="0">
                              <a:latin typeface="+mn-lt"/>
                              <a:cs typeface="Times New Roman" panose="02020603050405020304" pitchFamily="18" charset="0"/>
                            </a:rPr>
                            <a:t>313,432</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657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dirty="0" err="1" smtClean="0">
                              <a:latin typeface="+mn-lt"/>
                              <a:cs typeface="Times New Roman" pitchFamily="18" charset="0"/>
                            </a:rPr>
                            <a:t>Recom-Flixster</a:t>
                          </a:r>
                          <a:endParaRPr lang="en-US" sz="1800" b="0" dirty="0" smtClean="0">
                            <a:latin typeface="+mn-lt"/>
                            <a:cs typeface="Times New Roman" pitchFamily="18" charset="0"/>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1800" dirty="0" smtClean="0">
                              <a:latin typeface="+mn-lt"/>
                              <a:cs typeface="Times New Roman" panose="02020603050405020304" pitchFamily="18" charset="0"/>
                            </a:rPr>
                            <a:t>FX</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1800" dirty="0" smtClean="0">
                              <a:latin typeface="+mn-lt"/>
                              <a:cs typeface="Times New Roman" panose="02020603050405020304" pitchFamily="18" charset="0"/>
                            </a:rPr>
                            <a:t>786,936</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1800" dirty="0" smtClean="0">
                              <a:latin typeface="+mn-lt"/>
                              <a:cs typeface="Times New Roman" panose="02020603050405020304" pitchFamily="18" charset="0"/>
                            </a:rPr>
                            <a:t>7,058,819</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1800" dirty="0" smtClean="0">
                              <a:latin typeface="+mn-lt"/>
                              <a:cs typeface="Times New Roman" panose="02020603050405020304" pitchFamily="18" charset="0"/>
                            </a:rPr>
                            <a:t>2,713,671</a:t>
                          </a:r>
                          <a:endParaRPr lang="en-US" sz="1800" dirty="0">
                            <a:latin typeface="+mn-lt"/>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tcPr>
                    </a:tc>
                  </a:tr>
                </a:tbl>
              </a:graphicData>
            </a:graphic>
          </p:graphicFrame>
        </mc:Fallback>
      </mc:AlternateContent>
      <p:sp>
        <p:nvSpPr>
          <p:cNvPr id="7" name="Rectangle 6"/>
          <p:cNvSpPr/>
          <p:nvPr/>
        </p:nvSpPr>
        <p:spPr>
          <a:xfrm>
            <a:off x="2901736" y="2990485"/>
            <a:ext cx="3321679" cy="400110"/>
          </a:xfrm>
          <a:prstGeom prst="rect">
            <a:avLst/>
          </a:prstGeom>
        </p:spPr>
        <p:txBody>
          <a:bodyPr wrap="none">
            <a:spAutoFit/>
          </a:bodyPr>
          <a:lstStyle/>
          <a:p>
            <a:r>
              <a:rPr lang="en-US" sz="2000" dirty="0" smtClean="0">
                <a:cs typeface="Times New Roman" panose="02020603050405020304" pitchFamily="18" charset="0"/>
              </a:rPr>
              <a:t>Statistics of </a:t>
            </a:r>
            <a:r>
              <a:rPr lang="en-US" sz="2000" dirty="0">
                <a:cs typeface="Times New Roman" panose="02020603050405020304" pitchFamily="18" charset="0"/>
              </a:rPr>
              <a:t>the dual networks</a:t>
            </a:r>
          </a:p>
        </p:txBody>
      </p:sp>
      <p:sp>
        <p:nvSpPr>
          <p:cNvPr id="8" name="Rectangle 7"/>
          <p:cNvSpPr/>
          <p:nvPr/>
        </p:nvSpPr>
        <p:spPr>
          <a:xfrm>
            <a:off x="3342135" y="5985284"/>
            <a:ext cx="5694361" cy="584775"/>
          </a:xfrm>
          <a:prstGeom prst="rect">
            <a:avLst/>
          </a:prstGeom>
        </p:spPr>
        <p:txBody>
          <a:bodyPr wrap="square">
            <a:spAutoFit/>
          </a:bodyPr>
          <a:lstStyle/>
          <a:p>
            <a:pPr lvl="0" eaLnBrk="0" hangingPunct="0">
              <a:spcBef>
                <a:spcPct val="20000"/>
              </a:spcBef>
            </a:pPr>
            <a:r>
              <a:rPr lang="en-US" sz="1600" dirty="0" err="1">
                <a:solidFill>
                  <a:schemeClr val="bg1"/>
                </a:solidFill>
                <a:latin typeface="+mj-lt"/>
                <a:cs typeface="Times New Roman" pitchFamily="18" charset="0"/>
              </a:rPr>
              <a:t>Yubao</a:t>
            </a:r>
            <a:r>
              <a:rPr lang="en-US" sz="1600" dirty="0">
                <a:solidFill>
                  <a:schemeClr val="bg1"/>
                </a:solidFill>
                <a:latin typeface="+mj-lt"/>
                <a:cs typeface="Times New Roman" pitchFamily="18" charset="0"/>
              </a:rPr>
              <a:t> Wu, </a:t>
            </a:r>
            <a:r>
              <a:rPr lang="en-US" sz="1600" dirty="0" err="1">
                <a:solidFill>
                  <a:schemeClr val="bg1"/>
                </a:solidFill>
                <a:latin typeface="+mj-lt"/>
                <a:cs typeface="Times New Roman" pitchFamily="18" charset="0"/>
              </a:rPr>
              <a:t>Ruoming</a:t>
            </a:r>
            <a:r>
              <a:rPr lang="en-US" sz="1600" dirty="0">
                <a:solidFill>
                  <a:schemeClr val="bg1"/>
                </a:solidFill>
                <a:latin typeface="+mj-lt"/>
                <a:cs typeface="Times New Roman" pitchFamily="18" charset="0"/>
              </a:rPr>
              <a:t> </a:t>
            </a:r>
            <a:r>
              <a:rPr lang="en-US" sz="1600" dirty="0" err="1">
                <a:solidFill>
                  <a:schemeClr val="bg1"/>
                </a:solidFill>
                <a:latin typeface="+mj-lt"/>
                <a:cs typeface="Times New Roman" pitchFamily="18" charset="0"/>
              </a:rPr>
              <a:t>Jin</a:t>
            </a:r>
            <a:r>
              <a:rPr lang="en-US" sz="1600" dirty="0">
                <a:solidFill>
                  <a:schemeClr val="bg1"/>
                </a:solidFill>
                <a:latin typeface="+mj-lt"/>
                <a:cs typeface="Times New Roman" pitchFamily="18" charset="0"/>
              </a:rPr>
              <a:t>, </a:t>
            </a:r>
            <a:r>
              <a:rPr lang="en-US" sz="1600" dirty="0" err="1">
                <a:solidFill>
                  <a:schemeClr val="bg1"/>
                </a:solidFill>
                <a:latin typeface="+mj-lt"/>
                <a:cs typeface="Times New Roman" pitchFamily="18" charset="0"/>
              </a:rPr>
              <a:t>Xiaofeng</a:t>
            </a:r>
            <a:r>
              <a:rPr lang="en-US" sz="1600" dirty="0">
                <a:solidFill>
                  <a:schemeClr val="bg1"/>
                </a:solidFill>
                <a:latin typeface="+mj-lt"/>
                <a:cs typeface="Times New Roman" pitchFamily="18" charset="0"/>
              </a:rPr>
              <a:t> Zhu, and Xiang Zhang. </a:t>
            </a:r>
            <a:r>
              <a:rPr lang="en-US" sz="1600" dirty="0" smtClean="0">
                <a:solidFill>
                  <a:schemeClr val="bg1"/>
                </a:solidFill>
                <a:latin typeface="+mj-lt"/>
                <a:cs typeface="Times New Roman" pitchFamily="18" charset="0"/>
              </a:rPr>
              <a:t>Finding </a:t>
            </a:r>
            <a:r>
              <a:rPr lang="en-US" sz="1600" dirty="0">
                <a:solidFill>
                  <a:schemeClr val="bg1"/>
                </a:solidFill>
                <a:latin typeface="+mj-lt"/>
                <a:cs typeface="Times New Roman" pitchFamily="18" charset="0"/>
              </a:rPr>
              <a:t>d</a:t>
            </a:r>
            <a:r>
              <a:rPr lang="en-US" sz="1600" dirty="0" smtClean="0">
                <a:solidFill>
                  <a:schemeClr val="bg1"/>
                </a:solidFill>
                <a:latin typeface="+mj-lt"/>
                <a:cs typeface="Times New Roman" pitchFamily="18" charset="0"/>
              </a:rPr>
              <a:t>ense </a:t>
            </a:r>
            <a:r>
              <a:rPr lang="en-US" sz="1600" dirty="0">
                <a:solidFill>
                  <a:schemeClr val="bg1"/>
                </a:solidFill>
                <a:latin typeface="+mj-lt"/>
                <a:cs typeface="Times New Roman" pitchFamily="18" charset="0"/>
              </a:rPr>
              <a:t>and </a:t>
            </a:r>
            <a:r>
              <a:rPr lang="en-US" sz="1600" dirty="0" smtClean="0">
                <a:solidFill>
                  <a:schemeClr val="bg1"/>
                </a:solidFill>
                <a:latin typeface="+mj-lt"/>
                <a:cs typeface="Times New Roman" pitchFamily="18" charset="0"/>
              </a:rPr>
              <a:t>connected </a:t>
            </a:r>
            <a:r>
              <a:rPr lang="en-US" sz="1600" dirty="0">
                <a:solidFill>
                  <a:schemeClr val="bg1"/>
                </a:solidFill>
                <a:latin typeface="+mj-lt"/>
                <a:cs typeface="Times New Roman" pitchFamily="18" charset="0"/>
              </a:rPr>
              <a:t>s</a:t>
            </a:r>
            <a:r>
              <a:rPr lang="en-US" sz="1600" dirty="0" smtClean="0">
                <a:solidFill>
                  <a:schemeClr val="bg1"/>
                </a:solidFill>
                <a:latin typeface="+mj-lt"/>
                <a:cs typeface="Times New Roman" pitchFamily="18" charset="0"/>
              </a:rPr>
              <a:t>ubgraphs </a:t>
            </a:r>
            <a:r>
              <a:rPr lang="en-US" sz="1600" dirty="0">
                <a:solidFill>
                  <a:schemeClr val="bg1"/>
                </a:solidFill>
                <a:latin typeface="+mj-lt"/>
                <a:cs typeface="Times New Roman" pitchFamily="18" charset="0"/>
              </a:rPr>
              <a:t>in </a:t>
            </a:r>
            <a:r>
              <a:rPr lang="en-US" sz="1600" dirty="0" smtClean="0">
                <a:solidFill>
                  <a:schemeClr val="bg1"/>
                </a:solidFill>
                <a:latin typeface="+mj-lt"/>
                <a:cs typeface="Times New Roman" pitchFamily="18" charset="0"/>
              </a:rPr>
              <a:t>dual </a:t>
            </a:r>
            <a:r>
              <a:rPr lang="en-US" sz="1600" dirty="0">
                <a:solidFill>
                  <a:schemeClr val="bg1"/>
                </a:solidFill>
                <a:latin typeface="+mj-lt"/>
                <a:cs typeface="Times New Roman" pitchFamily="18" charset="0"/>
              </a:rPr>
              <a:t>n</a:t>
            </a:r>
            <a:r>
              <a:rPr lang="en-US" sz="1600" dirty="0" smtClean="0">
                <a:solidFill>
                  <a:schemeClr val="bg1"/>
                </a:solidFill>
                <a:latin typeface="+mj-lt"/>
                <a:cs typeface="Times New Roman" pitchFamily="18" charset="0"/>
              </a:rPr>
              <a:t>etworks</a:t>
            </a:r>
            <a:r>
              <a:rPr lang="en-US" sz="1600" dirty="0">
                <a:solidFill>
                  <a:schemeClr val="bg1"/>
                </a:solidFill>
                <a:latin typeface="+mj-lt"/>
                <a:cs typeface="Times New Roman" pitchFamily="18" charset="0"/>
              </a:rPr>
              <a:t>.</a:t>
            </a:r>
            <a:r>
              <a:rPr lang="en-US" sz="1600" dirty="0" smtClean="0">
                <a:solidFill>
                  <a:schemeClr val="bg1"/>
                </a:solidFill>
                <a:latin typeface="+mj-lt"/>
                <a:cs typeface="Times New Roman" pitchFamily="18" charset="0"/>
              </a:rPr>
              <a:t> ICDE, </a:t>
            </a:r>
            <a:r>
              <a:rPr lang="en-US" sz="1600" dirty="0">
                <a:solidFill>
                  <a:schemeClr val="bg1"/>
                </a:solidFill>
                <a:latin typeface="+mj-lt"/>
                <a:cs typeface="Times New Roman" pitchFamily="18" charset="0"/>
              </a:rPr>
              <a:t>2015</a:t>
            </a:r>
            <a:r>
              <a:rPr lang="en-US" sz="1600" dirty="0" smtClean="0">
                <a:solidFill>
                  <a:schemeClr val="bg1"/>
                </a:solidFill>
                <a:latin typeface="+mj-lt"/>
                <a:cs typeface="Times New Roman" pitchFamily="18" charset="0"/>
              </a:rPr>
              <a:t>.</a:t>
            </a:r>
            <a:endParaRPr lang="en-US" sz="1600" dirty="0">
              <a:solidFill>
                <a:schemeClr val="bg1"/>
              </a:solidFill>
              <a:latin typeface="+mj-lt"/>
              <a:cs typeface="Times New Roman" pitchFamily="18" charset="0"/>
            </a:endParaRPr>
          </a:p>
        </p:txBody>
      </p:sp>
    </p:spTree>
    <p:extLst>
      <p:ext uri="{BB962C8B-B14F-4D97-AF65-F5344CB8AC3E}">
        <p14:creationId xmlns:p14="http://schemas.microsoft.com/office/powerpoint/2010/main" val="38425857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79514" y="440668"/>
                <a:ext cx="8784974" cy="602282"/>
              </a:xfrm>
            </p:spPr>
            <p:txBody>
              <a:bodyPr/>
              <a:lstStyle/>
              <a:p>
                <a:pPr algn="ctr"/>
                <a:r>
                  <a:rPr lang="en-US" sz="3000" dirty="0" smtClean="0">
                    <a:solidFill>
                      <a:schemeClr val="tx1"/>
                    </a:solidFill>
                    <a:latin typeface="+mn-lt"/>
                    <a:cs typeface="Times New Roman" pitchFamily="18" charset="0"/>
                  </a:rPr>
                  <a:t>DCS_</a:t>
                </a:r>
                <a14:m>
                  <m:oMath xmlns:m="http://schemas.openxmlformats.org/officeDocument/2006/math">
                    <m:r>
                      <a:rPr lang="en-US" sz="3000" b="0" i="1" smtClean="0">
                        <a:solidFill>
                          <a:schemeClr val="tx1"/>
                        </a:solidFill>
                        <a:latin typeface="Cambria Math"/>
                        <a:cs typeface="Times New Roman" pitchFamily="18" charset="0"/>
                      </a:rPr>
                      <m:t>𝑘</m:t>
                    </m:r>
                  </m:oMath>
                </a14:m>
                <a:r>
                  <a:rPr lang="en-US" sz="3000" dirty="0" smtClean="0">
                    <a:solidFill>
                      <a:schemeClr val="tx1"/>
                    </a:solidFill>
                    <a:latin typeface="+mn-lt"/>
                    <a:cs typeface="Times New Roman" pitchFamily="18" charset="0"/>
                  </a:rPr>
                  <a:t>  from dual </a:t>
                </a:r>
                <a:r>
                  <a:rPr lang="en-US" sz="3000" dirty="0">
                    <a:solidFill>
                      <a:schemeClr val="tx1"/>
                    </a:solidFill>
                    <a:latin typeface="+mn-lt"/>
                    <a:cs typeface="Times New Roman" pitchFamily="18" charset="0"/>
                  </a:rPr>
                  <a:t>b</a:t>
                </a:r>
                <a:r>
                  <a:rPr lang="en-US" sz="3000" dirty="0" smtClean="0">
                    <a:solidFill>
                      <a:schemeClr val="tx1"/>
                    </a:solidFill>
                    <a:latin typeface="+mn-lt"/>
                    <a:cs typeface="Times New Roman" pitchFamily="18" charset="0"/>
                  </a:rPr>
                  <a:t>iological </a:t>
                </a:r>
                <a:r>
                  <a:rPr lang="en-US" sz="3000" dirty="0">
                    <a:solidFill>
                      <a:schemeClr val="tx1"/>
                    </a:solidFill>
                    <a:latin typeface="+mn-lt"/>
                    <a:cs typeface="Times New Roman" pitchFamily="18" charset="0"/>
                  </a:rPr>
                  <a:t>n</a:t>
                </a:r>
                <a:r>
                  <a:rPr lang="en-US" sz="3000" dirty="0" smtClean="0">
                    <a:solidFill>
                      <a:schemeClr val="tx1"/>
                    </a:solidFill>
                    <a:latin typeface="+mn-lt"/>
                    <a:cs typeface="Times New Roman" pitchFamily="18" charset="0"/>
                  </a:rPr>
                  <a:t>etworks (</a:t>
                </a:r>
                <a14:m>
                  <m:oMath xmlns:m="http://schemas.openxmlformats.org/officeDocument/2006/math">
                    <m:r>
                      <a:rPr lang="en-US" sz="3000" b="0" i="1" smtClean="0">
                        <a:solidFill>
                          <a:schemeClr val="tx1"/>
                        </a:solidFill>
                        <a:latin typeface="Cambria Math"/>
                        <a:cs typeface="Times New Roman" pitchFamily="18" charset="0"/>
                      </a:rPr>
                      <m:t>𝑘</m:t>
                    </m:r>
                    <m:r>
                      <a:rPr lang="en-US" sz="3000" b="0" i="1" smtClean="0">
                        <a:solidFill>
                          <a:schemeClr val="tx1"/>
                        </a:solidFill>
                        <a:latin typeface="Cambria Math"/>
                        <a:cs typeface="Times New Roman" pitchFamily="18" charset="0"/>
                      </a:rPr>
                      <m:t>=40</m:t>
                    </m:r>
                  </m:oMath>
                </a14:m>
                <a:r>
                  <a:rPr lang="en-US" sz="3000" dirty="0" smtClean="0">
                    <a:solidFill>
                      <a:schemeClr val="tx1"/>
                    </a:solidFill>
                    <a:latin typeface="+mn-lt"/>
                    <a:cs typeface="Times New Roman" pitchFamily="18" charset="0"/>
                  </a:rPr>
                  <a:t>, WTCCC)</a:t>
                </a:r>
                <a:endParaRPr lang="en-US" sz="3000" dirty="0">
                  <a:solidFill>
                    <a:schemeClr val="tx1"/>
                  </a:solidFill>
                  <a:latin typeface="+mn-lt"/>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79514" y="440668"/>
                <a:ext cx="8784974" cy="602282"/>
              </a:xfrm>
              <a:blipFill rotWithShape="0">
                <a:blip r:embed="rId3"/>
                <a:stretch>
                  <a:fillRect l="-1387" t="-12121" r="-1387" b="-23232"/>
                </a:stretch>
              </a:blipFill>
            </p:spPr>
            <p:txBody>
              <a:bodyPr/>
              <a:lstStyle/>
              <a:p>
                <a:r>
                  <a:rPr lang="en-US">
                    <a:noFill/>
                  </a:rPr>
                  <a:t> </a:t>
                </a:r>
              </a:p>
            </p:txBody>
          </p:sp>
        </mc:Fallback>
      </mc:AlternateContent>
      <p:sp>
        <p:nvSpPr>
          <p:cNvPr id="7" name="Rectangle 6"/>
          <p:cNvSpPr/>
          <p:nvPr/>
        </p:nvSpPr>
        <p:spPr>
          <a:xfrm>
            <a:off x="11341" y="4168219"/>
            <a:ext cx="4596663" cy="400110"/>
          </a:xfrm>
          <a:prstGeom prst="rect">
            <a:avLst/>
          </a:prstGeom>
        </p:spPr>
        <p:txBody>
          <a:bodyPr wrap="square" lIns="0" rIns="0">
            <a:spAutoFit/>
          </a:bodyPr>
          <a:lstStyle/>
          <a:p>
            <a:pPr marL="57150" lvl="0" eaLnBrk="0" hangingPunct="0">
              <a:spcBef>
                <a:spcPct val="20000"/>
              </a:spcBef>
            </a:pPr>
            <a:r>
              <a:rPr lang="en-US" sz="2000" dirty="0" smtClean="0">
                <a:cs typeface="Times New Roman" pitchFamily="18" charset="0"/>
              </a:rPr>
              <a:t>(a) </a:t>
            </a:r>
            <a:r>
              <a:rPr lang="en-US" sz="2000" dirty="0" err="1" smtClean="0">
                <a:cs typeface="Times New Roman" pitchFamily="18" charset="0"/>
              </a:rPr>
              <a:t>Subgraph</a:t>
            </a:r>
            <a:r>
              <a:rPr lang="en-US" sz="2000" dirty="0" smtClean="0">
                <a:cs typeface="Times New Roman" pitchFamily="18" charset="0"/>
              </a:rPr>
              <a:t> in protein interaction network</a:t>
            </a:r>
            <a:endParaRPr lang="en-US" sz="2000" dirty="0">
              <a:cs typeface="Times New Roman" pitchFamily="18" charset="0"/>
            </a:endParaRPr>
          </a:p>
        </p:txBody>
      </p:sp>
      <p:sp>
        <p:nvSpPr>
          <p:cNvPr id="8" name="Rectangle 7"/>
          <p:cNvSpPr/>
          <p:nvPr/>
        </p:nvSpPr>
        <p:spPr>
          <a:xfrm>
            <a:off x="4535996" y="4158695"/>
            <a:ext cx="4579140" cy="400110"/>
          </a:xfrm>
          <a:prstGeom prst="rect">
            <a:avLst/>
          </a:prstGeom>
        </p:spPr>
        <p:txBody>
          <a:bodyPr wrap="square" lIns="0" rIns="0">
            <a:spAutoFit/>
          </a:bodyPr>
          <a:lstStyle/>
          <a:p>
            <a:pPr marL="57150" lvl="0" eaLnBrk="0" hangingPunct="0">
              <a:spcBef>
                <a:spcPct val="20000"/>
              </a:spcBef>
            </a:pPr>
            <a:r>
              <a:rPr lang="en-US" sz="2000" dirty="0" smtClean="0">
                <a:cs typeface="Times New Roman" pitchFamily="18" charset="0"/>
              </a:rPr>
              <a:t>(b) </a:t>
            </a:r>
            <a:r>
              <a:rPr lang="en-US" sz="2000" dirty="0" err="1">
                <a:cs typeface="Times New Roman" pitchFamily="18" charset="0"/>
              </a:rPr>
              <a:t>Subgraph</a:t>
            </a:r>
            <a:r>
              <a:rPr lang="en-US" sz="2000" dirty="0">
                <a:cs typeface="Times New Roman" pitchFamily="18" charset="0"/>
              </a:rPr>
              <a:t> in </a:t>
            </a:r>
            <a:r>
              <a:rPr lang="en-US" sz="2000" dirty="0" smtClean="0">
                <a:cs typeface="Times New Roman" pitchFamily="18" charset="0"/>
              </a:rPr>
              <a:t>genetic </a:t>
            </a:r>
            <a:r>
              <a:rPr lang="en-US" sz="2000" dirty="0">
                <a:cs typeface="Times New Roman" pitchFamily="18" charset="0"/>
              </a:rPr>
              <a:t>interaction network</a:t>
            </a:r>
          </a:p>
        </p:txBody>
      </p:sp>
      <p:sp>
        <p:nvSpPr>
          <p:cNvPr id="10" name="Rectangle 9"/>
          <p:cNvSpPr/>
          <p:nvPr/>
        </p:nvSpPr>
        <p:spPr>
          <a:xfrm>
            <a:off x="309043" y="4926795"/>
            <a:ext cx="6711229" cy="707886"/>
          </a:xfrm>
          <a:prstGeom prst="rect">
            <a:avLst/>
          </a:prstGeom>
        </p:spPr>
        <p:txBody>
          <a:bodyPr wrap="square">
            <a:spAutoFit/>
          </a:bodyPr>
          <a:lstStyle/>
          <a:p>
            <a:pPr marL="2682875" lvl="0" indent="-2625725" eaLnBrk="0" hangingPunct="0">
              <a:spcBef>
                <a:spcPct val="20000"/>
              </a:spcBef>
            </a:pPr>
            <a:r>
              <a:rPr lang="en-US" sz="2000" b="1" dirty="0" smtClean="0">
                <a:cs typeface="Times New Roman" pitchFamily="18" charset="0"/>
              </a:rPr>
              <a:t>MYO6</a:t>
            </a:r>
            <a:r>
              <a:rPr lang="en-US" sz="2000" dirty="0" smtClean="0">
                <a:cs typeface="Times New Roman" pitchFamily="18" charset="0"/>
              </a:rPr>
              <a:t>, </a:t>
            </a:r>
            <a:r>
              <a:rPr lang="en-US" sz="2000" b="1" dirty="0" smtClean="0">
                <a:cs typeface="Times New Roman" pitchFamily="18" charset="0"/>
              </a:rPr>
              <a:t>CUBN</a:t>
            </a:r>
            <a:r>
              <a:rPr lang="en-US" sz="2000" dirty="0" smtClean="0">
                <a:cs typeface="Times New Roman" pitchFamily="18" charset="0"/>
              </a:rPr>
              <a:t>, and </a:t>
            </a:r>
            <a:r>
              <a:rPr lang="en-US" sz="2000" b="1" dirty="0" smtClean="0">
                <a:cs typeface="Times New Roman" pitchFamily="18" charset="0"/>
              </a:rPr>
              <a:t>STK39</a:t>
            </a:r>
            <a:r>
              <a:rPr lang="en-US" sz="2000" dirty="0" smtClean="0">
                <a:cs typeface="Times New Roman" pitchFamily="18" charset="0"/>
              </a:rPr>
              <a:t> have been reported to be associated with hypertension disease.</a:t>
            </a:r>
            <a:endParaRPr lang="en-US" sz="2000" dirty="0">
              <a:cs typeface="Times New Roman"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1316725"/>
            <a:ext cx="4355134" cy="278791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316724"/>
            <a:ext cx="4481737" cy="2787916"/>
          </a:xfrm>
          <a:prstGeom prst="rect">
            <a:avLst/>
          </a:prstGeom>
        </p:spPr>
      </p:pic>
      <p:sp>
        <p:nvSpPr>
          <p:cNvPr id="9" name="Rectangle 8"/>
          <p:cNvSpPr/>
          <p:nvPr/>
        </p:nvSpPr>
        <p:spPr>
          <a:xfrm>
            <a:off x="3342135" y="5985284"/>
            <a:ext cx="5694361" cy="584775"/>
          </a:xfrm>
          <a:prstGeom prst="rect">
            <a:avLst/>
          </a:prstGeom>
        </p:spPr>
        <p:txBody>
          <a:bodyPr wrap="square">
            <a:spAutoFit/>
          </a:bodyPr>
          <a:lstStyle/>
          <a:p>
            <a:pPr lvl="0" eaLnBrk="0" hangingPunct="0">
              <a:spcBef>
                <a:spcPct val="20000"/>
              </a:spcBef>
            </a:pPr>
            <a:r>
              <a:rPr lang="en-US" sz="1600" dirty="0" err="1">
                <a:solidFill>
                  <a:schemeClr val="bg1"/>
                </a:solidFill>
                <a:latin typeface="+mj-lt"/>
                <a:cs typeface="Times New Roman" pitchFamily="18" charset="0"/>
              </a:rPr>
              <a:t>Yubao</a:t>
            </a:r>
            <a:r>
              <a:rPr lang="en-US" sz="1600" dirty="0">
                <a:solidFill>
                  <a:schemeClr val="bg1"/>
                </a:solidFill>
                <a:latin typeface="+mj-lt"/>
                <a:cs typeface="Times New Roman" pitchFamily="18" charset="0"/>
              </a:rPr>
              <a:t> Wu, </a:t>
            </a:r>
            <a:r>
              <a:rPr lang="en-US" sz="1600" dirty="0" err="1">
                <a:solidFill>
                  <a:schemeClr val="bg1"/>
                </a:solidFill>
                <a:latin typeface="+mj-lt"/>
                <a:cs typeface="Times New Roman" pitchFamily="18" charset="0"/>
              </a:rPr>
              <a:t>Ruoming</a:t>
            </a:r>
            <a:r>
              <a:rPr lang="en-US" sz="1600" dirty="0">
                <a:solidFill>
                  <a:schemeClr val="bg1"/>
                </a:solidFill>
                <a:latin typeface="+mj-lt"/>
                <a:cs typeface="Times New Roman" pitchFamily="18" charset="0"/>
              </a:rPr>
              <a:t> </a:t>
            </a:r>
            <a:r>
              <a:rPr lang="en-US" sz="1600" dirty="0" err="1">
                <a:solidFill>
                  <a:schemeClr val="bg1"/>
                </a:solidFill>
                <a:latin typeface="+mj-lt"/>
                <a:cs typeface="Times New Roman" pitchFamily="18" charset="0"/>
              </a:rPr>
              <a:t>Jin</a:t>
            </a:r>
            <a:r>
              <a:rPr lang="en-US" sz="1600" dirty="0">
                <a:solidFill>
                  <a:schemeClr val="bg1"/>
                </a:solidFill>
                <a:latin typeface="+mj-lt"/>
                <a:cs typeface="Times New Roman" pitchFamily="18" charset="0"/>
              </a:rPr>
              <a:t>, </a:t>
            </a:r>
            <a:r>
              <a:rPr lang="en-US" sz="1600" dirty="0" err="1">
                <a:solidFill>
                  <a:schemeClr val="bg1"/>
                </a:solidFill>
                <a:latin typeface="+mj-lt"/>
                <a:cs typeface="Times New Roman" pitchFamily="18" charset="0"/>
              </a:rPr>
              <a:t>Xiaofeng</a:t>
            </a:r>
            <a:r>
              <a:rPr lang="en-US" sz="1600" dirty="0">
                <a:solidFill>
                  <a:schemeClr val="bg1"/>
                </a:solidFill>
                <a:latin typeface="+mj-lt"/>
                <a:cs typeface="Times New Roman" pitchFamily="18" charset="0"/>
              </a:rPr>
              <a:t> Zhu, and Xiang Zhang. </a:t>
            </a:r>
            <a:r>
              <a:rPr lang="en-US" sz="1600" dirty="0" smtClean="0">
                <a:solidFill>
                  <a:schemeClr val="bg1"/>
                </a:solidFill>
                <a:latin typeface="+mj-lt"/>
                <a:cs typeface="Times New Roman" pitchFamily="18" charset="0"/>
              </a:rPr>
              <a:t>Finding </a:t>
            </a:r>
            <a:r>
              <a:rPr lang="en-US" sz="1600" dirty="0">
                <a:solidFill>
                  <a:schemeClr val="bg1"/>
                </a:solidFill>
                <a:latin typeface="+mj-lt"/>
                <a:cs typeface="Times New Roman" pitchFamily="18" charset="0"/>
              </a:rPr>
              <a:t>d</a:t>
            </a:r>
            <a:r>
              <a:rPr lang="en-US" sz="1600" dirty="0" smtClean="0">
                <a:solidFill>
                  <a:schemeClr val="bg1"/>
                </a:solidFill>
                <a:latin typeface="+mj-lt"/>
                <a:cs typeface="Times New Roman" pitchFamily="18" charset="0"/>
              </a:rPr>
              <a:t>ense </a:t>
            </a:r>
            <a:r>
              <a:rPr lang="en-US" sz="1600" dirty="0">
                <a:solidFill>
                  <a:schemeClr val="bg1"/>
                </a:solidFill>
                <a:latin typeface="+mj-lt"/>
                <a:cs typeface="Times New Roman" pitchFamily="18" charset="0"/>
              </a:rPr>
              <a:t>and </a:t>
            </a:r>
            <a:r>
              <a:rPr lang="en-US" sz="1600" dirty="0" smtClean="0">
                <a:solidFill>
                  <a:schemeClr val="bg1"/>
                </a:solidFill>
                <a:latin typeface="+mj-lt"/>
                <a:cs typeface="Times New Roman" pitchFamily="18" charset="0"/>
              </a:rPr>
              <a:t>connected </a:t>
            </a:r>
            <a:r>
              <a:rPr lang="en-US" sz="1600" dirty="0">
                <a:solidFill>
                  <a:schemeClr val="bg1"/>
                </a:solidFill>
                <a:latin typeface="+mj-lt"/>
                <a:cs typeface="Times New Roman" pitchFamily="18" charset="0"/>
              </a:rPr>
              <a:t>s</a:t>
            </a:r>
            <a:r>
              <a:rPr lang="en-US" sz="1600" dirty="0" smtClean="0">
                <a:solidFill>
                  <a:schemeClr val="bg1"/>
                </a:solidFill>
                <a:latin typeface="+mj-lt"/>
                <a:cs typeface="Times New Roman" pitchFamily="18" charset="0"/>
              </a:rPr>
              <a:t>ubgraphs </a:t>
            </a:r>
            <a:r>
              <a:rPr lang="en-US" sz="1600" dirty="0">
                <a:solidFill>
                  <a:schemeClr val="bg1"/>
                </a:solidFill>
                <a:latin typeface="+mj-lt"/>
                <a:cs typeface="Times New Roman" pitchFamily="18" charset="0"/>
              </a:rPr>
              <a:t>in </a:t>
            </a:r>
            <a:r>
              <a:rPr lang="en-US" sz="1600" dirty="0" smtClean="0">
                <a:solidFill>
                  <a:schemeClr val="bg1"/>
                </a:solidFill>
                <a:latin typeface="+mj-lt"/>
                <a:cs typeface="Times New Roman" pitchFamily="18" charset="0"/>
              </a:rPr>
              <a:t>dual </a:t>
            </a:r>
            <a:r>
              <a:rPr lang="en-US" sz="1600" dirty="0">
                <a:solidFill>
                  <a:schemeClr val="bg1"/>
                </a:solidFill>
                <a:latin typeface="+mj-lt"/>
                <a:cs typeface="Times New Roman" pitchFamily="18" charset="0"/>
              </a:rPr>
              <a:t>n</a:t>
            </a:r>
            <a:r>
              <a:rPr lang="en-US" sz="1600" dirty="0" smtClean="0">
                <a:solidFill>
                  <a:schemeClr val="bg1"/>
                </a:solidFill>
                <a:latin typeface="+mj-lt"/>
                <a:cs typeface="Times New Roman" pitchFamily="18" charset="0"/>
              </a:rPr>
              <a:t>etworks</a:t>
            </a:r>
            <a:r>
              <a:rPr lang="en-US" sz="1600" dirty="0">
                <a:solidFill>
                  <a:schemeClr val="bg1"/>
                </a:solidFill>
                <a:latin typeface="+mj-lt"/>
                <a:cs typeface="Times New Roman" pitchFamily="18" charset="0"/>
              </a:rPr>
              <a:t>.</a:t>
            </a:r>
            <a:r>
              <a:rPr lang="en-US" sz="1600" dirty="0" smtClean="0">
                <a:solidFill>
                  <a:schemeClr val="bg1"/>
                </a:solidFill>
                <a:latin typeface="+mj-lt"/>
                <a:cs typeface="Times New Roman" pitchFamily="18" charset="0"/>
              </a:rPr>
              <a:t> ICDE, </a:t>
            </a:r>
            <a:r>
              <a:rPr lang="en-US" sz="1600" dirty="0">
                <a:solidFill>
                  <a:schemeClr val="bg1"/>
                </a:solidFill>
                <a:latin typeface="+mj-lt"/>
                <a:cs typeface="Times New Roman" pitchFamily="18" charset="0"/>
              </a:rPr>
              <a:t>2015</a:t>
            </a:r>
            <a:r>
              <a:rPr lang="en-US" sz="1600" dirty="0" smtClean="0">
                <a:solidFill>
                  <a:schemeClr val="bg1"/>
                </a:solidFill>
                <a:latin typeface="+mj-lt"/>
                <a:cs typeface="Times New Roman" pitchFamily="18" charset="0"/>
              </a:rPr>
              <a:t>.</a:t>
            </a:r>
            <a:endParaRPr lang="en-US" sz="1600" dirty="0">
              <a:solidFill>
                <a:schemeClr val="bg1"/>
              </a:solidFill>
              <a:latin typeface="+mj-lt"/>
              <a:cs typeface="Times New Roman" pitchFamily="18" charset="0"/>
            </a:endParaRPr>
          </a:p>
        </p:txBody>
      </p:sp>
    </p:spTree>
    <p:extLst>
      <p:ext uri="{BB962C8B-B14F-4D97-AF65-F5344CB8AC3E}">
        <p14:creationId xmlns:p14="http://schemas.microsoft.com/office/powerpoint/2010/main" val="22210049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548" y="440668"/>
            <a:ext cx="8159598" cy="551833"/>
          </a:xfrm>
        </p:spPr>
        <p:txBody>
          <a:bodyPr/>
          <a:lstStyle/>
          <a:p>
            <a:pPr algn="ctr"/>
            <a:r>
              <a:rPr lang="en-US" sz="3000" dirty="0" err="1" smtClean="0">
                <a:solidFill>
                  <a:schemeClr val="tx1"/>
                </a:solidFill>
                <a:latin typeface="+mn-lt"/>
                <a:cs typeface="Times New Roman" pitchFamily="18" charset="0"/>
              </a:rPr>
              <a:t>DCS_</a:t>
            </a:r>
            <a:r>
              <a:rPr lang="en-US" sz="3000" i="1" dirty="0" err="1" smtClean="0">
                <a:solidFill>
                  <a:schemeClr val="tx1"/>
                </a:solidFill>
                <a:latin typeface="+mn-lt"/>
                <a:cs typeface="Times New Roman" pitchFamily="18" charset="0"/>
              </a:rPr>
              <a:t>seed</a:t>
            </a:r>
            <a:r>
              <a:rPr lang="en-US" sz="3000" dirty="0" smtClean="0">
                <a:solidFill>
                  <a:schemeClr val="tx1"/>
                </a:solidFill>
                <a:latin typeface="+mn-lt"/>
                <a:cs typeface="Times New Roman" pitchFamily="18" charset="0"/>
              </a:rPr>
              <a:t>  from dual </a:t>
            </a:r>
            <a:r>
              <a:rPr lang="en-US" sz="3000" dirty="0">
                <a:solidFill>
                  <a:schemeClr val="tx1"/>
                </a:solidFill>
                <a:latin typeface="+mn-lt"/>
                <a:cs typeface="Times New Roman" pitchFamily="18" charset="0"/>
              </a:rPr>
              <a:t>b</a:t>
            </a:r>
            <a:r>
              <a:rPr lang="en-US" sz="3000" dirty="0" smtClean="0">
                <a:solidFill>
                  <a:schemeClr val="tx1"/>
                </a:solidFill>
                <a:latin typeface="+mn-lt"/>
                <a:cs typeface="Times New Roman" pitchFamily="18" charset="0"/>
              </a:rPr>
              <a:t>iological </a:t>
            </a:r>
            <a:r>
              <a:rPr lang="en-US" sz="3000" dirty="0">
                <a:solidFill>
                  <a:schemeClr val="tx1"/>
                </a:solidFill>
                <a:latin typeface="+mn-lt"/>
                <a:cs typeface="Times New Roman" pitchFamily="18" charset="0"/>
              </a:rPr>
              <a:t>networks </a:t>
            </a:r>
            <a:r>
              <a:rPr lang="en-US" sz="3000" dirty="0" smtClean="0">
                <a:solidFill>
                  <a:schemeClr val="tx1"/>
                </a:solidFill>
                <a:latin typeface="+mn-lt"/>
                <a:cs typeface="Times New Roman" pitchFamily="18" charset="0"/>
              </a:rPr>
              <a:t>(WTCCC</a:t>
            </a:r>
            <a:r>
              <a:rPr lang="en-US" sz="3000" dirty="0">
                <a:solidFill>
                  <a:schemeClr val="tx1"/>
                </a:solidFill>
                <a:latin typeface="+mn-lt"/>
                <a:cs typeface="Times New Roman" pitchFamily="18" charset="0"/>
              </a:rPr>
              <a:t>)</a:t>
            </a:r>
          </a:p>
        </p:txBody>
      </p:sp>
      <p:sp>
        <p:nvSpPr>
          <p:cNvPr id="7" name="Rectangle 6"/>
          <p:cNvSpPr/>
          <p:nvPr/>
        </p:nvSpPr>
        <p:spPr>
          <a:xfrm>
            <a:off x="-508" y="4168219"/>
            <a:ext cx="4648066" cy="400110"/>
          </a:xfrm>
          <a:prstGeom prst="rect">
            <a:avLst/>
          </a:prstGeom>
        </p:spPr>
        <p:txBody>
          <a:bodyPr wrap="square" lIns="0" rIns="0">
            <a:spAutoFit/>
          </a:bodyPr>
          <a:lstStyle/>
          <a:p>
            <a:pPr marL="57150" lvl="0" eaLnBrk="0" hangingPunct="0">
              <a:spcBef>
                <a:spcPct val="20000"/>
              </a:spcBef>
            </a:pPr>
            <a:r>
              <a:rPr lang="en-US" sz="2000" dirty="0" smtClean="0">
                <a:cs typeface="Times New Roman" pitchFamily="18" charset="0"/>
              </a:rPr>
              <a:t>(a) </a:t>
            </a:r>
            <a:r>
              <a:rPr lang="en-US" sz="2000" dirty="0" err="1" smtClean="0">
                <a:cs typeface="Times New Roman" pitchFamily="18" charset="0"/>
              </a:rPr>
              <a:t>Subgraph</a:t>
            </a:r>
            <a:r>
              <a:rPr lang="en-US" sz="2000" dirty="0" smtClean="0">
                <a:cs typeface="Times New Roman" pitchFamily="18" charset="0"/>
              </a:rPr>
              <a:t> in protein interaction network</a:t>
            </a:r>
            <a:endParaRPr lang="en-US" sz="2000" dirty="0">
              <a:cs typeface="Times New Roman" pitchFamily="18" charset="0"/>
            </a:endParaRPr>
          </a:p>
        </p:txBody>
      </p:sp>
      <p:sp>
        <p:nvSpPr>
          <p:cNvPr id="8" name="Rectangle 7"/>
          <p:cNvSpPr/>
          <p:nvPr/>
        </p:nvSpPr>
        <p:spPr>
          <a:xfrm>
            <a:off x="4535996" y="4158695"/>
            <a:ext cx="4572000" cy="400110"/>
          </a:xfrm>
          <a:prstGeom prst="rect">
            <a:avLst/>
          </a:prstGeom>
        </p:spPr>
        <p:txBody>
          <a:bodyPr wrap="square" lIns="0" rIns="0">
            <a:spAutoFit/>
          </a:bodyPr>
          <a:lstStyle/>
          <a:p>
            <a:pPr marL="57150" lvl="0" algn="ctr" eaLnBrk="0" hangingPunct="0">
              <a:spcBef>
                <a:spcPct val="20000"/>
              </a:spcBef>
            </a:pPr>
            <a:r>
              <a:rPr lang="en-US" sz="2000" dirty="0" smtClean="0">
                <a:cs typeface="Times New Roman" pitchFamily="18" charset="0"/>
              </a:rPr>
              <a:t>(b) </a:t>
            </a:r>
            <a:r>
              <a:rPr lang="en-US" sz="2000" dirty="0" err="1">
                <a:cs typeface="Times New Roman" pitchFamily="18" charset="0"/>
              </a:rPr>
              <a:t>Subgraph</a:t>
            </a:r>
            <a:r>
              <a:rPr lang="en-US" sz="2000" dirty="0">
                <a:cs typeface="Times New Roman" pitchFamily="18" charset="0"/>
              </a:rPr>
              <a:t> in </a:t>
            </a:r>
            <a:r>
              <a:rPr lang="en-US" sz="2000" dirty="0" smtClean="0">
                <a:cs typeface="Times New Roman" pitchFamily="18" charset="0"/>
              </a:rPr>
              <a:t>genetic </a:t>
            </a:r>
            <a:r>
              <a:rPr lang="en-US" sz="2000" dirty="0">
                <a:cs typeface="Times New Roman" pitchFamily="18" charset="0"/>
              </a:rPr>
              <a:t>interaction network</a:t>
            </a:r>
          </a:p>
        </p:txBody>
      </p:sp>
      <p:sp>
        <p:nvSpPr>
          <p:cNvPr id="10" name="Rectangle 9"/>
          <p:cNvSpPr/>
          <p:nvPr/>
        </p:nvSpPr>
        <p:spPr>
          <a:xfrm>
            <a:off x="415697" y="5171943"/>
            <a:ext cx="8235795" cy="400110"/>
          </a:xfrm>
          <a:prstGeom prst="rect">
            <a:avLst/>
          </a:prstGeom>
        </p:spPr>
        <p:txBody>
          <a:bodyPr wrap="square">
            <a:spAutoFit/>
          </a:bodyPr>
          <a:lstStyle/>
          <a:p>
            <a:pPr marL="57150" lvl="0" eaLnBrk="0" hangingPunct="0">
              <a:spcBef>
                <a:spcPct val="20000"/>
              </a:spcBef>
            </a:pPr>
            <a:r>
              <a:rPr lang="en-US" sz="2000" b="1" dirty="0" smtClean="0">
                <a:cs typeface="Times New Roman" pitchFamily="18" charset="0"/>
              </a:rPr>
              <a:t>NEDD4L</a:t>
            </a:r>
            <a:r>
              <a:rPr lang="en-US" sz="2000" dirty="0" smtClean="0">
                <a:cs typeface="Times New Roman" pitchFamily="18" charset="0"/>
              </a:rPr>
              <a:t>  has been reported to be associated with hypertension disease.</a:t>
            </a:r>
            <a:endParaRPr lang="en-US" sz="2000" dirty="0">
              <a:cs typeface="Times New Roman" pitchFamily="18" charset="0"/>
            </a:endParaRPr>
          </a:p>
        </p:txBody>
      </p:sp>
      <p:sp>
        <p:nvSpPr>
          <p:cNvPr id="11" name="Rectangle 10"/>
          <p:cNvSpPr/>
          <p:nvPr/>
        </p:nvSpPr>
        <p:spPr>
          <a:xfrm>
            <a:off x="415697" y="4782699"/>
            <a:ext cx="8235795" cy="400110"/>
          </a:xfrm>
          <a:prstGeom prst="rect">
            <a:avLst/>
          </a:prstGeom>
        </p:spPr>
        <p:txBody>
          <a:bodyPr wrap="square">
            <a:spAutoFit/>
          </a:bodyPr>
          <a:lstStyle/>
          <a:p>
            <a:pPr marL="57150" lvl="0" eaLnBrk="0" hangingPunct="0">
              <a:spcBef>
                <a:spcPct val="20000"/>
              </a:spcBef>
            </a:pPr>
            <a:r>
              <a:rPr lang="en-US" sz="2000" dirty="0" smtClean="0">
                <a:cs typeface="Times New Roman" pitchFamily="18" charset="0"/>
              </a:rPr>
              <a:t>Renin pathway genes are in red ellipses.</a:t>
            </a:r>
            <a:endParaRPr lang="en-US" sz="2000" dirty="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08" y="1304764"/>
            <a:ext cx="4379000" cy="279875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8" y="1304764"/>
            <a:ext cx="4379000" cy="2798752"/>
          </a:xfrm>
          <a:prstGeom prst="rect">
            <a:avLst/>
          </a:prstGeom>
        </p:spPr>
      </p:pic>
      <p:sp>
        <p:nvSpPr>
          <p:cNvPr id="13" name="Rectangle 12"/>
          <p:cNvSpPr/>
          <p:nvPr/>
        </p:nvSpPr>
        <p:spPr>
          <a:xfrm>
            <a:off x="3342135" y="5985284"/>
            <a:ext cx="5694361" cy="584775"/>
          </a:xfrm>
          <a:prstGeom prst="rect">
            <a:avLst/>
          </a:prstGeom>
        </p:spPr>
        <p:txBody>
          <a:bodyPr wrap="square">
            <a:spAutoFit/>
          </a:bodyPr>
          <a:lstStyle/>
          <a:p>
            <a:pPr lvl="0" eaLnBrk="0" hangingPunct="0">
              <a:spcBef>
                <a:spcPct val="20000"/>
              </a:spcBef>
            </a:pPr>
            <a:r>
              <a:rPr lang="en-US" sz="1600" dirty="0" err="1">
                <a:solidFill>
                  <a:schemeClr val="bg1"/>
                </a:solidFill>
                <a:latin typeface="+mj-lt"/>
                <a:cs typeface="Times New Roman" pitchFamily="18" charset="0"/>
              </a:rPr>
              <a:t>Yubao</a:t>
            </a:r>
            <a:r>
              <a:rPr lang="en-US" sz="1600" dirty="0">
                <a:solidFill>
                  <a:schemeClr val="bg1"/>
                </a:solidFill>
                <a:latin typeface="+mj-lt"/>
                <a:cs typeface="Times New Roman" pitchFamily="18" charset="0"/>
              </a:rPr>
              <a:t> Wu, </a:t>
            </a:r>
            <a:r>
              <a:rPr lang="en-US" sz="1600" dirty="0" err="1">
                <a:solidFill>
                  <a:schemeClr val="bg1"/>
                </a:solidFill>
                <a:latin typeface="+mj-lt"/>
                <a:cs typeface="Times New Roman" pitchFamily="18" charset="0"/>
              </a:rPr>
              <a:t>Ruoming</a:t>
            </a:r>
            <a:r>
              <a:rPr lang="en-US" sz="1600" dirty="0">
                <a:solidFill>
                  <a:schemeClr val="bg1"/>
                </a:solidFill>
                <a:latin typeface="+mj-lt"/>
                <a:cs typeface="Times New Roman" pitchFamily="18" charset="0"/>
              </a:rPr>
              <a:t> </a:t>
            </a:r>
            <a:r>
              <a:rPr lang="en-US" sz="1600" dirty="0" err="1">
                <a:solidFill>
                  <a:schemeClr val="bg1"/>
                </a:solidFill>
                <a:latin typeface="+mj-lt"/>
                <a:cs typeface="Times New Roman" pitchFamily="18" charset="0"/>
              </a:rPr>
              <a:t>Jin</a:t>
            </a:r>
            <a:r>
              <a:rPr lang="en-US" sz="1600" dirty="0">
                <a:solidFill>
                  <a:schemeClr val="bg1"/>
                </a:solidFill>
                <a:latin typeface="+mj-lt"/>
                <a:cs typeface="Times New Roman" pitchFamily="18" charset="0"/>
              </a:rPr>
              <a:t>, </a:t>
            </a:r>
            <a:r>
              <a:rPr lang="en-US" sz="1600" dirty="0" err="1">
                <a:solidFill>
                  <a:schemeClr val="bg1"/>
                </a:solidFill>
                <a:latin typeface="+mj-lt"/>
                <a:cs typeface="Times New Roman" pitchFamily="18" charset="0"/>
              </a:rPr>
              <a:t>Xiaofeng</a:t>
            </a:r>
            <a:r>
              <a:rPr lang="en-US" sz="1600" dirty="0">
                <a:solidFill>
                  <a:schemeClr val="bg1"/>
                </a:solidFill>
                <a:latin typeface="+mj-lt"/>
                <a:cs typeface="Times New Roman" pitchFamily="18" charset="0"/>
              </a:rPr>
              <a:t> Zhu, and Xiang Zhang. </a:t>
            </a:r>
            <a:r>
              <a:rPr lang="en-US" sz="1600" dirty="0" smtClean="0">
                <a:solidFill>
                  <a:schemeClr val="bg1"/>
                </a:solidFill>
                <a:latin typeface="+mj-lt"/>
                <a:cs typeface="Times New Roman" pitchFamily="18" charset="0"/>
              </a:rPr>
              <a:t>Finding </a:t>
            </a:r>
            <a:r>
              <a:rPr lang="en-US" sz="1600" dirty="0">
                <a:solidFill>
                  <a:schemeClr val="bg1"/>
                </a:solidFill>
                <a:latin typeface="+mj-lt"/>
                <a:cs typeface="Times New Roman" pitchFamily="18" charset="0"/>
              </a:rPr>
              <a:t>d</a:t>
            </a:r>
            <a:r>
              <a:rPr lang="en-US" sz="1600" dirty="0" smtClean="0">
                <a:solidFill>
                  <a:schemeClr val="bg1"/>
                </a:solidFill>
                <a:latin typeface="+mj-lt"/>
                <a:cs typeface="Times New Roman" pitchFamily="18" charset="0"/>
              </a:rPr>
              <a:t>ense </a:t>
            </a:r>
            <a:r>
              <a:rPr lang="en-US" sz="1600" dirty="0">
                <a:solidFill>
                  <a:schemeClr val="bg1"/>
                </a:solidFill>
                <a:latin typeface="+mj-lt"/>
                <a:cs typeface="Times New Roman" pitchFamily="18" charset="0"/>
              </a:rPr>
              <a:t>and </a:t>
            </a:r>
            <a:r>
              <a:rPr lang="en-US" sz="1600" dirty="0" smtClean="0">
                <a:solidFill>
                  <a:schemeClr val="bg1"/>
                </a:solidFill>
                <a:latin typeface="+mj-lt"/>
                <a:cs typeface="Times New Roman" pitchFamily="18" charset="0"/>
              </a:rPr>
              <a:t>connected </a:t>
            </a:r>
            <a:r>
              <a:rPr lang="en-US" sz="1600" dirty="0">
                <a:solidFill>
                  <a:schemeClr val="bg1"/>
                </a:solidFill>
                <a:latin typeface="+mj-lt"/>
                <a:cs typeface="Times New Roman" pitchFamily="18" charset="0"/>
              </a:rPr>
              <a:t>s</a:t>
            </a:r>
            <a:r>
              <a:rPr lang="en-US" sz="1600" dirty="0" smtClean="0">
                <a:solidFill>
                  <a:schemeClr val="bg1"/>
                </a:solidFill>
                <a:latin typeface="+mj-lt"/>
                <a:cs typeface="Times New Roman" pitchFamily="18" charset="0"/>
              </a:rPr>
              <a:t>ubgraphs </a:t>
            </a:r>
            <a:r>
              <a:rPr lang="en-US" sz="1600" dirty="0">
                <a:solidFill>
                  <a:schemeClr val="bg1"/>
                </a:solidFill>
                <a:latin typeface="+mj-lt"/>
                <a:cs typeface="Times New Roman" pitchFamily="18" charset="0"/>
              </a:rPr>
              <a:t>in </a:t>
            </a:r>
            <a:r>
              <a:rPr lang="en-US" sz="1600" dirty="0" smtClean="0">
                <a:solidFill>
                  <a:schemeClr val="bg1"/>
                </a:solidFill>
                <a:latin typeface="+mj-lt"/>
                <a:cs typeface="Times New Roman" pitchFamily="18" charset="0"/>
              </a:rPr>
              <a:t>dual </a:t>
            </a:r>
            <a:r>
              <a:rPr lang="en-US" sz="1600" dirty="0">
                <a:solidFill>
                  <a:schemeClr val="bg1"/>
                </a:solidFill>
                <a:latin typeface="+mj-lt"/>
                <a:cs typeface="Times New Roman" pitchFamily="18" charset="0"/>
              </a:rPr>
              <a:t>n</a:t>
            </a:r>
            <a:r>
              <a:rPr lang="en-US" sz="1600" dirty="0" smtClean="0">
                <a:solidFill>
                  <a:schemeClr val="bg1"/>
                </a:solidFill>
                <a:latin typeface="+mj-lt"/>
                <a:cs typeface="Times New Roman" pitchFamily="18" charset="0"/>
              </a:rPr>
              <a:t>etworks</a:t>
            </a:r>
            <a:r>
              <a:rPr lang="en-US" sz="1600" dirty="0">
                <a:solidFill>
                  <a:schemeClr val="bg1"/>
                </a:solidFill>
                <a:latin typeface="+mj-lt"/>
                <a:cs typeface="Times New Roman" pitchFamily="18" charset="0"/>
              </a:rPr>
              <a:t>.</a:t>
            </a:r>
            <a:r>
              <a:rPr lang="en-US" sz="1600" dirty="0" smtClean="0">
                <a:solidFill>
                  <a:schemeClr val="bg1"/>
                </a:solidFill>
                <a:latin typeface="+mj-lt"/>
                <a:cs typeface="Times New Roman" pitchFamily="18" charset="0"/>
              </a:rPr>
              <a:t> ICDE, </a:t>
            </a:r>
            <a:r>
              <a:rPr lang="en-US" sz="1600" dirty="0">
                <a:solidFill>
                  <a:schemeClr val="bg1"/>
                </a:solidFill>
                <a:latin typeface="+mj-lt"/>
                <a:cs typeface="Times New Roman" pitchFamily="18" charset="0"/>
              </a:rPr>
              <a:t>2015</a:t>
            </a:r>
            <a:r>
              <a:rPr lang="en-US" sz="1600" dirty="0" smtClean="0">
                <a:solidFill>
                  <a:schemeClr val="bg1"/>
                </a:solidFill>
                <a:latin typeface="+mj-lt"/>
                <a:cs typeface="Times New Roman" pitchFamily="18" charset="0"/>
              </a:rPr>
              <a:t>.</a:t>
            </a:r>
            <a:endParaRPr lang="en-US" sz="1600" dirty="0">
              <a:solidFill>
                <a:schemeClr val="bg1"/>
              </a:solidFill>
              <a:latin typeface="+mj-lt"/>
              <a:cs typeface="Times New Roman" pitchFamily="18" charset="0"/>
            </a:endParaRPr>
          </a:p>
        </p:txBody>
      </p:sp>
    </p:spTree>
    <p:extLst>
      <p:ext uri="{BB962C8B-B14F-4D97-AF65-F5344CB8AC3E}">
        <p14:creationId xmlns:p14="http://schemas.microsoft.com/office/powerpoint/2010/main" val="15693457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732" y="471814"/>
            <a:ext cx="4824536" cy="652929"/>
          </a:xfrm>
        </p:spPr>
        <p:txBody>
          <a:bodyPr/>
          <a:lstStyle/>
          <a:p>
            <a:pPr algn="ctr"/>
            <a:r>
              <a:rPr lang="en-US" sz="3600" dirty="0" smtClean="0">
                <a:solidFill>
                  <a:schemeClr val="tx1"/>
                </a:solidFill>
                <a:latin typeface="+mn-lt"/>
                <a:cs typeface="Times New Roman" pitchFamily="18" charset="0"/>
              </a:rPr>
              <a:t>Significance evaluation</a:t>
            </a:r>
            <a:endParaRPr lang="en-US" sz="3600" dirty="0">
              <a:solidFill>
                <a:schemeClr val="tx1"/>
              </a:solidFill>
              <a:latin typeface="+mn-lt"/>
              <a:cs typeface="Times New Roman" pitchFamily="18"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75727207"/>
                  </p:ext>
                </p:extLst>
              </p:nvPr>
            </p:nvGraphicFramePr>
            <p:xfrm>
              <a:off x="1089345" y="1215535"/>
              <a:ext cx="6965310" cy="3019970"/>
            </p:xfrm>
            <a:graphic>
              <a:graphicData uri="http://schemas.openxmlformats.org/drawingml/2006/table">
                <a:tbl>
                  <a:tblPr firstRow="1" bandRow="1">
                    <a:tableStyleId>{5C22544A-7EE6-4342-B048-85BDC9FD1C3A}</a:tableStyleId>
                  </a:tblPr>
                  <a:tblGrid>
                    <a:gridCol w="1219200"/>
                    <a:gridCol w="1406345"/>
                    <a:gridCol w="1382580"/>
                    <a:gridCol w="1420985"/>
                    <a:gridCol w="1536200"/>
                  </a:tblGrid>
                  <a:tr h="601678">
                    <a:tc>
                      <a:txBody>
                        <a:bodyPr/>
                        <a:lstStyle/>
                        <a:p>
                          <a:pPr algn="ctr"/>
                          <a:r>
                            <a:rPr lang="en-US" sz="2000" dirty="0" smtClean="0"/>
                            <a:t>Methods</a:t>
                          </a:r>
                          <a:endParaRPr lang="en-US" sz="2000" dirty="0"/>
                        </a:p>
                      </a:txBody>
                      <a:tcPr anchor="ctr">
                        <a:lnR w="28575" cap="flat" cmpd="sng" algn="ctr">
                          <a:solidFill>
                            <a:schemeClr val="bg1"/>
                          </a:solidFill>
                          <a:prstDash val="solid"/>
                          <a:round/>
                          <a:headEnd type="none" w="med" len="med"/>
                          <a:tailEnd type="none" w="med" len="med"/>
                        </a:lnR>
                      </a:tcPr>
                    </a:tc>
                    <a:tc>
                      <a:txBody>
                        <a:bodyPr/>
                        <a:lstStyle/>
                        <a:p>
                          <a:pPr algn="ctr"/>
                          <a:r>
                            <a:rPr lang="en-US" sz="2000" dirty="0" err="1" smtClean="0"/>
                            <a:t>GenGen</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2000" dirty="0" smtClean="0"/>
                            <a:t>GRASS</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2000" dirty="0" smtClean="0"/>
                            <a:t>Plink</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2000" dirty="0" smtClean="0"/>
                            <a:t>HYST</a:t>
                          </a:r>
                          <a:endParaRPr lang="en-US" sz="2000" dirty="0"/>
                        </a:p>
                      </a:txBody>
                      <a:tcPr anchor="ctr">
                        <a:lnL w="28575" cap="flat" cmpd="sng" algn="ctr">
                          <a:solidFill>
                            <a:schemeClr val="bg1"/>
                          </a:solidFill>
                          <a:prstDash val="solid"/>
                          <a:round/>
                          <a:headEnd type="none" w="med" len="med"/>
                          <a:tailEnd type="none" w="med" len="med"/>
                        </a:lnL>
                      </a:tcPr>
                    </a:tc>
                  </a:tr>
                  <a:tr h="533199">
                    <a:tc>
                      <a:txBody>
                        <a:bodyPr/>
                        <a:lstStyle/>
                        <a:p>
                          <a:pPr algn="ctr"/>
                          <a:r>
                            <a:rPr lang="en-US" sz="2000" dirty="0" smtClean="0"/>
                            <a:t>DCS</a:t>
                          </a:r>
                          <a:endParaRPr lang="en-US" sz="2000" dirty="0"/>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a:rPr>
                                  <m:t>2.4</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a:rPr>
                                  <m:t>1.0</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a:rPr>
                                  <m:t>2.3</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a:rPr>
                                  <m:t>1.1</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tcPr>
                    </a:tc>
                  </a:tr>
                  <a:tr h="533199">
                    <a:tc>
                      <a:txBody>
                        <a:bodyPr/>
                        <a:lstStyle/>
                        <a:p>
                          <a:pPr algn="ctr"/>
                          <a:r>
                            <a:rPr lang="en-US" sz="2000" dirty="0" err="1" smtClean="0"/>
                            <a:t>DCS_</a:t>
                          </a:r>
                          <a14:m>
                            <m:oMath xmlns:m="http://schemas.openxmlformats.org/officeDocument/2006/math">
                              <m:r>
                                <a:rPr lang="en-US" sz="2000" i="1" dirty="0" smtClean="0">
                                  <a:latin typeface="Cambria Math" panose="02040503050406030204" pitchFamily="18" charset="0"/>
                                </a:rPr>
                                <m:t>𝑘</m:t>
                              </m:r>
                            </m:oMath>
                          </a14:m>
                          <a:endParaRPr lang="en-US" sz="2000" dirty="0"/>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a:rPr>
                                  <m:t>5.6</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a:rPr>
                                  <m:t>1.3</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a:rPr>
                                  <m:t>4.6</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a:rPr>
                                  <m:t>3.7</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533199">
                    <a:tc>
                      <a:txBody>
                        <a:bodyPr/>
                        <a:lstStyle/>
                        <a:p>
                          <a:pPr algn="ctr"/>
                          <a:r>
                            <a:rPr lang="en-US" sz="2000" dirty="0" err="1" smtClean="0"/>
                            <a:t>DCS_</a:t>
                          </a:r>
                          <a:r>
                            <a:rPr lang="en-US" sz="2000" i="1" dirty="0" err="1" smtClean="0"/>
                            <a:t>seed</a:t>
                          </a:r>
                          <a:endParaRPr lang="en-US" sz="2000" i="1" dirty="0"/>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a:rPr>
                                  <m:t>8.5</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a:rPr>
                                  <m:t>4.9</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a:rPr>
                                  <m:t>1.5</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a:rPr>
                                  <m:t>2.5</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422455">
                    <a:tc>
                      <a:txBody>
                        <a:bodyPr/>
                        <a:lstStyle/>
                        <a:p>
                          <a:pPr algn="ctr"/>
                          <a:r>
                            <a:rPr lang="en-US" sz="2000" dirty="0" smtClean="0"/>
                            <a:t>DS</a:t>
                          </a:r>
                          <a:endParaRPr lang="en-US" sz="2000" dirty="0"/>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0.36</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0.47</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0.33</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0.17</a:t>
                          </a:r>
                          <a:endParaRPr lang="en-US" sz="2000"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84050">
                    <a:tc>
                      <a:txBody>
                        <a:bodyPr/>
                        <a:lstStyle/>
                        <a:p>
                          <a:pPr algn="ctr"/>
                          <a:r>
                            <a:rPr lang="en-US" sz="2000" dirty="0" smtClean="0"/>
                            <a:t>MSCS</a:t>
                          </a:r>
                          <a:endParaRPr lang="en-US" sz="2000" dirty="0"/>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2000" dirty="0" smtClean="0"/>
                            <a:t>0.15</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2000" dirty="0" smtClean="0"/>
                            <a:t>0.13</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2000" dirty="0" smtClean="0"/>
                            <a:t>0.21</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2000" dirty="0" smtClean="0"/>
                            <a:t>0.12</a:t>
                          </a:r>
                          <a:endParaRPr lang="en-US" sz="2000"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75727207"/>
                  </p:ext>
                </p:extLst>
              </p:nvPr>
            </p:nvGraphicFramePr>
            <p:xfrm>
              <a:off x="1089345" y="1215535"/>
              <a:ext cx="6965310" cy="3019970"/>
            </p:xfrm>
            <a:graphic>
              <a:graphicData uri="http://schemas.openxmlformats.org/drawingml/2006/table">
                <a:tbl>
                  <a:tblPr firstRow="1" bandRow="1">
                    <a:tableStyleId>{5C22544A-7EE6-4342-B048-85BDC9FD1C3A}</a:tableStyleId>
                  </a:tblPr>
                  <a:tblGrid>
                    <a:gridCol w="1219200"/>
                    <a:gridCol w="1406345"/>
                    <a:gridCol w="1382580"/>
                    <a:gridCol w="1420985"/>
                    <a:gridCol w="1536200"/>
                  </a:tblGrid>
                  <a:tr h="601678">
                    <a:tc>
                      <a:txBody>
                        <a:bodyPr/>
                        <a:lstStyle/>
                        <a:p>
                          <a:pPr algn="ctr"/>
                          <a:r>
                            <a:rPr lang="en-US" sz="2000" dirty="0" smtClean="0"/>
                            <a:t>Methods</a:t>
                          </a:r>
                          <a:endParaRPr lang="en-US" sz="2000" dirty="0"/>
                        </a:p>
                      </a:txBody>
                      <a:tcPr anchor="ctr">
                        <a:lnR w="28575" cap="flat" cmpd="sng" algn="ctr">
                          <a:solidFill>
                            <a:schemeClr val="bg1"/>
                          </a:solidFill>
                          <a:prstDash val="solid"/>
                          <a:round/>
                          <a:headEnd type="none" w="med" len="med"/>
                          <a:tailEnd type="none" w="med" len="med"/>
                        </a:lnR>
                      </a:tcPr>
                    </a:tc>
                    <a:tc>
                      <a:txBody>
                        <a:bodyPr/>
                        <a:lstStyle/>
                        <a:p>
                          <a:pPr algn="ctr"/>
                          <a:r>
                            <a:rPr lang="en-US" sz="2000" dirty="0" err="1" smtClean="0"/>
                            <a:t>GenGen</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2000" dirty="0" smtClean="0"/>
                            <a:t>GRASS</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2000" dirty="0" smtClean="0"/>
                            <a:t>Plink</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2000" dirty="0" smtClean="0"/>
                            <a:t>HYST</a:t>
                          </a:r>
                          <a:endParaRPr lang="en-US" sz="2000" dirty="0"/>
                        </a:p>
                      </a:txBody>
                      <a:tcPr anchor="ctr">
                        <a:lnL w="28575" cap="flat" cmpd="sng" algn="ctr">
                          <a:solidFill>
                            <a:schemeClr val="bg1"/>
                          </a:solidFill>
                          <a:prstDash val="solid"/>
                          <a:round/>
                          <a:headEnd type="none" w="med" len="med"/>
                          <a:tailEnd type="none" w="med" len="med"/>
                        </a:lnL>
                      </a:tcPr>
                    </a:tc>
                  </a:tr>
                  <a:tr h="533199">
                    <a:tc>
                      <a:txBody>
                        <a:bodyPr/>
                        <a:lstStyle/>
                        <a:p>
                          <a:pPr algn="ctr"/>
                          <a:r>
                            <a:rPr lang="en-US" sz="2000" dirty="0" smtClean="0"/>
                            <a:t>DCS</a:t>
                          </a:r>
                          <a:endParaRPr lang="en-US" sz="2000" dirty="0"/>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blipFill rotWithShape="0">
                          <a:blip r:embed="rId3"/>
                          <a:stretch>
                            <a:fillRect l="-87013" t="-114943" r="-310390" b="-377011"/>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blipFill rotWithShape="0">
                          <a:blip r:embed="rId3"/>
                          <a:stretch>
                            <a:fillRect l="-190308" t="-114943" r="-215859" b="-377011"/>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blipFill rotWithShape="0">
                          <a:blip r:embed="rId3"/>
                          <a:stretch>
                            <a:fillRect l="-281624" t="-114943" r="-109402" b="-377011"/>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blipFill rotWithShape="0">
                          <a:blip r:embed="rId3"/>
                          <a:stretch>
                            <a:fillRect l="-354365" t="-114943" r="-1587" b="-377011"/>
                          </a:stretch>
                        </a:blipFill>
                      </a:tcPr>
                    </a:tc>
                  </a:tr>
                  <a:tr h="533199">
                    <a:tc>
                      <a:txBody>
                        <a:bodyPr/>
                        <a:lstStyle/>
                        <a:p>
                          <a:endParaRPr lang="en-US"/>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500" t="-212500" r="-474000" b="-272727"/>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87013" t="-212500" r="-310390" b="-272727"/>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190308" t="-212500" r="-215859" b="-272727"/>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281624" t="-212500" r="-109402" b="-272727"/>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354365" t="-212500" r="-1587" b="-272727"/>
                          </a:stretch>
                        </a:blipFill>
                      </a:tcPr>
                    </a:tc>
                  </a:tr>
                  <a:tr h="533199">
                    <a:tc>
                      <a:txBody>
                        <a:bodyPr/>
                        <a:lstStyle/>
                        <a:p>
                          <a:pPr algn="ctr"/>
                          <a:r>
                            <a:rPr lang="en-US" sz="2000" dirty="0" err="1" smtClean="0"/>
                            <a:t>DCS_</a:t>
                          </a:r>
                          <a:r>
                            <a:rPr lang="en-US" sz="2000" i="1" dirty="0" err="1" smtClean="0"/>
                            <a:t>seed</a:t>
                          </a:r>
                          <a:endParaRPr lang="en-US" sz="2000" i="1" dirty="0"/>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87013" t="-312500" r="-310390" b="-172727"/>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190308" t="-312500" r="-215859" b="-172727"/>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281624" t="-312500" r="-109402" b="-172727"/>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354365" t="-312500" r="-1587" b="-172727"/>
                          </a:stretch>
                        </a:blipFill>
                      </a:tcPr>
                    </a:tc>
                  </a:tr>
                  <a:tr h="422455">
                    <a:tc>
                      <a:txBody>
                        <a:bodyPr/>
                        <a:lstStyle/>
                        <a:p>
                          <a:pPr algn="ctr"/>
                          <a:r>
                            <a:rPr lang="en-US" sz="2000" dirty="0" smtClean="0"/>
                            <a:t>DS</a:t>
                          </a:r>
                          <a:endParaRPr lang="en-US" sz="2000" dirty="0"/>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0.36</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0.47</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0.33</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smtClean="0"/>
                            <a:t>0.17</a:t>
                          </a:r>
                          <a:endParaRPr lang="en-US" sz="2000"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96240">
                    <a:tc>
                      <a:txBody>
                        <a:bodyPr/>
                        <a:lstStyle/>
                        <a:p>
                          <a:pPr algn="ctr"/>
                          <a:r>
                            <a:rPr lang="en-US" sz="2000" dirty="0" smtClean="0"/>
                            <a:t>MSCS</a:t>
                          </a:r>
                          <a:endParaRPr lang="en-US" sz="2000" dirty="0"/>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2000" dirty="0" smtClean="0"/>
                            <a:t>0.15</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2000" dirty="0" smtClean="0"/>
                            <a:t>0.13</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2000" dirty="0" smtClean="0"/>
                            <a:t>0.21</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2000" dirty="0" smtClean="0"/>
                            <a:t>0.12</a:t>
                          </a:r>
                          <a:endParaRPr lang="en-US" sz="2000"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tcPr>
                    </a:tc>
                  </a:tr>
                </a:tbl>
              </a:graphicData>
            </a:graphic>
          </p:graphicFrame>
        </mc:Fallback>
      </mc:AlternateContent>
      <p:sp>
        <p:nvSpPr>
          <p:cNvPr id="12" name="Rectangle 11"/>
          <p:cNvSpPr/>
          <p:nvPr/>
        </p:nvSpPr>
        <p:spPr>
          <a:xfrm>
            <a:off x="750892" y="4926795"/>
            <a:ext cx="7930444" cy="769441"/>
          </a:xfrm>
          <a:prstGeom prst="rect">
            <a:avLst/>
          </a:prstGeom>
        </p:spPr>
        <p:txBody>
          <a:bodyPr wrap="square">
            <a:spAutoFit/>
          </a:bodyPr>
          <a:lstStyle/>
          <a:p>
            <a:pPr marL="57150" lvl="0" eaLnBrk="0" hangingPunct="0">
              <a:spcBef>
                <a:spcPct val="20000"/>
              </a:spcBef>
            </a:pPr>
            <a:r>
              <a:rPr lang="en-US" sz="2000" dirty="0" smtClean="0">
                <a:cs typeface="Times New Roman" pitchFamily="18" charset="0"/>
              </a:rPr>
              <a:t>DS: densest subgraph in protein interaction network;</a:t>
            </a:r>
          </a:p>
          <a:p>
            <a:pPr marL="57150" lvl="0" eaLnBrk="0" hangingPunct="0">
              <a:spcBef>
                <a:spcPct val="20000"/>
              </a:spcBef>
            </a:pPr>
            <a:r>
              <a:rPr lang="en-US" sz="2000" dirty="0" smtClean="0">
                <a:cs typeface="Times New Roman" pitchFamily="18" charset="0"/>
              </a:rPr>
              <a:t>MSCS: maximum score connected subgraph</a:t>
            </a:r>
            <a:endParaRPr lang="en-US" sz="2000" dirty="0">
              <a:cs typeface="Times New Roman" pitchFamily="18" charset="0"/>
            </a:endParaRPr>
          </a:p>
        </p:txBody>
      </p:sp>
      <p:sp>
        <p:nvSpPr>
          <p:cNvPr id="13" name="Rectangle 12"/>
          <p:cNvSpPr/>
          <p:nvPr/>
        </p:nvSpPr>
        <p:spPr>
          <a:xfrm>
            <a:off x="758322" y="4504340"/>
            <a:ext cx="7930444" cy="400110"/>
          </a:xfrm>
          <a:prstGeom prst="rect">
            <a:avLst/>
          </a:prstGeom>
        </p:spPr>
        <p:txBody>
          <a:bodyPr wrap="square">
            <a:spAutoFit/>
          </a:bodyPr>
          <a:lstStyle/>
          <a:p>
            <a:pPr marL="57150" lvl="0" eaLnBrk="0" hangingPunct="0">
              <a:spcBef>
                <a:spcPct val="20000"/>
              </a:spcBef>
            </a:pPr>
            <a:r>
              <a:rPr lang="en-US" sz="2000" dirty="0" smtClean="0">
                <a:cs typeface="Times New Roman" pitchFamily="18" charset="0"/>
              </a:rPr>
              <a:t>DCSs are identified from the WTCCC dataset; testing on the ARIC dataset.</a:t>
            </a:r>
            <a:endParaRPr lang="en-US" sz="2000" dirty="0">
              <a:cs typeface="Times New Roman" pitchFamily="18" charset="0"/>
            </a:endParaRPr>
          </a:p>
        </p:txBody>
      </p:sp>
      <p:sp>
        <p:nvSpPr>
          <p:cNvPr id="8" name="Rectangle 7"/>
          <p:cNvSpPr/>
          <p:nvPr/>
        </p:nvSpPr>
        <p:spPr>
          <a:xfrm>
            <a:off x="3342135" y="5985284"/>
            <a:ext cx="5694361" cy="584775"/>
          </a:xfrm>
          <a:prstGeom prst="rect">
            <a:avLst/>
          </a:prstGeom>
        </p:spPr>
        <p:txBody>
          <a:bodyPr wrap="square">
            <a:spAutoFit/>
          </a:bodyPr>
          <a:lstStyle/>
          <a:p>
            <a:pPr lvl="0" eaLnBrk="0" hangingPunct="0">
              <a:spcBef>
                <a:spcPct val="20000"/>
              </a:spcBef>
            </a:pPr>
            <a:r>
              <a:rPr lang="en-US" sz="1600" dirty="0" err="1">
                <a:solidFill>
                  <a:schemeClr val="bg1"/>
                </a:solidFill>
                <a:latin typeface="+mj-lt"/>
                <a:cs typeface="Times New Roman" pitchFamily="18" charset="0"/>
              </a:rPr>
              <a:t>Yubao</a:t>
            </a:r>
            <a:r>
              <a:rPr lang="en-US" sz="1600" dirty="0">
                <a:solidFill>
                  <a:schemeClr val="bg1"/>
                </a:solidFill>
                <a:latin typeface="+mj-lt"/>
                <a:cs typeface="Times New Roman" pitchFamily="18" charset="0"/>
              </a:rPr>
              <a:t> Wu, </a:t>
            </a:r>
            <a:r>
              <a:rPr lang="en-US" sz="1600" dirty="0" err="1">
                <a:solidFill>
                  <a:schemeClr val="bg1"/>
                </a:solidFill>
                <a:latin typeface="+mj-lt"/>
                <a:cs typeface="Times New Roman" pitchFamily="18" charset="0"/>
              </a:rPr>
              <a:t>Ruoming</a:t>
            </a:r>
            <a:r>
              <a:rPr lang="en-US" sz="1600" dirty="0">
                <a:solidFill>
                  <a:schemeClr val="bg1"/>
                </a:solidFill>
                <a:latin typeface="+mj-lt"/>
                <a:cs typeface="Times New Roman" pitchFamily="18" charset="0"/>
              </a:rPr>
              <a:t> </a:t>
            </a:r>
            <a:r>
              <a:rPr lang="en-US" sz="1600" dirty="0" err="1">
                <a:solidFill>
                  <a:schemeClr val="bg1"/>
                </a:solidFill>
                <a:latin typeface="+mj-lt"/>
                <a:cs typeface="Times New Roman" pitchFamily="18" charset="0"/>
              </a:rPr>
              <a:t>Jin</a:t>
            </a:r>
            <a:r>
              <a:rPr lang="en-US" sz="1600" dirty="0">
                <a:solidFill>
                  <a:schemeClr val="bg1"/>
                </a:solidFill>
                <a:latin typeface="+mj-lt"/>
                <a:cs typeface="Times New Roman" pitchFamily="18" charset="0"/>
              </a:rPr>
              <a:t>, </a:t>
            </a:r>
            <a:r>
              <a:rPr lang="en-US" sz="1600" dirty="0" err="1">
                <a:solidFill>
                  <a:schemeClr val="bg1"/>
                </a:solidFill>
                <a:latin typeface="+mj-lt"/>
                <a:cs typeface="Times New Roman" pitchFamily="18" charset="0"/>
              </a:rPr>
              <a:t>Xiaofeng</a:t>
            </a:r>
            <a:r>
              <a:rPr lang="en-US" sz="1600" dirty="0">
                <a:solidFill>
                  <a:schemeClr val="bg1"/>
                </a:solidFill>
                <a:latin typeface="+mj-lt"/>
                <a:cs typeface="Times New Roman" pitchFamily="18" charset="0"/>
              </a:rPr>
              <a:t> Zhu, and Xiang Zhang. </a:t>
            </a:r>
            <a:r>
              <a:rPr lang="en-US" sz="1600" dirty="0" smtClean="0">
                <a:solidFill>
                  <a:schemeClr val="bg1"/>
                </a:solidFill>
                <a:latin typeface="+mj-lt"/>
                <a:cs typeface="Times New Roman" pitchFamily="18" charset="0"/>
              </a:rPr>
              <a:t>Finding </a:t>
            </a:r>
            <a:r>
              <a:rPr lang="en-US" sz="1600" dirty="0">
                <a:solidFill>
                  <a:schemeClr val="bg1"/>
                </a:solidFill>
                <a:latin typeface="+mj-lt"/>
                <a:cs typeface="Times New Roman" pitchFamily="18" charset="0"/>
              </a:rPr>
              <a:t>d</a:t>
            </a:r>
            <a:r>
              <a:rPr lang="en-US" sz="1600" dirty="0" smtClean="0">
                <a:solidFill>
                  <a:schemeClr val="bg1"/>
                </a:solidFill>
                <a:latin typeface="+mj-lt"/>
                <a:cs typeface="Times New Roman" pitchFamily="18" charset="0"/>
              </a:rPr>
              <a:t>ense </a:t>
            </a:r>
            <a:r>
              <a:rPr lang="en-US" sz="1600" dirty="0">
                <a:solidFill>
                  <a:schemeClr val="bg1"/>
                </a:solidFill>
                <a:latin typeface="+mj-lt"/>
                <a:cs typeface="Times New Roman" pitchFamily="18" charset="0"/>
              </a:rPr>
              <a:t>and </a:t>
            </a:r>
            <a:r>
              <a:rPr lang="en-US" sz="1600" dirty="0" smtClean="0">
                <a:solidFill>
                  <a:schemeClr val="bg1"/>
                </a:solidFill>
                <a:latin typeface="+mj-lt"/>
                <a:cs typeface="Times New Roman" pitchFamily="18" charset="0"/>
              </a:rPr>
              <a:t>connected </a:t>
            </a:r>
            <a:r>
              <a:rPr lang="en-US" sz="1600" dirty="0">
                <a:solidFill>
                  <a:schemeClr val="bg1"/>
                </a:solidFill>
                <a:latin typeface="+mj-lt"/>
                <a:cs typeface="Times New Roman" pitchFamily="18" charset="0"/>
              </a:rPr>
              <a:t>s</a:t>
            </a:r>
            <a:r>
              <a:rPr lang="en-US" sz="1600" dirty="0" smtClean="0">
                <a:solidFill>
                  <a:schemeClr val="bg1"/>
                </a:solidFill>
                <a:latin typeface="+mj-lt"/>
                <a:cs typeface="Times New Roman" pitchFamily="18" charset="0"/>
              </a:rPr>
              <a:t>ubgraphs </a:t>
            </a:r>
            <a:r>
              <a:rPr lang="en-US" sz="1600" dirty="0">
                <a:solidFill>
                  <a:schemeClr val="bg1"/>
                </a:solidFill>
                <a:latin typeface="+mj-lt"/>
                <a:cs typeface="Times New Roman" pitchFamily="18" charset="0"/>
              </a:rPr>
              <a:t>in </a:t>
            </a:r>
            <a:r>
              <a:rPr lang="en-US" sz="1600" dirty="0" smtClean="0">
                <a:solidFill>
                  <a:schemeClr val="bg1"/>
                </a:solidFill>
                <a:latin typeface="+mj-lt"/>
                <a:cs typeface="Times New Roman" pitchFamily="18" charset="0"/>
              </a:rPr>
              <a:t>dual </a:t>
            </a:r>
            <a:r>
              <a:rPr lang="en-US" sz="1600" dirty="0">
                <a:solidFill>
                  <a:schemeClr val="bg1"/>
                </a:solidFill>
                <a:latin typeface="+mj-lt"/>
                <a:cs typeface="Times New Roman" pitchFamily="18" charset="0"/>
              </a:rPr>
              <a:t>n</a:t>
            </a:r>
            <a:r>
              <a:rPr lang="en-US" sz="1600" dirty="0" smtClean="0">
                <a:solidFill>
                  <a:schemeClr val="bg1"/>
                </a:solidFill>
                <a:latin typeface="+mj-lt"/>
                <a:cs typeface="Times New Roman" pitchFamily="18" charset="0"/>
              </a:rPr>
              <a:t>etworks</a:t>
            </a:r>
            <a:r>
              <a:rPr lang="en-US" sz="1600" dirty="0">
                <a:solidFill>
                  <a:schemeClr val="bg1"/>
                </a:solidFill>
                <a:latin typeface="+mj-lt"/>
                <a:cs typeface="Times New Roman" pitchFamily="18" charset="0"/>
              </a:rPr>
              <a:t>.</a:t>
            </a:r>
            <a:r>
              <a:rPr lang="en-US" sz="1600" dirty="0" smtClean="0">
                <a:solidFill>
                  <a:schemeClr val="bg1"/>
                </a:solidFill>
                <a:latin typeface="+mj-lt"/>
                <a:cs typeface="Times New Roman" pitchFamily="18" charset="0"/>
              </a:rPr>
              <a:t> ICDE, </a:t>
            </a:r>
            <a:r>
              <a:rPr lang="en-US" sz="1600" dirty="0">
                <a:solidFill>
                  <a:schemeClr val="bg1"/>
                </a:solidFill>
                <a:latin typeface="+mj-lt"/>
                <a:cs typeface="Times New Roman" pitchFamily="18" charset="0"/>
              </a:rPr>
              <a:t>2015</a:t>
            </a:r>
            <a:r>
              <a:rPr lang="en-US" sz="1600" dirty="0" smtClean="0">
                <a:solidFill>
                  <a:schemeClr val="bg1"/>
                </a:solidFill>
                <a:latin typeface="+mj-lt"/>
                <a:cs typeface="Times New Roman" pitchFamily="18" charset="0"/>
              </a:rPr>
              <a:t>.</a:t>
            </a:r>
            <a:endParaRPr lang="en-US" sz="1600" dirty="0">
              <a:solidFill>
                <a:schemeClr val="bg1"/>
              </a:solidFill>
              <a:latin typeface="+mj-lt"/>
              <a:cs typeface="Times New Roman" pitchFamily="18" charset="0"/>
            </a:endParaRPr>
          </a:p>
        </p:txBody>
      </p:sp>
    </p:spTree>
    <p:extLst>
      <p:ext uri="{BB962C8B-B14F-4D97-AF65-F5344CB8AC3E}">
        <p14:creationId xmlns:p14="http://schemas.microsoft.com/office/powerpoint/2010/main" val="31044262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589240"/>
            <a:ext cx="9144000" cy="374680"/>
          </a:xfrm>
          <a:prstGeom prst="rect">
            <a:avLst/>
          </a:prstGeom>
          <a:solidFill>
            <a:srgbClr val="FFFFFF"/>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p:cNvSpPr>
                <a:spLocks noGrp="1"/>
              </p:cNvSpPr>
              <p:nvPr>
                <p:ph type="title"/>
              </p:nvPr>
            </p:nvSpPr>
            <p:spPr>
              <a:xfrm>
                <a:off x="1321514" y="2636912"/>
                <a:ext cx="6526850" cy="463187"/>
              </a:xfrm>
            </p:spPr>
            <p:txBody>
              <a:bodyPr/>
              <a:lstStyle/>
              <a:p>
                <a:pPr algn="ctr"/>
                <a:r>
                  <a:rPr lang="en-US" sz="2400" dirty="0" smtClean="0">
                    <a:solidFill>
                      <a:schemeClr val="tx1"/>
                    </a:solidFill>
                    <a:latin typeface="+mn-lt"/>
                    <a:cs typeface="Times New Roman" pitchFamily="18" charset="0"/>
                  </a:rPr>
                  <a:t>DCS</a:t>
                </a:r>
                <a:r>
                  <a:rPr lang="en-US" sz="2400" dirty="0">
                    <a:solidFill>
                      <a:schemeClr val="tx1"/>
                    </a:solidFill>
                    <a:latin typeface="+mn-lt"/>
                    <a:cs typeface="Times New Roman" pitchFamily="18" charset="0"/>
                  </a:rPr>
                  <a:t>_𝑘 </a:t>
                </a:r>
                <a:r>
                  <a:rPr lang="en-US" sz="2400" dirty="0" smtClean="0">
                    <a:solidFill>
                      <a:schemeClr val="tx1"/>
                    </a:solidFill>
                    <a:latin typeface="+mn-lt"/>
                    <a:cs typeface="Times New Roman" pitchFamily="18" charset="0"/>
                  </a:rPr>
                  <a:t> (</a:t>
                </a:r>
                <a14:m>
                  <m:oMath xmlns:m="http://schemas.openxmlformats.org/officeDocument/2006/math">
                    <m:r>
                      <a:rPr lang="en-US" sz="2400" i="1">
                        <a:solidFill>
                          <a:schemeClr val="tx1"/>
                        </a:solidFill>
                        <a:latin typeface="Cambria Math"/>
                        <a:cs typeface="Times New Roman" pitchFamily="18" charset="0"/>
                      </a:rPr>
                      <m:t>𝑘</m:t>
                    </m:r>
                    <m:r>
                      <a:rPr lang="en-US" sz="2400" i="1">
                        <a:solidFill>
                          <a:schemeClr val="tx1"/>
                        </a:solidFill>
                        <a:latin typeface="Cambria Math"/>
                        <a:cs typeface="Times New Roman" pitchFamily="18" charset="0"/>
                      </a:rPr>
                      <m:t>=30</m:t>
                    </m:r>
                  </m:oMath>
                </a14:m>
                <a:r>
                  <a:rPr lang="en-US" sz="2400" dirty="0" smtClean="0">
                    <a:solidFill>
                      <a:schemeClr val="tx1"/>
                    </a:solidFill>
                    <a:latin typeface="+mn-lt"/>
                    <a:cs typeface="Times New Roman" pitchFamily="18" charset="0"/>
                  </a:rPr>
                  <a:t>, data </a:t>
                </a:r>
                <a:r>
                  <a:rPr lang="en-US" sz="2400" dirty="0">
                    <a:solidFill>
                      <a:schemeClr val="tx1"/>
                    </a:solidFill>
                    <a:latin typeface="+mn-lt"/>
                    <a:cs typeface="Times New Roman" pitchFamily="18" charset="0"/>
                  </a:rPr>
                  <a:t>mining </a:t>
                </a:r>
                <a:r>
                  <a:rPr lang="en-US" sz="2400" dirty="0" smtClean="0">
                    <a:solidFill>
                      <a:schemeClr val="tx1"/>
                    </a:solidFill>
                    <a:latin typeface="+mn-lt"/>
                    <a:cs typeface="Times New Roman" pitchFamily="18" charset="0"/>
                  </a:rPr>
                  <a:t>research community</a:t>
                </a:r>
                <a:r>
                  <a:rPr lang="en-US" sz="2400" dirty="0">
                    <a:solidFill>
                      <a:schemeClr val="tx1"/>
                    </a:solidFill>
                    <a:latin typeface="+mn-lt"/>
                    <a:cs typeface="Times New Roman" pitchFamily="18" charset="0"/>
                  </a:rPr>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321514" y="2636912"/>
                <a:ext cx="6526850" cy="463187"/>
              </a:xfrm>
              <a:blipFill rotWithShape="0">
                <a:blip r:embed="rId3"/>
                <a:stretch>
                  <a:fillRect l="-748" t="-13158" r="-748" b="-28947"/>
                </a:stretch>
              </a:blipFill>
            </p:spPr>
            <p:txBody>
              <a:bodyPr/>
              <a:lstStyle/>
              <a:p>
                <a:r>
                  <a:rPr lang="en-US">
                    <a:noFill/>
                  </a:rPr>
                  <a:t> </a:t>
                </a:r>
              </a:p>
            </p:txBody>
          </p:sp>
        </mc:Fallback>
      </mc:AlternateContent>
      <p:sp>
        <p:nvSpPr>
          <p:cNvPr id="7" name="Rectangle 6"/>
          <p:cNvSpPr/>
          <p:nvPr/>
        </p:nvSpPr>
        <p:spPr>
          <a:xfrm>
            <a:off x="366650" y="2348880"/>
            <a:ext cx="3590869" cy="369332"/>
          </a:xfrm>
          <a:prstGeom prst="rect">
            <a:avLst/>
          </a:prstGeom>
        </p:spPr>
        <p:txBody>
          <a:bodyPr wrap="square">
            <a:spAutoFit/>
          </a:bodyPr>
          <a:lstStyle/>
          <a:p>
            <a:pPr marL="57150" lvl="0" algn="ctr" eaLnBrk="0" hangingPunct="0">
              <a:spcBef>
                <a:spcPct val="20000"/>
              </a:spcBef>
            </a:pPr>
            <a:r>
              <a:rPr lang="en-US" dirty="0" smtClean="0">
                <a:cs typeface="Times New Roman" pitchFamily="18" charset="0"/>
              </a:rPr>
              <a:t>(a) </a:t>
            </a:r>
            <a:r>
              <a:rPr lang="en-US" dirty="0" err="1" smtClean="0">
                <a:cs typeface="Times New Roman" pitchFamily="18" charset="0"/>
              </a:rPr>
              <a:t>Subgraph</a:t>
            </a:r>
            <a:r>
              <a:rPr lang="en-US" dirty="0" smtClean="0">
                <a:cs typeface="Times New Roman" pitchFamily="18" charset="0"/>
              </a:rPr>
              <a:t> in co-author network</a:t>
            </a:r>
            <a:endParaRPr lang="en-US" dirty="0">
              <a:cs typeface="Times New Roman" pitchFamily="18" charset="0"/>
            </a:endParaRPr>
          </a:p>
        </p:txBody>
      </p:sp>
      <p:sp>
        <p:nvSpPr>
          <p:cNvPr id="8" name="Rectangle 7"/>
          <p:cNvSpPr/>
          <p:nvPr/>
        </p:nvSpPr>
        <p:spPr>
          <a:xfrm>
            <a:off x="4457526" y="2348880"/>
            <a:ext cx="4650978" cy="369332"/>
          </a:xfrm>
          <a:prstGeom prst="rect">
            <a:avLst/>
          </a:prstGeom>
        </p:spPr>
        <p:txBody>
          <a:bodyPr wrap="square">
            <a:spAutoFit/>
          </a:bodyPr>
          <a:lstStyle/>
          <a:p>
            <a:pPr marL="57150" lvl="0" algn="ctr" eaLnBrk="0" hangingPunct="0">
              <a:spcBef>
                <a:spcPct val="20000"/>
              </a:spcBef>
            </a:pPr>
            <a:r>
              <a:rPr lang="en-US" dirty="0" smtClean="0">
                <a:cs typeface="Times New Roman" pitchFamily="18" charset="0"/>
              </a:rPr>
              <a:t>(b) </a:t>
            </a:r>
            <a:r>
              <a:rPr lang="en-US" dirty="0">
                <a:cs typeface="Times New Roman" pitchFamily="18" charset="0"/>
              </a:rPr>
              <a:t>Subgraph in </a:t>
            </a:r>
            <a:r>
              <a:rPr lang="en-US" dirty="0" smtClean="0">
                <a:cs typeface="Times New Roman" pitchFamily="18" charset="0"/>
              </a:rPr>
              <a:t>research interest similarity net.</a:t>
            </a:r>
            <a:endParaRPr lang="en-US" dirty="0">
              <a:cs typeface="Times New Roman"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20" y="686949"/>
            <a:ext cx="4387787" cy="163582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9193" y="656692"/>
            <a:ext cx="4387787" cy="1635824"/>
          </a:xfrm>
          <a:prstGeom prst="rect">
            <a:avLst/>
          </a:prstGeom>
        </p:spPr>
      </p:pic>
      <p:sp>
        <p:nvSpPr>
          <p:cNvPr id="10" name="Rectangle 9"/>
          <p:cNvSpPr/>
          <p:nvPr/>
        </p:nvSpPr>
        <p:spPr>
          <a:xfrm>
            <a:off x="3304635" y="6093296"/>
            <a:ext cx="5694361" cy="584775"/>
          </a:xfrm>
          <a:prstGeom prst="rect">
            <a:avLst/>
          </a:prstGeom>
        </p:spPr>
        <p:txBody>
          <a:bodyPr wrap="square">
            <a:spAutoFit/>
          </a:bodyPr>
          <a:lstStyle/>
          <a:p>
            <a:pPr lvl="0" eaLnBrk="0" hangingPunct="0">
              <a:spcBef>
                <a:spcPct val="20000"/>
              </a:spcBef>
            </a:pPr>
            <a:r>
              <a:rPr lang="en-US" sz="1600" dirty="0" err="1">
                <a:solidFill>
                  <a:schemeClr val="bg1"/>
                </a:solidFill>
                <a:latin typeface="+mj-lt"/>
                <a:cs typeface="Times New Roman" pitchFamily="18" charset="0"/>
              </a:rPr>
              <a:t>Yubao</a:t>
            </a:r>
            <a:r>
              <a:rPr lang="en-US" sz="1600" dirty="0">
                <a:solidFill>
                  <a:schemeClr val="bg1"/>
                </a:solidFill>
                <a:latin typeface="+mj-lt"/>
                <a:cs typeface="Times New Roman" pitchFamily="18" charset="0"/>
              </a:rPr>
              <a:t> Wu, </a:t>
            </a:r>
            <a:r>
              <a:rPr lang="en-US" sz="1600" dirty="0" err="1">
                <a:solidFill>
                  <a:schemeClr val="bg1"/>
                </a:solidFill>
                <a:latin typeface="+mj-lt"/>
                <a:cs typeface="Times New Roman" pitchFamily="18" charset="0"/>
              </a:rPr>
              <a:t>Ruoming</a:t>
            </a:r>
            <a:r>
              <a:rPr lang="en-US" sz="1600" dirty="0">
                <a:solidFill>
                  <a:schemeClr val="bg1"/>
                </a:solidFill>
                <a:latin typeface="+mj-lt"/>
                <a:cs typeface="Times New Roman" pitchFamily="18" charset="0"/>
              </a:rPr>
              <a:t> </a:t>
            </a:r>
            <a:r>
              <a:rPr lang="en-US" sz="1600" dirty="0" err="1">
                <a:solidFill>
                  <a:schemeClr val="bg1"/>
                </a:solidFill>
                <a:latin typeface="+mj-lt"/>
                <a:cs typeface="Times New Roman" pitchFamily="18" charset="0"/>
              </a:rPr>
              <a:t>Jin</a:t>
            </a:r>
            <a:r>
              <a:rPr lang="en-US" sz="1600" dirty="0">
                <a:solidFill>
                  <a:schemeClr val="bg1"/>
                </a:solidFill>
                <a:latin typeface="+mj-lt"/>
                <a:cs typeface="Times New Roman" pitchFamily="18" charset="0"/>
              </a:rPr>
              <a:t>, </a:t>
            </a:r>
            <a:r>
              <a:rPr lang="en-US" sz="1600" dirty="0" err="1">
                <a:solidFill>
                  <a:schemeClr val="bg1"/>
                </a:solidFill>
                <a:latin typeface="+mj-lt"/>
                <a:cs typeface="Times New Roman" pitchFamily="18" charset="0"/>
              </a:rPr>
              <a:t>Xiaofeng</a:t>
            </a:r>
            <a:r>
              <a:rPr lang="en-US" sz="1600" dirty="0">
                <a:solidFill>
                  <a:schemeClr val="bg1"/>
                </a:solidFill>
                <a:latin typeface="+mj-lt"/>
                <a:cs typeface="Times New Roman" pitchFamily="18" charset="0"/>
              </a:rPr>
              <a:t> Zhu, and Xiang Zhang. </a:t>
            </a:r>
            <a:r>
              <a:rPr lang="en-US" sz="1600" dirty="0" smtClean="0">
                <a:solidFill>
                  <a:schemeClr val="bg1"/>
                </a:solidFill>
                <a:latin typeface="+mj-lt"/>
                <a:cs typeface="Times New Roman" pitchFamily="18" charset="0"/>
              </a:rPr>
              <a:t>Finding </a:t>
            </a:r>
            <a:r>
              <a:rPr lang="en-US" sz="1600" dirty="0">
                <a:solidFill>
                  <a:schemeClr val="bg1"/>
                </a:solidFill>
                <a:latin typeface="+mj-lt"/>
                <a:cs typeface="Times New Roman" pitchFamily="18" charset="0"/>
              </a:rPr>
              <a:t>d</a:t>
            </a:r>
            <a:r>
              <a:rPr lang="en-US" sz="1600" dirty="0" smtClean="0">
                <a:solidFill>
                  <a:schemeClr val="bg1"/>
                </a:solidFill>
                <a:latin typeface="+mj-lt"/>
                <a:cs typeface="Times New Roman" pitchFamily="18" charset="0"/>
              </a:rPr>
              <a:t>ense </a:t>
            </a:r>
            <a:r>
              <a:rPr lang="en-US" sz="1600" dirty="0">
                <a:solidFill>
                  <a:schemeClr val="bg1"/>
                </a:solidFill>
                <a:latin typeface="+mj-lt"/>
                <a:cs typeface="Times New Roman" pitchFamily="18" charset="0"/>
              </a:rPr>
              <a:t>and </a:t>
            </a:r>
            <a:r>
              <a:rPr lang="en-US" sz="1600" dirty="0" smtClean="0">
                <a:solidFill>
                  <a:schemeClr val="bg1"/>
                </a:solidFill>
                <a:latin typeface="+mj-lt"/>
                <a:cs typeface="Times New Roman" pitchFamily="18" charset="0"/>
              </a:rPr>
              <a:t>connected </a:t>
            </a:r>
            <a:r>
              <a:rPr lang="en-US" sz="1600" dirty="0">
                <a:solidFill>
                  <a:schemeClr val="bg1"/>
                </a:solidFill>
                <a:latin typeface="+mj-lt"/>
                <a:cs typeface="Times New Roman" pitchFamily="18" charset="0"/>
              </a:rPr>
              <a:t>s</a:t>
            </a:r>
            <a:r>
              <a:rPr lang="en-US" sz="1600" dirty="0" smtClean="0">
                <a:solidFill>
                  <a:schemeClr val="bg1"/>
                </a:solidFill>
                <a:latin typeface="+mj-lt"/>
                <a:cs typeface="Times New Roman" pitchFamily="18" charset="0"/>
              </a:rPr>
              <a:t>ubgraphs </a:t>
            </a:r>
            <a:r>
              <a:rPr lang="en-US" sz="1600" dirty="0">
                <a:solidFill>
                  <a:schemeClr val="bg1"/>
                </a:solidFill>
                <a:latin typeface="+mj-lt"/>
                <a:cs typeface="Times New Roman" pitchFamily="18" charset="0"/>
              </a:rPr>
              <a:t>in </a:t>
            </a:r>
            <a:r>
              <a:rPr lang="en-US" sz="1600" dirty="0" smtClean="0">
                <a:solidFill>
                  <a:schemeClr val="bg1"/>
                </a:solidFill>
                <a:latin typeface="+mj-lt"/>
                <a:cs typeface="Times New Roman" pitchFamily="18" charset="0"/>
              </a:rPr>
              <a:t>dual </a:t>
            </a:r>
            <a:r>
              <a:rPr lang="en-US" sz="1600" dirty="0">
                <a:solidFill>
                  <a:schemeClr val="bg1"/>
                </a:solidFill>
                <a:latin typeface="+mj-lt"/>
                <a:cs typeface="Times New Roman" pitchFamily="18" charset="0"/>
              </a:rPr>
              <a:t>n</a:t>
            </a:r>
            <a:r>
              <a:rPr lang="en-US" sz="1600" dirty="0" smtClean="0">
                <a:solidFill>
                  <a:schemeClr val="bg1"/>
                </a:solidFill>
                <a:latin typeface="+mj-lt"/>
                <a:cs typeface="Times New Roman" pitchFamily="18" charset="0"/>
              </a:rPr>
              <a:t>etworks</a:t>
            </a:r>
            <a:r>
              <a:rPr lang="en-US" sz="1600" dirty="0">
                <a:solidFill>
                  <a:schemeClr val="bg1"/>
                </a:solidFill>
                <a:latin typeface="+mj-lt"/>
                <a:cs typeface="Times New Roman" pitchFamily="18" charset="0"/>
              </a:rPr>
              <a:t>.</a:t>
            </a:r>
            <a:r>
              <a:rPr lang="en-US" sz="1600" dirty="0" smtClean="0">
                <a:solidFill>
                  <a:schemeClr val="bg1"/>
                </a:solidFill>
                <a:latin typeface="+mj-lt"/>
                <a:cs typeface="Times New Roman" pitchFamily="18" charset="0"/>
              </a:rPr>
              <a:t> ICDE, </a:t>
            </a:r>
            <a:r>
              <a:rPr lang="en-US" sz="1600" dirty="0">
                <a:solidFill>
                  <a:schemeClr val="bg1"/>
                </a:solidFill>
                <a:latin typeface="+mj-lt"/>
                <a:cs typeface="Times New Roman" pitchFamily="18" charset="0"/>
              </a:rPr>
              <a:t>2015</a:t>
            </a:r>
            <a:r>
              <a:rPr lang="en-US" sz="1600" dirty="0" smtClean="0">
                <a:solidFill>
                  <a:schemeClr val="bg1"/>
                </a:solidFill>
                <a:latin typeface="+mj-lt"/>
                <a:cs typeface="Times New Roman" pitchFamily="18" charset="0"/>
              </a:rPr>
              <a:t>.</a:t>
            </a:r>
            <a:endParaRPr lang="en-US" sz="1600" dirty="0">
              <a:solidFill>
                <a:schemeClr val="bg1"/>
              </a:solidFill>
              <a:latin typeface="+mj-lt"/>
              <a:cs typeface="Times New Roman" pitchFamily="18" charset="0"/>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00" y="3212976"/>
            <a:ext cx="4470562" cy="231543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6213" y="3219119"/>
            <a:ext cx="4446842" cy="2303145"/>
          </a:xfrm>
          <a:prstGeom prst="rect">
            <a:avLst/>
          </a:prstGeom>
        </p:spPr>
      </p:pic>
      <p:sp>
        <p:nvSpPr>
          <p:cNvPr id="12" name="Title 1"/>
          <p:cNvSpPr txBox="1">
            <a:spLocks/>
          </p:cNvSpPr>
          <p:nvPr/>
        </p:nvSpPr>
        <p:spPr bwMode="auto">
          <a:xfrm>
            <a:off x="1763688" y="5517232"/>
            <a:ext cx="5580620" cy="441523"/>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ctr"/>
            <a:r>
              <a:rPr lang="en-US" sz="2400" dirty="0" err="1" smtClean="0">
                <a:solidFill>
                  <a:schemeClr val="tx1"/>
                </a:solidFill>
                <a:latin typeface="+mn-lt"/>
                <a:cs typeface="Times New Roman" pitchFamily="18" charset="0"/>
              </a:rPr>
              <a:t>DCS_seed</a:t>
            </a:r>
            <a:r>
              <a:rPr lang="en-US" sz="2400" dirty="0" smtClean="0">
                <a:solidFill>
                  <a:schemeClr val="tx1"/>
                </a:solidFill>
                <a:latin typeface="+mn-lt"/>
                <a:cs typeface="Times New Roman" pitchFamily="18" charset="0"/>
              </a:rPr>
              <a:t> (</a:t>
            </a:r>
            <a:r>
              <a:rPr lang="en-US" sz="2400" dirty="0">
                <a:solidFill>
                  <a:schemeClr val="tx1"/>
                </a:solidFill>
                <a:latin typeface="+mn-lt"/>
                <a:cs typeface="Times New Roman" pitchFamily="18" charset="0"/>
              </a:rPr>
              <a:t>database </a:t>
            </a:r>
            <a:r>
              <a:rPr lang="en-US" sz="2400" dirty="0" smtClean="0">
                <a:solidFill>
                  <a:schemeClr val="tx1"/>
                </a:solidFill>
                <a:latin typeface="+mn-lt"/>
                <a:cs typeface="Times New Roman" pitchFamily="18" charset="0"/>
              </a:rPr>
              <a:t>research community)</a:t>
            </a:r>
            <a:endParaRPr lang="en-US" sz="2400" dirty="0">
              <a:solidFill>
                <a:schemeClr val="tx1"/>
              </a:solidFill>
              <a:latin typeface="+mn-lt"/>
              <a:cs typeface="Times New Roman" pitchFamily="18" charset="0"/>
            </a:endParaRPr>
          </a:p>
        </p:txBody>
      </p:sp>
      <p:sp>
        <p:nvSpPr>
          <p:cNvPr id="13" name="Title 1"/>
          <p:cNvSpPr txBox="1">
            <a:spLocks/>
          </p:cNvSpPr>
          <p:nvPr/>
        </p:nvSpPr>
        <p:spPr bwMode="auto">
          <a:xfrm>
            <a:off x="2591780" y="116631"/>
            <a:ext cx="3979570" cy="509483"/>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ctr"/>
            <a:r>
              <a:rPr lang="en-US" sz="2800" dirty="0" smtClean="0">
                <a:solidFill>
                  <a:schemeClr val="tx1"/>
                </a:solidFill>
                <a:latin typeface="+mn-lt"/>
                <a:cs typeface="Times New Roman" pitchFamily="18" charset="0"/>
              </a:rPr>
              <a:t>Dual Co-Author Networks</a:t>
            </a:r>
            <a:endParaRPr lang="en-US" sz="2800" dirty="0">
              <a:solidFill>
                <a:schemeClr val="tx1"/>
              </a:solidFill>
              <a:latin typeface="+mn-lt"/>
              <a:cs typeface="Times New Roman" pitchFamily="18" charset="0"/>
            </a:endParaRPr>
          </a:p>
        </p:txBody>
      </p:sp>
    </p:spTree>
    <p:extLst>
      <p:ext uri="{BB962C8B-B14F-4D97-AF65-F5344CB8AC3E}">
        <p14:creationId xmlns:p14="http://schemas.microsoft.com/office/powerpoint/2010/main" val="33267152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119" y="587030"/>
            <a:ext cx="8686800" cy="652885"/>
          </a:xfrm>
        </p:spPr>
        <p:txBody>
          <a:bodyPr/>
          <a:lstStyle/>
          <a:p>
            <a:r>
              <a:rPr lang="en-US" sz="3600" dirty="0" smtClean="0">
                <a:solidFill>
                  <a:schemeClr val="tx1"/>
                </a:solidFill>
                <a:latin typeface="+mj-lt"/>
                <a:cs typeface="Times New Roman" pitchFamily="18" charset="0"/>
              </a:rPr>
              <a:t>Generic Local </a:t>
            </a:r>
            <a:r>
              <a:rPr lang="en-US" sz="3600" dirty="0">
                <a:solidFill>
                  <a:schemeClr val="tx1"/>
                </a:solidFill>
                <a:latin typeface="+mj-lt"/>
                <a:cs typeface="Times New Roman" pitchFamily="18" charset="0"/>
              </a:rPr>
              <a:t>Community Detection Problem</a:t>
            </a:r>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179512" y="1664804"/>
                <a:ext cx="4434901" cy="370932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400" b="1" dirty="0" smtClean="0">
                    <a:latin typeface="+mj-lt"/>
                    <a:cs typeface="Times New Roman" panose="02020603050405020304" pitchFamily="18" charset="0"/>
                  </a:rPr>
                  <a:t>Input</a:t>
                </a:r>
                <a:r>
                  <a:rPr lang="en-US" sz="2400" b="1" dirty="0">
                    <a:latin typeface="+mj-lt"/>
                    <a:cs typeface="Times New Roman" panose="02020603050405020304" pitchFamily="18" charset="0"/>
                  </a:rPr>
                  <a:t>: </a:t>
                </a:r>
                <a:r>
                  <a:rPr lang="en-US" sz="2400" b="1" dirty="0" smtClean="0">
                    <a:latin typeface="+mj-lt"/>
                    <a:cs typeface="Times New Roman" panose="02020603050405020304" pitchFamily="18" charset="0"/>
                  </a:rPr>
                  <a:t> </a:t>
                </a:r>
              </a:p>
              <a:p>
                <a:pPr marL="1082675" lvl="1" indent="-457200">
                  <a:buFont typeface="+mj-lt"/>
                  <a:buAutoNum type="alphaLcParenR"/>
                </a:pPr>
                <a:r>
                  <a:rPr lang="en-US" sz="2400" dirty="0" smtClean="0">
                    <a:latin typeface="+mj-lt"/>
                    <a:cs typeface="Times New Roman" panose="02020603050405020304" pitchFamily="18" charset="0"/>
                  </a:rPr>
                  <a:t>Graph </a:t>
                </a:r>
                <a14:m>
                  <m:oMath xmlns:m="http://schemas.openxmlformats.org/officeDocument/2006/math">
                    <m:r>
                      <a:rPr lang="en-US" sz="2400">
                        <a:latin typeface="Cambria Math"/>
                        <a:cs typeface="Times New Roman" panose="02020603050405020304" pitchFamily="18" charset="0"/>
                      </a:rPr>
                      <m:t>𝐺</m:t>
                    </m:r>
                    <m:r>
                      <a:rPr lang="en-US" sz="2400">
                        <a:latin typeface="Cambria Math"/>
                        <a:cs typeface="Times New Roman" panose="02020603050405020304" pitchFamily="18" charset="0"/>
                      </a:rPr>
                      <m:t>(</m:t>
                    </m:r>
                    <m:r>
                      <a:rPr lang="en-US" sz="2400">
                        <a:latin typeface="Cambria Math"/>
                        <a:cs typeface="Times New Roman" panose="02020603050405020304" pitchFamily="18" charset="0"/>
                      </a:rPr>
                      <m:t>𝑉</m:t>
                    </m:r>
                    <m:r>
                      <a:rPr lang="en-US" sz="2400">
                        <a:latin typeface="Cambria Math"/>
                        <a:cs typeface="Times New Roman" panose="02020603050405020304" pitchFamily="18" charset="0"/>
                      </a:rPr>
                      <m:t>,</m:t>
                    </m:r>
                    <m:r>
                      <a:rPr lang="en-US" sz="2400">
                        <a:latin typeface="Cambria Math"/>
                        <a:cs typeface="Times New Roman" panose="02020603050405020304" pitchFamily="18" charset="0"/>
                      </a:rPr>
                      <m:t>𝐸</m:t>
                    </m:r>
                    <m:r>
                      <a:rPr lang="en-US" sz="2400">
                        <a:latin typeface="Cambria Math"/>
                        <a:cs typeface="Times New Roman" panose="02020603050405020304" pitchFamily="18" charset="0"/>
                      </a:rPr>
                      <m:t>)</m:t>
                    </m:r>
                  </m:oMath>
                </a14:m>
                <a:endParaRPr lang="en-US" sz="2400" dirty="0" smtClean="0">
                  <a:latin typeface="+mj-lt"/>
                  <a:cs typeface="Times New Roman" panose="02020603050405020304" pitchFamily="18" charset="0"/>
                </a:endParaRPr>
              </a:p>
              <a:p>
                <a:pPr marL="1082675" lvl="1" indent="-457200">
                  <a:buFont typeface="+mj-lt"/>
                  <a:buAutoNum type="alphaLcParenR"/>
                </a:pPr>
                <a:r>
                  <a:rPr lang="en-US" sz="2400" dirty="0" smtClean="0">
                    <a:latin typeface="+mj-lt"/>
                    <a:cs typeface="Times New Roman" panose="02020603050405020304" pitchFamily="18" charset="0"/>
                  </a:rPr>
                  <a:t>A </a:t>
                </a:r>
                <a:r>
                  <a:rPr lang="en-US" sz="2400" dirty="0">
                    <a:latin typeface="+mj-lt"/>
                    <a:cs typeface="Times New Roman" panose="02020603050405020304" pitchFamily="18" charset="0"/>
                  </a:rPr>
                  <a:t>set of </a:t>
                </a:r>
                <a:r>
                  <a:rPr lang="en-US" sz="2400" dirty="0" smtClean="0">
                    <a:latin typeface="+mj-lt"/>
                    <a:cs typeface="Times New Roman" panose="02020603050405020304" pitchFamily="18" charset="0"/>
                  </a:rPr>
                  <a:t>query nodes </a:t>
                </a:r>
                <a14:m>
                  <m:oMath xmlns:m="http://schemas.openxmlformats.org/officeDocument/2006/math">
                    <m:r>
                      <a:rPr lang="en-US" sz="2400" b="0" i="1" smtClean="0">
                        <a:latin typeface="Cambria Math"/>
                        <a:cs typeface="Times New Roman" panose="02020603050405020304" pitchFamily="18" charset="0"/>
                      </a:rPr>
                      <m:t>𝑄</m:t>
                    </m:r>
                  </m:oMath>
                </a14:m>
                <a:r>
                  <a:rPr lang="en-US" sz="2400" dirty="0">
                    <a:latin typeface="+mj-lt"/>
                    <a:cs typeface="Times New Roman" panose="02020603050405020304" pitchFamily="18" charset="0"/>
                  </a:rPr>
                  <a:t> </a:t>
                </a:r>
                <a:endParaRPr lang="en-US" sz="2400" dirty="0" smtClean="0">
                  <a:latin typeface="+mj-lt"/>
                  <a:cs typeface="Times New Roman" panose="02020603050405020304" pitchFamily="18" charset="0"/>
                </a:endParaRPr>
              </a:p>
              <a:p>
                <a:pPr marL="1082675" lvl="1" indent="-457200">
                  <a:buFont typeface="+mj-lt"/>
                  <a:buAutoNum type="alphaLcParenR"/>
                </a:pPr>
                <a:r>
                  <a:rPr lang="en-US" sz="2400" dirty="0" smtClean="0">
                    <a:latin typeface="+mj-lt"/>
                    <a:cs typeface="Times New Roman" panose="02020603050405020304" pitchFamily="18" charset="0"/>
                  </a:rPr>
                  <a:t>A </a:t>
                </a:r>
                <a:r>
                  <a:rPr lang="en-US" sz="2400" dirty="0">
                    <a:latin typeface="+mj-lt"/>
                    <a:cs typeface="Times New Roman" panose="02020603050405020304" pitchFamily="18" charset="0"/>
                  </a:rPr>
                  <a:t>goodness </a:t>
                </a:r>
                <a:r>
                  <a:rPr lang="en-US" sz="2400" dirty="0" smtClean="0">
                    <a:latin typeface="+mj-lt"/>
                    <a:cs typeface="Times New Roman" panose="02020603050405020304" pitchFamily="18" charset="0"/>
                  </a:rPr>
                  <a:t>metric </a:t>
                </a:r>
                <a14:m>
                  <m:oMath xmlns:m="http://schemas.openxmlformats.org/officeDocument/2006/math">
                    <m:r>
                      <a:rPr lang="en-US" sz="2400">
                        <a:latin typeface="Cambria Math"/>
                        <a:cs typeface="Times New Roman" panose="02020603050405020304" pitchFamily="18" charset="0"/>
                      </a:rPr>
                      <m:t>𝑓</m:t>
                    </m:r>
                    <m:d>
                      <m:dPr>
                        <m:ctrlPr>
                          <a:rPr lang="en-US" sz="2400" i="1">
                            <a:latin typeface="Cambria Math" panose="02040503050406030204" pitchFamily="18" charset="0"/>
                            <a:cs typeface="Times New Roman" panose="02020603050405020304" pitchFamily="18" charset="0"/>
                          </a:rPr>
                        </m:ctrlPr>
                      </m:dPr>
                      <m:e>
                        <m:r>
                          <a:rPr lang="en-US" sz="2400">
                            <a:latin typeface="Cambria Math"/>
                            <a:cs typeface="Times New Roman" panose="02020603050405020304" pitchFamily="18" charset="0"/>
                          </a:rPr>
                          <m:t>𝑆</m:t>
                        </m:r>
                      </m:e>
                    </m:d>
                  </m:oMath>
                </a14:m>
                <a:endParaRPr lang="en-US" sz="2400" dirty="0" smtClean="0">
                  <a:latin typeface="+mj-lt"/>
                  <a:cs typeface="Times New Roman" panose="02020603050405020304" pitchFamily="18" charset="0"/>
                </a:endParaRPr>
              </a:p>
              <a:p>
                <a:pPr marL="625475" lvl="1" indent="0">
                  <a:buNone/>
                </a:pPr>
                <a:endParaRPr lang="en-US" sz="2400" dirty="0" smtClean="0">
                  <a:latin typeface="+mj-lt"/>
                  <a:cs typeface="Times New Roman" panose="02020603050405020304" pitchFamily="18" charset="0"/>
                </a:endParaRPr>
              </a:p>
              <a:p>
                <a:pPr marL="0" lvl="1" indent="0">
                  <a:buNone/>
                </a:pPr>
                <a:r>
                  <a:rPr lang="en-US" sz="2400" b="1" dirty="0" smtClean="0">
                    <a:latin typeface="+mj-lt"/>
                    <a:cs typeface="Times New Roman" panose="02020603050405020304" pitchFamily="18" charset="0"/>
                  </a:rPr>
                  <a:t>Output</a:t>
                </a:r>
                <a:r>
                  <a:rPr lang="en-US" sz="2400" b="1" dirty="0">
                    <a:latin typeface="+mj-lt"/>
                    <a:cs typeface="Times New Roman" panose="02020603050405020304" pitchFamily="18" charset="0"/>
                  </a:rPr>
                  <a:t>:</a:t>
                </a:r>
                <a:r>
                  <a:rPr lang="en-US" sz="2400" dirty="0">
                    <a:latin typeface="+mj-lt"/>
                    <a:cs typeface="Times New Roman" panose="02020603050405020304" pitchFamily="18" charset="0"/>
                  </a:rPr>
                  <a:t>  </a:t>
                </a:r>
                <a:r>
                  <a:rPr lang="en-US" sz="2400" dirty="0" err="1" smtClean="0">
                    <a:latin typeface="+mj-lt"/>
                    <a:cs typeface="Times New Roman" panose="02020603050405020304" pitchFamily="18" charset="0"/>
                  </a:rPr>
                  <a:t>Subgraph</a:t>
                </a:r>
                <a:r>
                  <a:rPr lang="en-US" sz="2400" dirty="0" smtClean="0">
                    <a:latin typeface="+mj-lt"/>
                    <a:cs typeface="Times New Roman" panose="02020603050405020304" pitchFamily="18" charset="0"/>
                  </a:rPr>
                  <a:t> </a:t>
                </a:r>
                <a14:m>
                  <m:oMath xmlns:m="http://schemas.openxmlformats.org/officeDocument/2006/math">
                    <m:r>
                      <a:rPr lang="en-US" sz="2400">
                        <a:latin typeface="Cambria Math"/>
                        <a:cs typeface="Times New Roman" panose="02020603050405020304" pitchFamily="18" charset="0"/>
                      </a:rPr>
                      <m:t>𝐺</m:t>
                    </m:r>
                    <m:d>
                      <m:dPr>
                        <m:begChr m:val="["/>
                        <m:endChr m:val="]"/>
                        <m:ctrlPr>
                          <a:rPr lang="en-US" sz="2400" i="1">
                            <a:latin typeface="Cambria Math" panose="02040503050406030204" pitchFamily="18" charset="0"/>
                            <a:cs typeface="Times New Roman" panose="02020603050405020304" pitchFamily="18" charset="0"/>
                          </a:rPr>
                        </m:ctrlPr>
                      </m:dPr>
                      <m:e>
                        <m:r>
                          <a:rPr lang="en-US" sz="2400" b="0" i="1" smtClean="0">
                            <a:latin typeface="Cambria Math"/>
                            <a:cs typeface="Times New Roman" panose="02020603050405020304" pitchFamily="18" charset="0"/>
                          </a:rPr>
                          <m:t>𝑆</m:t>
                        </m:r>
                      </m:e>
                    </m:d>
                  </m:oMath>
                </a14:m>
                <a:r>
                  <a:rPr lang="en-US" sz="2400" dirty="0">
                    <a:latin typeface="+mj-lt"/>
                    <a:cs typeface="Times New Roman" panose="02020603050405020304" pitchFamily="18" charset="0"/>
                  </a:rPr>
                  <a:t> </a:t>
                </a:r>
                <a:r>
                  <a:rPr lang="en-US" sz="2400" dirty="0" smtClean="0">
                    <a:latin typeface="+mj-lt"/>
                    <a:cs typeface="Times New Roman" panose="02020603050405020304" pitchFamily="18" charset="0"/>
                  </a:rPr>
                  <a:t>such that:</a:t>
                </a:r>
              </a:p>
              <a:p>
                <a:pPr marL="1082675" lvl="1" indent="-457200">
                  <a:buFont typeface="+mj-lt"/>
                  <a:buAutoNum type="arabicParenR"/>
                </a:pPr>
                <a14:m>
                  <m:oMath xmlns:m="http://schemas.openxmlformats.org/officeDocument/2006/math">
                    <m:r>
                      <a:rPr lang="en-US" sz="2400" i="1">
                        <a:latin typeface="Cambria Math"/>
                        <a:cs typeface="Times New Roman" panose="02020603050405020304" pitchFamily="18" charset="0"/>
                      </a:rPr>
                      <m:t>𝑆</m:t>
                    </m:r>
                  </m:oMath>
                </a14:m>
                <a:r>
                  <a:rPr lang="en-US" sz="2400" dirty="0" smtClean="0">
                    <a:latin typeface="+mj-lt"/>
                    <a:cs typeface="Times New Roman" panose="02020603050405020304" pitchFamily="18" charset="0"/>
                  </a:rPr>
                  <a:t> contains </a:t>
                </a:r>
                <a14:m>
                  <m:oMath xmlns:m="http://schemas.openxmlformats.org/officeDocument/2006/math">
                    <m:r>
                      <a:rPr lang="en-US" sz="2400" i="1">
                        <a:latin typeface="Cambria Math"/>
                        <a:cs typeface="Times New Roman" panose="02020603050405020304" pitchFamily="18" charset="0"/>
                      </a:rPr>
                      <m:t>𝑄</m:t>
                    </m:r>
                  </m:oMath>
                </a14:m>
                <a:r>
                  <a:rPr lang="en-US" sz="2400" dirty="0" smtClean="0">
                    <a:latin typeface="+mj-lt"/>
                    <a:cs typeface="Times New Roman" panose="02020603050405020304" pitchFamily="18" charset="0"/>
                  </a:rPr>
                  <a:t> (</a:t>
                </a:r>
                <a14:m>
                  <m:oMath xmlns:m="http://schemas.openxmlformats.org/officeDocument/2006/math">
                    <m:r>
                      <a:rPr lang="en-US" sz="2400" b="0" i="1" smtClean="0">
                        <a:latin typeface="Cambria Math"/>
                        <a:cs typeface="Times New Roman" panose="02020603050405020304" pitchFamily="18" charset="0"/>
                      </a:rPr>
                      <m:t>𝑄</m:t>
                    </m:r>
                    <m:r>
                      <a:rPr lang="en-US" sz="2400" i="1">
                        <a:latin typeface="Cambria Math"/>
                        <a:cs typeface="Times New Roman" panose="02020603050405020304" pitchFamily="18" charset="0"/>
                      </a:rPr>
                      <m:t>⊆</m:t>
                    </m:r>
                    <m:r>
                      <a:rPr lang="en-US" sz="2400" b="0" i="1" smtClean="0">
                        <a:latin typeface="Cambria Math"/>
                        <a:cs typeface="Times New Roman" panose="02020603050405020304" pitchFamily="18" charset="0"/>
                      </a:rPr>
                      <m:t>𝑆</m:t>
                    </m:r>
                  </m:oMath>
                </a14:m>
                <a:r>
                  <a:rPr lang="en-US" sz="2400" dirty="0" smtClean="0">
                    <a:latin typeface="+mj-lt"/>
                    <a:cs typeface="Times New Roman" panose="02020603050405020304" pitchFamily="18" charset="0"/>
                  </a:rPr>
                  <a:t>)</a:t>
                </a:r>
              </a:p>
              <a:p>
                <a:pPr marL="1082675" lvl="1" indent="-457200">
                  <a:buFont typeface="+mj-lt"/>
                  <a:buAutoNum type="arabicParenR"/>
                </a:pPr>
                <a14:m>
                  <m:oMath xmlns:m="http://schemas.openxmlformats.org/officeDocument/2006/math">
                    <m:r>
                      <a:rPr lang="en-US" sz="2400">
                        <a:latin typeface="Cambria Math"/>
                        <a:cs typeface="Times New Roman" panose="02020603050405020304" pitchFamily="18" charset="0"/>
                      </a:rPr>
                      <m:t>𝑓</m:t>
                    </m:r>
                    <m:d>
                      <m:dPr>
                        <m:ctrlPr>
                          <a:rPr lang="en-US" sz="2400" i="1">
                            <a:latin typeface="Cambria Math" panose="02040503050406030204" pitchFamily="18" charset="0"/>
                            <a:cs typeface="Times New Roman" panose="02020603050405020304" pitchFamily="18" charset="0"/>
                          </a:rPr>
                        </m:ctrlPr>
                      </m:dPr>
                      <m:e>
                        <m:r>
                          <a:rPr lang="en-US" sz="2400" b="0" i="1" smtClean="0">
                            <a:latin typeface="Cambria Math"/>
                            <a:cs typeface="Times New Roman" panose="02020603050405020304" pitchFamily="18" charset="0"/>
                          </a:rPr>
                          <m:t>𝑆</m:t>
                        </m:r>
                      </m:e>
                    </m:d>
                  </m:oMath>
                </a14:m>
                <a:r>
                  <a:rPr lang="en-US" sz="2400" dirty="0" smtClean="0">
                    <a:latin typeface="+mj-lt"/>
                    <a:cs typeface="Times New Roman" panose="02020603050405020304" pitchFamily="18" charset="0"/>
                  </a:rPr>
                  <a:t> is maximized</a:t>
                </a:r>
                <a:endParaRPr lang="en-US" sz="2400" dirty="0">
                  <a:latin typeface="+mj-lt"/>
                  <a:cs typeface="Times New Roman" panose="02020603050405020304" pitchFamily="18" charset="0"/>
                </a:endParaRP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179512" y="1664804"/>
                <a:ext cx="4434901" cy="3709325"/>
              </a:xfrm>
              <a:prstGeom prst="rect">
                <a:avLst/>
              </a:prstGeom>
              <a:blipFill rotWithShape="0">
                <a:blip r:embed="rId4"/>
                <a:stretch>
                  <a:fillRect l="-2060" t="-1314" r="-2060"/>
                </a:stretch>
              </a:blipFill>
            </p:spPr>
            <p:txBody>
              <a:bodyPr/>
              <a:lstStyle/>
              <a:p>
                <a:r>
                  <a:rPr lang="en-US">
                    <a:noFill/>
                  </a:rPr>
                  <a:t> </a:t>
                </a:r>
              </a:p>
            </p:txBody>
          </p:sp>
        </mc:Fallback>
      </mc:AlternateContent>
      <p:sp>
        <p:nvSpPr>
          <p:cNvPr id="181" name="Rectangle 180"/>
          <p:cNvSpPr/>
          <p:nvPr/>
        </p:nvSpPr>
        <p:spPr>
          <a:xfrm>
            <a:off x="3266230" y="5733300"/>
            <a:ext cx="2694538" cy="1083374"/>
          </a:xfrm>
          <a:prstGeom prst="rect">
            <a:avLst/>
          </a:prstGeom>
        </p:spPr>
        <p:txBody>
          <a:bodyPr wrap="square">
            <a:spAutoFit/>
          </a:bodyPr>
          <a:lstStyle/>
          <a:p>
            <a:pPr marL="57150" lvl="0" eaLnBrk="0" hangingPunct="0">
              <a:spcBef>
                <a:spcPct val="20000"/>
              </a:spcBef>
            </a:pPr>
            <a:r>
              <a:rPr lang="en-US" sz="1400" dirty="0" smtClean="0">
                <a:solidFill>
                  <a:schemeClr val="bg1"/>
                </a:solidFill>
                <a:latin typeface="+mj-lt"/>
                <a:cs typeface="Times New Roman" pitchFamily="18" charset="0"/>
              </a:rPr>
              <a:t>[1] M</a:t>
            </a:r>
            <a:r>
              <a:rPr lang="en-US" sz="1400" dirty="0">
                <a:solidFill>
                  <a:schemeClr val="bg1"/>
                </a:solidFill>
                <a:latin typeface="+mj-lt"/>
                <a:cs typeface="Times New Roman" pitchFamily="18" charset="0"/>
              </a:rPr>
              <a:t>. </a:t>
            </a:r>
            <a:r>
              <a:rPr lang="en-US" sz="1400" dirty="0" err="1" smtClean="0">
                <a:solidFill>
                  <a:schemeClr val="bg1"/>
                </a:solidFill>
                <a:latin typeface="+mj-lt"/>
                <a:cs typeface="Times New Roman" pitchFamily="18" charset="0"/>
              </a:rPr>
              <a:t>Sozio</a:t>
            </a:r>
            <a:r>
              <a:rPr lang="en-US" sz="1400" dirty="0" smtClean="0">
                <a:solidFill>
                  <a:schemeClr val="bg1"/>
                </a:solidFill>
                <a:latin typeface="+mj-lt"/>
                <a:cs typeface="Times New Roman" pitchFamily="18" charset="0"/>
              </a:rPr>
              <a:t>, et al. KDD’10.</a:t>
            </a:r>
          </a:p>
          <a:p>
            <a:pPr marL="57150" lvl="0" eaLnBrk="0" hangingPunct="0">
              <a:spcBef>
                <a:spcPct val="20000"/>
              </a:spcBef>
            </a:pPr>
            <a:r>
              <a:rPr lang="en-US" sz="1400" dirty="0" smtClean="0">
                <a:solidFill>
                  <a:schemeClr val="bg1"/>
                </a:solidFill>
                <a:latin typeface="+mj-lt"/>
                <a:cs typeface="Times New Roman" pitchFamily="18" charset="0"/>
              </a:rPr>
              <a:t>[2] W. Cui, et al. SIGMOD’14.</a:t>
            </a:r>
          </a:p>
          <a:p>
            <a:pPr marL="57150" lvl="0" eaLnBrk="0" hangingPunct="0">
              <a:spcBef>
                <a:spcPct val="20000"/>
              </a:spcBef>
            </a:pPr>
            <a:r>
              <a:rPr lang="en-US" sz="1400" dirty="0" smtClean="0">
                <a:solidFill>
                  <a:schemeClr val="bg1"/>
                </a:solidFill>
                <a:cs typeface="Times New Roman" pitchFamily="18" charset="0"/>
              </a:rPr>
              <a:t>[3] </a:t>
            </a:r>
            <a:r>
              <a:rPr lang="en-US" sz="1400" dirty="0" smtClean="0">
                <a:solidFill>
                  <a:schemeClr val="bg1"/>
                </a:solidFill>
                <a:latin typeface="+mj-lt"/>
                <a:cs typeface="Times New Roman" pitchFamily="18" charset="0"/>
              </a:rPr>
              <a:t>L. Ma, et al. DaWak’13.</a:t>
            </a:r>
          </a:p>
          <a:p>
            <a:pPr marL="57150" eaLnBrk="0" hangingPunct="0">
              <a:spcBef>
                <a:spcPct val="20000"/>
              </a:spcBef>
            </a:pPr>
            <a:r>
              <a:rPr lang="en-US" sz="1400" dirty="0" smtClean="0">
                <a:solidFill>
                  <a:schemeClr val="bg1"/>
                </a:solidFill>
                <a:cs typeface="Times New Roman" pitchFamily="18" charset="0"/>
              </a:rPr>
              <a:t>[4] B</a:t>
            </a:r>
            <a:r>
              <a:rPr lang="en-US" sz="1400" dirty="0">
                <a:solidFill>
                  <a:schemeClr val="bg1"/>
                </a:solidFill>
                <a:cs typeface="Times New Roman" pitchFamily="18" charset="0"/>
              </a:rPr>
              <a:t>. </a:t>
            </a:r>
            <a:r>
              <a:rPr lang="en-US" sz="1400" dirty="0" err="1">
                <a:solidFill>
                  <a:schemeClr val="bg1"/>
                </a:solidFill>
                <a:cs typeface="Times New Roman" pitchFamily="18" charset="0"/>
              </a:rPr>
              <a:t>Saha</a:t>
            </a:r>
            <a:r>
              <a:rPr lang="en-US" sz="1400" dirty="0">
                <a:solidFill>
                  <a:schemeClr val="bg1"/>
                </a:solidFill>
                <a:cs typeface="Times New Roman" pitchFamily="18" charset="0"/>
              </a:rPr>
              <a:t>, et al. RECOMB’10</a:t>
            </a:r>
            <a:r>
              <a:rPr lang="en-US" sz="1400" dirty="0" smtClean="0">
                <a:solidFill>
                  <a:schemeClr val="bg1"/>
                </a:solidFill>
                <a:cs typeface="Times New Roman" pitchFamily="18" charset="0"/>
              </a:rPr>
              <a:t>.</a:t>
            </a:r>
            <a:endParaRPr lang="en-US" sz="1400" dirty="0">
              <a:solidFill>
                <a:schemeClr val="bg1"/>
              </a:solidFill>
              <a:cs typeface="Times New Roman" pitchFamily="18" charset="0"/>
            </a:endParaRPr>
          </a:p>
        </p:txBody>
      </p:sp>
      <p:sp>
        <p:nvSpPr>
          <p:cNvPr id="182" name="Rectangle 181"/>
          <p:cNvSpPr/>
          <p:nvPr/>
        </p:nvSpPr>
        <p:spPr>
          <a:xfrm>
            <a:off x="6207888" y="5733300"/>
            <a:ext cx="2895902" cy="1083374"/>
          </a:xfrm>
          <a:prstGeom prst="rect">
            <a:avLst/>
          </a:prstGeom>
        </p:spPr>
        <p:txBody>
          <a:bodyPr wrap="square">
            <a:spAutoFit/>
          </a:bodyPr>
          <a:lstStyle/>
          <a:p>
            <a:pPr marL="57150" lvl="0" eaLnBrk="0" hangingPunct="0">
              <a:spcBef>
                <a:spcPct val="20000"/>
              </a:spcBef>
            </a:pPr>
            <a:r>
              <a:rPr lang="en-US" sz="1400" dirty="0" smtClean="0">
                <a:solidFill>
                  <a:schemeClr val="bg1"/>
                </a:solidFill>
                <a:cs typeface="Times New Roman" pitchFamily="18" charset="0"/>
              </a:rPr>
              <a:t>[5] </a:t>
            </a:r>
            <a:r>
              <a:rPr lang="en-US" sz="1400" dirty="0" smtClean="0">
                <a:solidFill>
                  <a:schemeClr val="bg1"/>
                </a:solidFill>
                <a:latin typeface="+mj-lt"/>
                <a:cs typeface="Times New Roman" pitchFamily="18" charset="0"/>
              </a:rPr>
              <a:t>C. </a:t>
            </a:r>
            <a:r>
              <a:rPr lang="en-US" sz="1400" dirty="0" err="1" smtClean="0">
                <a:solidFill>
                  <a:schemeClr val="bg1"/>
                </a:solidFill>
                <a:latin typeface="+mj-lt"/>
                <a:cs typeface="Times New Roman" pitchFamily="18" charset="0"/>
              </a:rPr>
              <a:t>Tsourakakis</a:t>
            </a:r>
            <a:r>
              <a:rPr lang="en-US" sz="1400" dirty="0" smtClean="0">
                <a:solidFill>
                  <a:schemeClr val="bg1"/>
                </a:solidFill>
                <a:latin typeface="+mj-lt"/>
                <a:cs typeface="Times New Roman" pitchFamily="18" charset="0"/>
              </a:rPr>
              <a:t>, et al. SIGMOD’14.</a:t>
            </a:r>
          </a:p>
          <a:p>
            <a:pPr marL="57150" lvl="0" eaLnBrk="0" hangingPunct="0">
              <a:spcBef>
                <a:spcPct val="20000"/>
              </a:spcBef>
            </a:pPr>
            <a:r>
              <a:rPr lang="en-US" sz="1400" dirty="0" smtClean="0">
                <a:solidFill>
                  <a:schemeClr val="bg1"/>
                </a:solidFill>
                <a:cs typeface="Times New Roman" pitchFamily="18" charset="0"/>
              </a:rPr>
              <a:t>[6] </a:t>
            </a:r>
            <a:r>
              <a:rPr lang="en-US" sz="1400" dirty="0" smtClean="0">
                <a:solidFill>
                  <a:schemeClr val="bg1"/>
                </a:solidFill>
                <a:latin typeface="+mj-lt"/>
                <a:cs typeface="Times New Roman" pitchFamily="18" charset="0"/>
              </a:rPr>
              <a:t>A. </a:t>
            </a:r>
            <a:r>
              <a:rPr lang="en-US" sz="1400" dirty="0" err="1" smtClean="0">
                <a:solidFill>
                  <a:schemeClr val="bg1"/>
                </a:solidFill>
                <a:latin typeface="+mj-lt"/>
                <a:cs typeface="Times New Roman" pitchFamily="18" charset="0"/>
              </a:rPr>
              <a:t>Clauset</a:t>
            </a:r>
            <a:r>
              <a:rPr lang="en-US" sz="1400" dirty="0" smtClean="0">
                <a:solidFill>
                  <a:schemeClr val="bg1"/>
                </a:solidFill>
                <a:latin typeface="+mj-lt"/>
                <a:cs typeface="Times New Roman" pitchFamily="18" charset="0"/>
              </a:rPr>
              <a:t>, PRE’05.</a:t>
            </a:r>
          </a:p>
          <a:p>
            <a:pPr marL="57150" lvl="0" eaLnBrk="0" hangingPunct="0">
              <a:spcBef>
                <a:spcPct val="20000"/>
              </a:spcBef>
            </a:pPr>
            <a:r>
              <a:rPr lang="en-US" sz="1400" dirty="0" smtClean="0">
                <a:solidFill>
                  <a:schemeClr val="bg1"/>
                </a:solidFill>
                <a:cs typeface="Times New Roman" pitchFamily="18" charset="0"/>
              </a:rPr>
              <a:t>[7] </a:t>
            </a:r>
            <a:r>
              <a:rPr lang="en-US" sz="1400" dirty="0" smtClean="0">
                <a:solidFill>
                  <a:schemeClr val="bg1"/>
                </a:solidFill>
                <a:latin typeface="+mj-lt"/>
                <a:cs typeface="Times New Roman" pitchFamily="18" charset="0"/>
              </a:rPr>
              <a:t>F. Luo, et al. WIAS’08.</a:t>
            </a:r>
          </a:p>
          <a:p>
            <a:pPr marL="57150" lvl="0" eaLnBrk="0" hangingPunct="0">
              <a:spcBef>
                <a:spcPct val="20000"/>
              </a:spcBef>
            </a:pPr>
            <a:r>
              <a:rPr lang="en-US" sz="1400" dirty="0" smtClean="0">
                <a:solidFill>
                  <a:schemeClr val="bg1"/>
                </a:solidFill>
                <a:cs typeface="Times New Roman" pitchFamily="18" charset="0"/>
              </a:rPr>
              <a:t>[8] </a:t>
            </a:r>
            <a:r>
              <a:rPr lang="en-US" sz="1400" dirty="0" smtClean="0">
                <a:solidFill>
                  <a:schemeClr val="bg1"/>
                </a:solidFill>
                <a:latin typeface="+mj-lt"/>
                <a:cs typeface="Times New Roman" pitchFamily="18" charset="0"/>
              </a:rPr>
              <a:t>R. Andersen, et al. FOCS’06.</a:t>
            </a:r>
            <a:endParaRPr lang="en-US" sz="1400" dirty="0">
              <a:solidFill>
                <a:schemeClr val="bg1"/>
              </a:solidFill>
              <a:latin typeface="+mj-lt"/>
              <a:cs typeface="Times New Roman" pitchFamily="18" charset="0"/>
            </a:endParaRPr>
          </a:p>
        </p:txBody>
      </p:sp>
      <p:grpSp>
        <p:nvGrpSpPr>
          <p:cNvPr id="7" name="Group 6"/>
          <p:cNvGrpSpPr/>
          <p:nvPr/>
        </p:nvGrpSpPr>
        <p:grpSpPr>
          <a:xfrm>
            <a:off x="4947898" y="1599067"/>
            <a:ext cx="3852427" cy="3782518"/>
            <a:chOff x="4947898" y="1599067"/>
            <a:chExt cx="3852427" cy="3782518"/>
          </a:xfrm>
        </p:grpSpPr>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47898" y="1599067"/>
              <a:ext cx="3852427" cy="3782518"/>
            </a:xfrm>
            <a:prstGeom prst="rect">
              <a:avLst/>
            </a:prstGeom>
          </p:spPr>
        </p:pic>
        <p:sp>
          <p:nvSpPr>
            <p:cNvPr id="3" name="TextBox 2"/>
            <p:cNvSpPr txBox="1"/>
            <p:nvPr/>
          </p:nvSpPr>
          <p:spPr>
            <a:xfrm>
              <a:off x="5004048" y="1772816"/>
              <a:ext cx="288034" cy="523220"/>
            </a:xfrm>
            <a:prstGeom prst="rect">
              <a:avLst/>
            </a:prstGeom>
            <a:noFill/>
          </p:spPr>
          <p:txBody>
            <a:bodyPr wrap="square" rtlCol="0">
              <a:spAutoFit/>
            </a:bodyPr>
            <a:lstStyle/>
            <a:p>
              <a:pPr algn="ctr"/>
              <a:r>
                <a:rPr lang="en-US" sz="2800" dirty="0" smtClean="0">
                  <a:solidFill>
                    <a:srgbClr val="FF00FF"/>
                  </a:solidFill>
                </a:rPr>
                <a:t>A</a:t>
              </a:r>
              <a:endParaRPr lang="en-US" sz="2800" dirty="0">
                <a:solidFill>
                  <a:srgbClr val="FF00FF"/>
                </a:solidFill>
              </a:endParaRPr>
            </a:p>
          </p:txBody>
        </p:sp>
      </p:gr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7898" y="1599067"/>
            <a:ext cx="3925539" cy="3840798"/>
          </a:xfrm>
          <a:prstGeom prst="rect">
            <a:avLst/>
          </a:prstGeom>
        </p:spPr>
      </p:pic>
    </p:spTree>
    <p:extLst>
      <p:ext uri="{BB962C8B-B14F-4D97-AF65-F5344CB8AC3E}">
        <p14:creationId xmlns:p14="http://schemas.microsoft.com/office/powerpoint/2010/main" val="343549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8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1" grpId="0"/>
      <p:bldP spid="18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5697252"/>
            <a:ext cx="9144000" cy="116074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6124" y="218834"/>
            <a:ext cx="8438344" cy="657988"/>
          </a:xfrm>
        </p:spPr>
        <p:txBody>
          <a:bodyPr/>
          <a:lstStyle/>
          <a:p>
            <a:r>
              <a:rPr lang="en-US" sz="3600" dirty="0" smtClean="0">
                <a:solidFill>
                  <a:schemeClr val="tx1"/>
                </a:solidFill>
                <a:latin typeface="+mn-lt"/>
                <a:cs typeface="Times New Roman" pitchFamily="18" charset="0"/>
              </a:rPr>
              <a:t>Dual Biological Networks —— </a:t>
            </a:r>
            <a:r>
              <a:rPr lang="en-US" sz="3600" dirty="0">
                <a:solidFill>
                  <a:schemeClr val="tx1"/>
                </a:solidFill>
                <a:latin typeface="+mn-lt"/>
                <a:cs typeface="Times New Roman" pitchFamily="18" charset="0"/>
              </a:rPr>
              <a:t>Node Weights</a:t>
            </a:r>
          </a:p>
        </p:txBody>
      </p:sp>
      <p:sp>
        <p:nvSpPr>
          <p:cNvPr id="7" name="Rectangle 6"/>
          <p:cNvSpPr/>
          <p:nvPr/>
        </p:nvSpPr>
        <p:spPr>
          <a:xfrm>
            <a:off x="523082" y="2429251"/>
            <a:ext cx="3758958" cy="430887"/>
          </a:xfrm>
          <a:prstGeom prst="rect">
            <a:avLst/>
          </a:prstGeom>
        </p:spPr>
        <p:txBody>
          <a:bodyPr wrap="square">
            <a:spAutoFit/>
          </a:bodyPr>
          <a:lstStyle/>
          <a:p>
            <a:pPr marL="57150" lvl="0" algn="ctr" eaLnBrk="0" hangingPunct="0">
              <a:spcBef>
                <a:spcPct val="20000"/>
              </a:spcBef>
            </a:pPr>
            <a:r>
              <a:rPr lang="en-US" sz="2200" dirty="0" smtClean="0">
                <a:cs typeface="Times New Roman" pitchFamily="18" charset="0"/>
              </a:rPr>
              <a:t>(a) protein interaction network</a:t>
            </a:r>
            <a:endParaRPr lang="en-US" sz="2200" dirty="0">
              <a:cs typeface="Times New Roman" pitchFamily="18" charset="0"/>
            </a:endParaRPr>
          </a:p>
        </p:txBody>
      </p:sp>
      <p:sp>
        <p:nvSpPr>
          <p:cNvPr id="10" name="Rectangle 9"/>
          <p:cNvSpPr/>
          <p:nvPr/>
        </p:nvSpPr>
        <p:spPr>
          <a:xfrm>
            <a:off x="4834012" y="2429251"/>
            <a:ext cx="3808918" cy="430887"/>
          </a:xfrm>
          <a:prstGeom prst="rect">
            <a:avLst/>
          </a:prstGeom>
        </p:spPr>
        <p:txBody>
          <a:bodyPr wrap="square">
            <a:spAutoFit/>
          </a:bodyPr>
          <a:lstStyle/>
          <a:p>
            <a:pPr marL="57150" lvl="0" algn="ctr" eaLnBrk="0" hangingPunct="0">
              <a:spcBef>
                <a:spcPct val="20000"/>
              </a:spcBef>
            </a:pPr>
            <a:r>
              <a:rPr lang="en-US" sz="2200" dirty="0" smtClean="0">
                <a:cs typeface="Times New Roman" pitchFamily="18" charset="0"/>
              </a:rPr>
              <a:t>(b) genetic interaction network</a:t>
            </a:r>
            <a:endParaRPr lang="en-US" sz="2200" dirty="0">
              <a:cs typeface="Times New Roman" pitchFamily="18" charset="0"/>
            </a:endParaRPr>
          </a:p>
        </p:txBody>
      </p:sp>
      <p:sp>
        <p:nvSpPr>
          <p:cNvPr id="11" name="Rectangle 10"/>
          <p:cNvSpPr/>
          <p:nvPr/>
        </p:nvSpPr>
        <p:spPr>
          <a:xfrm>
            <a:off x="223434" y="2825295"/>
            <a:ext cx="4338878" cy="430887"/>
          </a:xfrm>
          <a:prstGeom prst="rect">
            <a:avLst/>
          </a:prstGeom>
        </p:spPr>
        <p:txBody>
          <a:bodyPr wrap="square">
            <a:spAutoFit/>
          </a:bodyPr>
          <a:lstStyle/>
          <a:p>
            <a:pPr marL="57150" lvl="0" eaLnBrk="0" hangingPunct="0">
              <a:spcBef>
                <a:spcPct val="20000"/>
              </a:spcBef>
            </a:pPr>
            <a:r>
              <a:rPr lang="en-US" sz="2200" dirty="0" smtClean="0">
                <a:cs typeface="Times New Roman" pitchFamily="18" charset="0"/>
              </a:rPr>
              <a:t>Edge: </a:t>
            </a:r>
            <a:r>
              <a:rPr lang="en-US" sz="2000" dirty="0" smtClean="0">
                <a:cs typeface="Times New Roman" pitchFamily="18" charset="0"/>
              </a:rPr>
              <a:t>physical bounding interaction</a:t>
            </a:r>
            <a:endParaRPr lang="en-US" sz="2200" dirty="0">
              <a:cs typeface="Times New Roman" pitchFamily="18" charset="0"/>
            </a:endParaRPr>
          </a:p>
        </p:txBody>
      </p:sp>
      <p:sp>
        <p:nvSpPr>
          <p:cNvPr id="12" name="Rectangle 11"/>
          <p:cNvSpPr/>
          <p:nvPr/>
        </p:nvSpPr>
        <p:spPr>
          <a:xfrm>
            <a:off x="1426218" y="3501008"/>
            <a:ext cx="2799176" cy="738664"/>
          </a:xfrm>
          <a:prstGeom prst="rect">
            <a:avLst/>
          </a:prstGeom>
        </p:spPr>
        <p:txBody>
          <a:bodyPr wrap="square">
            <a:spAutoFit/>
          </a:bodyPr>
          <a:lstStyle/>
          <a:p>
            <a:pPr marL="57150" lvl="0" algn="ctr" eaLnBrk="0" hangingPunct="0"/>
            <a:r>
              <a:rPr lang="en-US" sz="2200" dirty="0" smtClean="0">
                <a:solidFill>
                  <a:srgbClr val="FF7F00"/>
                </a:solidFill>
                <a:cs typeface="Times New Roman" pitchFamily="18" charset="0"/>
              </a:rPr>
              <a:t>Edge Weights  : </a:t>
            </a:r>
          </a:p>
          <a:p>
            <a:pPr marL="57150" lvl="0" algn="ctr" eaLnBrk="0" hangingPunct="0"/>
            <a:r>
              <a:rPr lang="en-US" sz="2000" dirty="0" smtClean="0">
                <a:solidFill>
                  <a:srgbClr val="FF7F00"/>
                </a:solidFill>
                <a:cs typeface="Times New Roman" pitchFamily="18" charset="0"/>
              </a:rPr>
              <a:t>two-locus test statistics</a:t>
            </a:r>
            <a:endParaRPr lang="en-US" dirty="0">
              <a:solidFill>
                <a:srgbClr val="FF7F00"/>
              </a:solidFill>
              <a:cs typeface="Times New Roman" pitchFamily="18" charset="0"/>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4094" r="14116"/>
          <a:stretch/>
        </p:blipFill>
        <p:spPr>
          <a:xfrm>
            <a:off x="1386768" y="1025096"/>
            <a:ext cx="2069108" cy="1374310"/>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14742" r="14433"/>
          <a:stretch/>
        </p:blipFill>
        <p:spPr>
          <a:xfrm>
            <a:off x="5717827" y="1025095"/>
            <a:ext cx="2041288" cy="1374312"/>
          </a:xfrm>
          <a:prstGeom prst="rect">
            <a:avLst/>
          </a:prstGeom>
        </p:spPr>
      </p:pic>
      <p:sp>
        <p:nvSpPr>
          <p:cNvPr id="17" name="Rectangle 16"/>
          <p:cNvSpPr/>
          <p:nvPr/>
        </p:nvSpPr>
        <p:spPr>
          <a:xfrm>
            <a:off x="5801547" y="3501008"/>
            <a:ext cx="2962056" cy="738664"/>
          </a:xfrm>
          <a:prstGeom prst="rect">
            <a:avLst/>
          </a:prstGeom>
        </p:spPr>
        <p:txBody>
          <a:bodyPr wrap="square">
            <a:spAutoFit/>
          </a:bodyPr>
          <a:lstStyle/>
          <a:p>
            <a:pPr marL="57150" lvl="0" algn="ctr" eaLnBrk="0" hangingPunct="0"/>
            <a:r>
              <a:rPr lang="en-US" sz="2200" dirty="0" smtClean="0">
                <a:solidFill>
                  <a:srgbClr val="72C270"/>
                </a:solidFill>
                <a:cs typeface="Times New Roman" pitchFamily="18" charset="0"/>
              </a:rPr>
              <a:t>Node Weights : </a:t>
            </a:r>
          </a:p>
          <a:p>
            <a:pPr marL="57150" lvl="0" algn="ctr" eaLnBrk="0" hangingPunct="0"/>
            <a:r>
              <a:rPr lang="en-US" sz="2000" dirty="0" smtClean="0">
                <a:solidFill>
                  <a:srgbClr val="72C270"/>
                </a:solidFill>
                <a:cs typeface="Times New Roman" pitchFamily="18" charset="0"/>
              </a:rPr>
              <a:t>single-locus test statistics</a:t>
            </a:r>
            <a:endParaRPr lang="en-US" dirty="0">
              <a:solidFill>
                <a:srgbClr val="72C270"/>
              </a:solidFill>
              <a:cs typeface="Times New Roman" pitchFamily="18" charset="0"/>
            </a:endParaRPr>
          </a:p>
        </p:txBody>
      </p:sp>
      <p:sp>
        <p:nvSpPr>
          <p:cNvPr id="19" name="Rectangle 18"/>
          <p:cNvSpPr/>
          <p:nvPr/>
        </p:nvSpPr>
        <p:spPr>
          <a:xfrm>
            <a:off x="4697307" y="2854097"/>
            <a:ext cx="4338878" cy="430887"/>
          </a:xfrm>
          <a:prstGeom prst="rect">
            <a:avLst/>
          </a:prstGeom>
        </p:spPr>
        <p:txBody>
          <a:bodyPr wrap="square">
            <a:spAutoFit/>
          </a:bodyPr>
          <a:lstStyle/>
          <a:p>
            <a:pPr marL="57150" lvl="0" eaLnBrk="0" hangingPunct="0">
              <a:spcBef>
                <a:spcPct val="20000"/>
              </a:spcBef>
            </a:pPr>
            <a:r>
              <a:rPr lang="en-US" sz="2200" dirty="0" smtClean="0">
                <a:cs typeface="Times New Roman" pitchFamily="18" charset="0"/>
              </a:rPr>
              <a:t>Edge: </a:t>
            </a:r>
            <a:r>
              <a:rPr lang="en-US" sz="2000" dirty="0" smtClean="0">
                <a:cs typeface="Times New Roman" pitchFamily="18" charset="0"/>
              </a:rPr>
              <a:t>conceptual statistical interaction</a:t>
            </a:r>
          </a:p>
        </p:txBody>
      </p:sp>
      <mc:AlternateContent xmlns:mc="http://schemas.openxmlformats.org/markup-compatibility/2006" xmlns:a14="http://schemas.microsoft.com/office/drawing/2010/main">
        <mc:Choice Requires="a14">
          <p:graphicFrame>
            <p:nvGraphicFramePr>
              <p:cNvPr id="20" name="Table 19"/>
              <p:cNvGraphicFramePr>
                <a:graphicFrameLocks noGrp="1"/>
              </p:cNvGraphicFramePr>
              <p:nvPr>
                <p:extLst/>
              </p:nvPr>
            </p:nvGraphicFramePr>
            <p:xfrm>
              <a:off x="5652120" y="4249564"/>
              <a:ext cx="3260910" cy="2380235"/>
            </p:xfrm>
            <a:graphic>
              <a:graphicData uri="http://schemas.openxmlformats.org/drawingml/2006/table">
                <a:tbl>
                  <a:tblPr firstRow="1" bandRow="1">
                    <a:tableStyleId>{5C22544A-7EE6-4342-B048-85BDC9FD1C3A}</a:tableStyleId>
                  </a:tblPr>
                  <a:tblGrid>
                    <a:gridCol w="999364"/>
                    <a:gridCol w="1281549"/>
                    <a:gridCol w="979997"/>
                  </a:tblGrid>
                  <a:tr h="476047">
                    <a:tc gridSpan="2">
                      <a:txBody>
                        <a:bodyPr/>
                        <a:lstStyle/>
                        <a:p>
                          <a:pPr algn="ctr"/>
                          <a:r>
                            <a:rPr lang="en-US" sz="2000" dirty="0" smtClean="0">
                              <a:latin typeface="+mj-lt"/>
                              <a:cs typeface="Times New Roman" pitchFamily="18" charset="0"/>
                            </a:rPr>
                            <a:t>Genetic Markers</a:t>
                          </a:r>
                          <a:endParaRPr lang="en-US" sz="2000" dirty="0">
                            <a:latin typeface="+mj-lt"/>
                            <a:cs typeface="Times New Roman" pitchFamily="18" charset="0"/>
                          </a:endParaRPr>
                        </a:p>
                      </a:txBody>
                      <a:tcPr anchor="ctr">
                        <a:lnR w="381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hMerge="1">
                      <a:txBody>
                        <a:bodyPr/>
                        <a:lstStyle/>
                        <a:p>
                          <a:pPr algn="ctr"/>
                          <a:endParaRPr lang="en-US" dirty="0"/>
                        </a:p>
                      </a:txBody>
                      <a:tcPr anchor="ctr">
                        <a:lnB w="12700" cap="flat" cmpd="sng" algn="ctr">
                          <a:solidFill>
                            <a:schemeClr val="tx1"/>
                          </a:solidFill>
                          <a:prstDash val="solid"/>
                          <a:round/>
                          <a:headEnd type="none" w="med" len="med"/>
                          <a:tailEnd type="none" w="med" len="med"/>
                        </a:lnB>
                      </a:tcPr>
                    </a:tc>
                    <a:tc rowSpan="2">
                      <a:txBody>
                        <a:bodyPr/>
                        <a:lstStyle/>
                        <a:p>
                          <a:pPr algn="ctr">
                            <a:lnSpc>
                              <a:spcPts val="2000"/>
                            </a:lnSpc>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cs typeface="Times New Roman" pitchFamily="18" charset="0"/>
                                      </a:rPr>
                                    </m:ctrlPr>
                                  </m:sSupPr>
                                  <m:e>
                                    <m:r>
                                      <a:rPr lang="en-US" sz="2000" i="1" smtClean="0">
                                        <a:latin typeface="Cambria Math" panose="02040503050406030204" pitchFamily="18" charset="0"/>
                                        <a:ea typeface="Cambria Math" panose="02040503050406030204" pitchFamily="18" charset="0"/>
                                        <a:cs typeface="Times New Roman" pitchFamily="18" charset="0"/>
                                      </a:rPr>
                                      <m:t>𝜒</m:t>
                                    </m:r>
                                  </m:e>
                                  <m:sup>
                                    <m:r>
                                      <a:rPr lang="en-US" sz="2000" b="1" i="1" smtClean="0">
                                        <a:latin typeface="Cambria Math" panose="02040503050406030204" pitchFamily="18" charset="0"/>
                                        <a:cs typeface="Times New Roman" pitchFamily="18" charset="0"/>
                                      </a:rPr>
                                      <m:t>𝟐</m:t>
                                    </m:r>
                                  </m:sup>
                                </m:sSup>
                              </m:oMath>
                            </m:oMathPara>
                          </a14:m>
                          <a:endParaRPr lang="en-US" sz="2000" dirty="0" smtClean="0">
                            <a:latin typeface="+mj-lt"/>
                            <a:cs typeface="Times New Roman" pitchFamily="18" charset="0"/>
                          </a:endParaRPr>
                        </a:p>
                        <a:p>
                          <a:pPr algn="ctr">
                            <a:lnSpc>
                              <a:spcPts val="2000"/>
                            </a:lnSpc>
                          </a:pPr>
                          <a:r>
                            <a:rPr lang="en-US" sz="2000" dirty="0" smtClean="0">
                              <a:latin typeface="+mj-lt"/>
                              <a:cs typeface="Times New Roman" pitchFamily="18" charset="0"/>
                            </a:rPr>
                            <a:t>test </a:t>
                          </a:r>
                        </a:p>
                        <a:p>
                          <a:pPr algn="ctr">
                            <a:lnSpc>
                              <a:spcPts val="2000"/>
                            </a:lnSpc>
                          </a:pPr>
                          <a:r>
                            <a:rPr lang="en-US" sz="2000" dirty="0" smtClean="0">
                              <a:latin typeface="+mj-lt"/>
                              <a:cs typeface="Times New Roman" pitchFamily="18" charset="0"/>
                            </a:rPr>
                            <a:t>score</a:t>
                          </a:r>
                          <a:endParaRPr lang="en-US" sz="2000" dirty="0">
                            <a:latin typeface="+mj-lt"/>
                            <a:cs typeface="Times New Roman"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r>
                  <a:tr h="476047">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Gene</a:t>
                          </a:r>
                          <a:endParaRPr lang="en-US" sz="2000" b="1" kern="1200" dirty="0">
                            <a:solidFill>
                              <a:schemeClr val="lt1"/>
                            </a:solidFill>
                            <a:latin typeface="+mj-lt"/>
                            <a:ea typeface="+mn-ea"/>
                            <a:cs typeface="Times New Roman" pitchFamily="18"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Maker</a:t>
                          </a:r>
                          <a:r>
                            <a:rPr lang="en-US" sz="2000" b="1" kern="1200" baseline="0" dirty="0" smtClean="0">
                              <a:solidFill>
                                <a:schemeClr val="lt1"/>
                              </a:solidFill>
                              <a:latin typeface="+mj-lt"/>
                              <a:ea typeface="+mn-ea"/>
                              <a:cs typeface="Times New Roman" pitchFamily="18" charset="0"/>
                            </a:rPr>
                            <a:t> </a:t>
                          </a:r>
                          <a:r>
                            <a:rPr lang="en-US" sz="2000" b="1" kern="1200" dirty="0" smtClean="0">
                              <a:solidFill>
                                <a:schemeClr val="lt1"/>
                              </a:solidFill>
                              <a:latin typeface="+mj-lt"/>
                              <a:ea typeface="+mn-ea"/>
                              <a:cs typeface="Times New Roman" pitchFamily="18" charset="0"/>
                            </a:rPr>
                            <a:t>ID</a:t>
                          </a:r>
                          <a:endParaRPr lang="en-US" sz="2000" b="1" kern="1200" dirty="0">
                            <a:solidFill>
                              <a:schemeClr val="lt1"/>
                            </a:solidFill>
                            <a:latin typeface="+mj-lt"/>
                            <a:ea typeface="+mn-ea"/>
                            <a:cs typeface="Times New Roman" pitchFamily="18" charset="0"/>
                          </a:endParaRPr>
                        </a:p>
                      </a:txBody>
                      <a:tcPr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vMerge="1">
                      <a:txBody>
                        <a:bodyPr/>
                        <a:lstStyle/>
                        <a:p>
                          <a:endParaRPr lang="en-US"/>
                        </a:p>
                      </a:txBody>
                      <a:tcPr/>
                    </a:tc>
                  </a:tr>
                  <a:tr h="476047">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mn-lt"/>
                              <a:ea typeface="+mn-ea"/>
                              <a:cs typeface="Times New Roman" pitchFamily="18" charset="0"/>
                            </a:rPr>
                            <a:t>ESR1</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1800" b="0" i="0" u="none" strike="noStrike" kern="1200" dirty="0" smtClean="0">
                              <a:solidFill>
                                <a:srgbClr val="000000"/>
                              </a:solidFill>
                              <a:effectLst/>
                              <a:latin typeface="+mn-lt"/>
                              <a:ea typeface="+mn-ea"/>
                              <a:cs typeface="Times New Roman" pitchFamily="18" charset="0"/>
                            </a:rPr>
                            <a:t>rs11155820</a:t>
                          </a:r>
                          <a:endParaRPr lang="en-US" sz="1800" dirty="0">
                            <a:latin typeface="+mj-lt"/>
                            <a:cs typeface="Times New Roman" pitchFamily="18" charset="0"/>
                          </a:endParaRPr>
                        </a:p>
                      </a:txBody>
                      <a:tcPr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1800" dirty="0" smtClean="0">
                              <a:latin typeface="+mj-lt"/>
                              <a:cs typeface="Times New Roman" pitchFamily="18" charset="0"/>
                            </a:rPr>
                            <a:t>1.18</a:t>
                          </a:r>
                          <a:endParaRPr lang="en-US" sz="1800" dirty="0">
                            <a:latin typeface="+mj-lt"/>
                            <a:cs typeface="Times New Roman"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r>
                  <a:tr h="476047">
                    <a:tc>
                      <a:txBody>
                        <a:bodyPr/>
                        <a:lstStyle/>
                        <a:p>
                          <a:pPr algn="ctr" fontAlgn="ctr"/>
                          <a:r>
                            <a:rPr lang="en-US" sz="1800" b="0" i="0" u="none" strike="noStrike" dirty="0">
                              <a:solidFill>
                                <a:srgbClr val="000000"/>
                              </a:solidFill>
                              <a:effectLst/>
                              <a:latin typeface="+mj-lt"/>
                              <a:cs typeface="Times New Roman" pitchFamily="18" charset="0"/>
                            </a:rPr>
                            <a:t>SLC12A3</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rs11076172</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1.01</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r h="476047">
                    <a:tc>
                      <a:txBody>
                        <a:bodyPr/>
                        <a:lstStyle/>
                        <a:p>
                          <a:pPr algn="ctr" fontAlgn="ctr"/>
                          <a:r>
                            <a:rPr lang="en-US" sz="1800" b="0" i="0" u="none" strike="noStrike" kern="1200" dirty="0" smtClean="0">
                              <a:solidFill>
                                <a:srgbClr val="000000"/>
                              </a:solidFill>
                              <a:effectLst/>
                              <a:latin typeface="+mn-lt"/>
                              <a:ea typeface="+mn-ea"/>
                              <a:cs typeface="Times New Roman" pitchFamily="18" charset="0"/>
                            </a:rPr>
                            <a:t>ABCG5</a:t>
                          </a:r>
                          <a:endParaRPr lang="en-US" sz="1800" b="0" i="0" u="none" strike="noStrike" dirty="0">
                            <a:solidFill>
                              <a:srgbClr val="000000"/>
                            </a:solidFill>
                            <a:effectLst/>
                            <a:latin typeface="+mj-lt"/>
                            <a:cs typeface="Times New Roman" pitchFamily="18" charset="0"/>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kern="1200" dirty="0" smtClean="0">
                              <a:solidFill>
                                <a:srgbClr val="000000"/>
                              </a:solidFill>
                              <a:effectLst/>
                              <a:latin typeface="+mn-lt"/>
                              <a:ea typeface="+mn-ea"/>
                              <a:cs typeface="Times New Roman" pitchFamily="18" charset="0"/>
                            </a:rPr>
                            <a:t>rs10495909</a:t>
                          </a:r>
                          <a:endParaRPr lang="en-US" sz="1800" b="0" i="0" u="none" strike="noStrike" dirty="0">
                            <a:solidFill>
                              <a:srgbClr val="000000"/>
                            </a:solidFill>
                            <a:effectLst/>
                            <a:latin typeface="+mj-lt"/>
                            <a:cs typeface="Times New Roman" pitchFamily="18" charset="0"/>
                          </a:endParaRP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0.96</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bl>
              </a:graphicData>
            </a:graphic>
          </p:graphicFrame>
        </mc:Choice>
        <mc:Fallback xmlns="">
          <p:graphicFrame>
            <p:nvGraphicFramePr>
              <p:cNvPr id="20" name="Table 19"/>
              <p:cNvGraphicFramePr>
                <a:graphicFrameLocks noGrp="1"/>
              </p:cNvGraphicFramePr>
              <p:nvPr>
                <p:extLst>
                  <p:ext uri="{D42A27DB-BD31-4B8C-83A1-F6EECF244321}">
                    <p14:modId xmlns:p14="http://schemas.microsoft.com/office/powerpoint/2010/main" val="3848134804"/>
                  </p:ext>
                </p:extLst>
              </p:nvPr>
            </p:nvGraphicFramePr>
            <p:xfrm>
              <a:off x="5652120" y="4249564"/>
              <a:ext cx="3260910" cy="2380235"/>
            </p:xfrm>
            <a:graphic>
              <a:graphicData uri="http://schemas.openxmlformats.org/drawingml/2006/table">
                <a:tbl>
                  <a:tblPr firstRow="1" bandRow="1">
                    <a:tableStyleId>{5C22544A-7EE6-4342-B048-85BDC9FD1C3A}</a:tableStyleId>
                  </a:tblPr>
                  <a:tblGrid>
                    <a:gridCol w="999364"/>
                    <a:gridCol w="1281549"/>
                    <a:gridCol w="979997"/>
                  </a:tblGrid>
                  <a:tr h="476047">
                    <a:tc gridSpan="2">
                      <a:txBody>
                        <a:bodyPr/>
                        <a:lstStyle/>
                        <a:p>
                          <a:pPr algn="ctr"/>
                          <a:r>
                            <a:rPr lang="en-US" sz="2000" dirty="0" smtClean="0">
                              <a:latin typeface="+mj-lt"/>
                              <a:cs typeface="Times New Roman" pitchFamily="18" charset="0"/>
                            </a:rPr>
                            <a:t>Genetic Markers</a:t>
                          </a:r>
                          <a:endParaRPr lang="en-US" sz="2000" dirty="0">
                            <a:latin typeface="+mj-lt"/>
                            <a:cs typeface="Times New Roman" pitchFamily="18" charset="0"/>
                          </a:endParaRPr>
                        </a:p>
                      </a:txBody>
                      <a:tcPr anchor="ctr">
                        <a:lnR w="381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hMerge="1">
                      <a:txBody>
                        <a:bodyPr/>
                        <a:lstStyle/>
                        <a:p>
                          <a:pPr algn="ctr"/>
                          <a:endParaRPr lang="en-US" dirty="0"/>
                        </a:p>
                      </a:txBody>
                      <a:tcPr anchor="ctr">
                        <a:lnB w="12700" cap="flat" cmpd="sng" algn="ctr">
                          <a:solidFill>
                            <a:schemeClr val="tx1"/>
                          </a:solidFill>
                          <a:prstDash val="solid"/>
                          <a:round/>
                          <a:headEnd type="none" w="med" len="med"/>
                          <a:tailEnd type="none" w="med" len="med"/>
                        </a:lnB>
                      </a:tcPr>
                    </a:tc>
                    <a:tc rowSpan="2">
                      <a:txBody>
                        <a:bodyPr/>
                        <a:lstStyle/>
                        <a:p>
                          <a:endParaRPr lang="en-US"/>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blipFill rotWithShape="0">
                          <a:blip r:embed="rId5"/>
                          <a:stretch>
                            <a:fillRect l="-234161" t="-641" r="-3727" b="-155769"/>
                          </a:stretch>
                        </a:blipFill>
                      </a:tcPr>
                    </a:tc>
                  </a:tr>
                  <a:tr h="476047">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Gene</a:t>
                          </a:r>
                          <a:endParaRPr lang="en-US" sz="2000" b="1" kern="1200" dirty="0">
                            <a:solidFill>
                              <a:schemeClr val="lt1"/>
                            </a:solidFill>
                            <a:latin typeface="+mj-lt"/>
                            <a:ea typeface="+mn-ea"/>
                            <a:cs typeface="Times New Roman" pitchFamily="18"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Maker</a:t>
                          </a:r>
                          <a:r>
                            <a:rPr lang="en-US" sz="2000" b="1" kern="1200" baseline="0" dirty="0" smtClean="0">
                              <a:solidFill>
                                <a:schemeClr val="lt1"/>
                              </a:solidFill>
                              <a:latin typeface="+mj-lt"/>
                              <a:ea typeface="+mn-ea"/>
                              <a:cs typeface="Times New Roman" pitchFamily="18" charset="0"/>
                            </a:rPr>
                            <a:t> </a:t>
                          </a:r>
                          <a:r>
                            <a:rPr lang="en-US" sz="2000" b="1" kern="1200" dirty="0" smtClean="0">
                              <a:solidFill>
                                <a:schemeClr val="lt1"/>
                              </a:solidFill>
                              <a:latin typeface="+mj-lt"/>
                              <a:ea typeface="+mn-ea"/>
                              <a:cs typeface="Times New Roman" pitchFamily="18" charset="0"/>
                            </a:rPr>
                            <a:t>ID</a:t>
                          </a:r>
                          <a:endParaRPr lang="en-US" sz="2000" b="1" kern="1200" dirty="0">
                            <a:solidFill>
                              <a:schemeClr val="lt1"/>
                            </a:solidFill>
                            <a:latin typeface="+mj-lt"/>
                            <a:ea typeface="+mn-ea"/>
                            <a:cs typeface="Times New Roman" pitchFamily="18" charset="0"/>
                          </a:endParaRPr>
                        </a:p>
                      </a:txBody>
                      <a:tcPr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vMerge="1">
                      <a:txBody>
                        <a:bodyPr/>
                        <a:lstStyle/>
                        <a:p>
                          <a:endParaRPr lang="en-US"/>
                        </a:p>
                      </a:txBody>
                      <a:tcPr/>
                    </a:tc>
                  </a:tr>
                  <a:tr h="476047">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mn-lt"/>
                              <a:ea typeface="+mn-ea"/>
                              <a:cs typeface="Times New Roman" pitchFamily="18" charset="0"/>
                            </a:rPr>
                            <a:t>ESR1</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1800" b="0" i="0" u="none" strike="noStrike" kern="1200" dirty="0" smtClean="0">
                              <a:solidFill>
                                <a:srgbClr val="000000"/>
                              </a:solidFill>
                              <a:effectLst/>
                              <a:latin typeface="+mn-lt"/>
                              <a:ea typeface="+mn-ea"/>
                              <a:cs typeface="Times New Roman" pitchFamily="18" charset="0"/>
                            </a:rPr>
                            <a:t>rs11155820</a:t>
                          </a:r>
                          <a:endParaRPr lang="en-US" sz="1800" dirty="0">
                            <a:latin typeface="+mj-lt"/>
                            <a:cs typeface="Times New Roman" pitchFamily="18" charset="0"/>
                          </a:endParaRPr>
                        </a:p>
                      </a:txBody>
                      <a:tcPr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1800" dirty="0" smtClean="0">
                              <a:latin typeface="+mj-lt"/>
                              <a:cs typeface="Times New Roman" pitchFamily="18" charset="0"/>
                            </a:rPr>
                            <a:t>1.18</a:t>
                          </a:r>
                          <a:endParaRPr lang="en-US" sz="1800" dirty="0">
                            <a:latin typeface="+mj-lt"/>
                            <a:cs typeface="Times New Roman"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r>
                  <a:tr h="476047">
                    <a:tc>
                      <a:txBody>
                        <a:bodyPr/>
                        <a:lstStyle/>
                        <a:p>
                          <a:pPr algn="ctr" fontAlgn="ctr"/>
                          <a:r>
                            <a:rPr lang="en-US" sz="1800" b="0" i="0" u="none" strike="noStrike" dirty="0">
                              <a:solidFill>
                                <a:srgbClr val="000000"/>
                              </a:solidFill>
                              <a:effectLst/>
                              <a:latin typeface="+mj-lt"/>
                              <a:cs typeface="Times New Roman" pitchFamily="18" charset="0"/>
                            </a:rPr>
                            <a:t>SLC12A3</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rs11076172</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1.01</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r h="476047">
                    <a:tc>
                      <a:txBody>
                        <a:bodyPr/>
                        <a:lstStyle/>
                        <a:p>
                          <a:pPr algn="ctr" fontAlgn="ctr"/>
                          <a:r>
                            <a:rPr lang="en-US" sz="1800" b="0" i="0" u="none" strike="noStrike" kern="1200" dirty="0" smtClean="0">
                              <a:solidFill>
                                <a:srgbClr val="000000"/>
                              </a:solidFill>
                              <a:effectLst/>
                              <a:latin typeface="+mn-lt"/>
                              <a:ea typeface="+mn-ea"/>
                              <a:cs typeface="Times New Roman" pitchFamily="18" charset="0"/>
                            </a:rPr>
                            <a:t>ABCG5</a:t>
                          </a:r>
                          <a:endParaRPr lang="en-US" sz="1800" b="0" i="0" u="none" strike="noStrike" dirty="0">
                            <a:solidFill>
                              <a:srgbClr val="000000"/>
                            </a:solidFill>
                            <a:effectLst/>
                            <a:latin typeface="+mj-lt"/>
                            <a:cs typeface="Times New Roman" pitchFamily="18" charset="0"/>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kern="1200" dirty="0" smtClean="0">
                              <a:solidFill>
                                <a:srgbClr val="000000"/>
                              </a:solidFill>
                              <a:effectLst/>
                              <a:latin typeface="+mn-lt"/>
                              <a:ea typeface="+mn-ea"/>
                              <a:cs typeface="Times New Roman" pitchFamily="18" charset="0"/>
                            </a:rPr>
                            <a:t>rs10495909</a:t>
                          </a:r>
                          <a:endParaRPr lang="en-US" sz="1800" b="0" i="0" u="none" strike="noStrike" dirty="0">
                            <a:solidFill>
                              <a:srgbClr val="000000"/>
                            </a:solidFill>
                            <a:effectLst/>
                            <a:latin typeface="+mj-lt"/>
                            <a:cs typeface="Times New Roman" pitchFamily="18" charset="0"/>
                          </a:endParaRP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0.96</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1" name="Table 20"/>
              <p:cNvGraphicFramePr>
                <a:graphicFrameLocks noGrp="1"/>
              </p:cNvGraphicFramePr>
              <p:nvPr>
                <p:extLst/>
              </p:nvPr>
            </p:nvGraphicFramePr>
            <p:xfrm>
              <a:off x="287524" y="4249564"/>
              <a:ext cx="5076564" cy="2379725"/>
            </p:xfrm>
            <a:graphic>
              <a:graphicData uri="http://schemas.openxmlformats.org/drawingml/2006/table">
                <a:tbl>
                  <a:tblPr firstRow="1" bandRow="1">
                    <a:tableStyleId>{5C22544A-7EE6-4342-B048-85BDC9FD1C3A}</a:tableStyleId>
                  </a:tblPr>
                  <a:tblGrid>
                    <a:gridCol w="936104"/>
                    <a:gridCol w="1296144"/>
                    <a:gridCol w="756084"/>
                    <a:gridCol w="1332148"/>
                    <a:gridCol w="756084"/>
                  </a:tblGrid>
                  <a:tr h="475945">
                    <a:tc gridSpan="2">
                      <a:txBody>
                        <a:bodyPr/>
                        <a:lstStyle/>
                        <a:p>
                          <a:pPr algn="ctr"/>
                          <a:r>
                            <a:rPr lang="en-US" sz="2000" dirty="0" smtClean="0">
                              <a:latin typeface="+mj-lt"/>
                              <a:cs typeface="Times New Roman" pitchFamily="18" charset="0"/>
                            </a:rPr>
                            <a:t>Genetic Marker 1</a:t>
                          </a:r>
                          <a:endParaRPr lang="en-US" sz="2000" dirty="0">
                            <a:latin typeface="+mj-lt"/>
                            <a:cs typeface="Times New Roman" pitchFamily="18" charset="0"/>
                          </a:endParaRPr>
                        </a:p>
                      </a:txBody>
                      <a:tcPr anchor="ctr">
                        <a:lnR w="381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hMerge="1">
                      <a:txBody>
                        <a:bodyPr/>
                        <a:lstStyle/>
                        <a:p>
                          <a:pPr algn="ctr"/>
                          <a:endParaRPr lang="en-US" dirty="0"/>
                        </a:p>
                      </a:txBody>
                      <a:tcPr anchor="ctr">
                        <a:lnB w="12700" cap="flat" cmpd="sng" algn="ctr">
                          <a:solidFill>
                            <a:schemeClr val="tx1"/>
                          </a:solidFill>
                          <a:prstDash val="solid"/>
                          <a:round/>
                          <a:headEnd type="none" w="med" len="med"/>
                          <a:tailEnd type="none" w="med" len="med"/>
                        </a:lnB>
                      </a:tcPr>
                    </a:tc>
                    <a:tc gridSpan="2">
                      <a:txBody>
                        <a:bodyPr/>
                        <a:lstStyle/>
                        <a:p>
                          <a:pPr marL="0" algn="ctr" defTabSz="457200" rtl="0" eaLnBrk="1" latinLnBrk="0" hangingPunct="1"/>
                          <a:r>
                            <a:rPr lang="en-US" sz="2000" dirty="0" smtClean="0">
                              <a:latin typeface="+mj-lt"/>
                              <a:cs typeface="Times New Roman" pitchFamily="18" charset="0"/>
                            </a:rPr>
                            <a:t>Genetic Marker </a:t>
                          </a:r>
                          <a:r>
                            <a:rPr lang="en-US" sz="2000" b="1" kern="1200" dirty="0" smtClean="0">
                              <a:solidFill>
                                <a:schemeClr val="lt1"/>
                              </a:solidFill>
                              <a:latin typeface="+mj-lt"/>
                              <a:ea typeface="+mn-ea"/>
                              <a:cs typeface="Times New Roman" pitchFamily="18" charset="0"/>
                            </a:rPr>
                            <a:t>2</a:t>
                          </a:r>
                          <a:endParaRPr lang="en-US" sz="2000" b="1" kern="1200" dirty="0">
                            <a:solidFill>
                              <a:schemeClr val="lt1"/>
                            </a:solidFill>
                            <a:latin typeface="+mj-lt"/>
                            <a:ea typeface="+mn-ea"/>
                            <a:cs typeface="Times New Roman"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hMerge="1">
                      <a:txBody>
                        <a:bodyPr/>
                        <a:lstStyle/>
                        <a:p>
                          <a:pPr algn="ctr"/>
                          <a:endParaRPr lang="en-US" dirty="0"/>
                        </a:p>
                      </a:txBody>
                      <a:tcPr anchor="ctr">
                        <a:lnB w="12700" cap="flat" cmpd="sng" algn="ctr">
                          <a:solidFill>
                            <a:schemeClr val="tx1"/>
                          </a:solidFill>
                          <a:prstDash val="solid"/>
                          <a:round/>
                          <a:headEnd type="none" w="med" len="med"/>
                          <a:tailEnd type="none" w="med" len="med"/>
                        </a:lnB>
                      </a:tcPr>
                    </a:tc>
                    <a:tc rowSpan="2">
                      <a:txBody>
                        <a:bodyPr/>
                        <a:lstStyle/>
                        <a:p>
                          <a:pPr algn="ctr">
                            <a:lnSpc>
                              <a:spcPts val="2000"/>
                            </a:lnSpc>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cs typeface="Times New Roman" pitchFamily="18" charset="0"/>
                                      </a:rPr>
                                    </m:ctrlPr>
                                  </m:sSupPr>
                                  <m:e>
                                    <m:r>
                                      <a:rPr lang="en-US" sz="2000" i="1" smtClean="0">
                                        <a:latin typeface="Cambria Math" panose="02040503050406030204" pitchFamily="18" charset="0"/>
                                        <a:ea typeface="Cambria Math" panose="02040503050406030204" pitchFamily="18" charset="0"/>
                                        <a:cs typeface="Times New Roman" pitchFamily="18" charset="0"/>
                                      </a:rPr>
                                      <m:t>𝜒</m:t>
                                    </m:r>
                                  </m:e>
                                  <m:sup>
                                    <m:r>
                                      <a:rPr lang="en-US" sz="2000" b="1" i="1" smtClean="0">
                                        <a:latin typeface="Cambria Math" panose="02040503050406030204" pitchFamily="18" charset="0"/>
                                        <a:cs typeface="Times New Roman" pitchFamily="18" charset="0"/>
                                      </a:rPr>
                                      <m:t>𝟐</m:t>
                                    </m:r>
                                  </m:sup>
                                </m:sSup>
                              </m:oMath>
                            </m:oMathPara>
                          </a14:m>
                          <a:endParaRPr lang="en-US" sz="2000" b="1" kern="1200" dirty="0" smtClean="0">
                            <a:solidFill>
                              <a:schemeClr val="lt1"/>
                            </a:solidFill>
                            <a:latin typeface="+mn-lt"/>
                            <a:ea typeface="+mn-ea"/>
                            <a:cs typeface="Times New Roman" pitchFamily="18" charset="0"/>
                          </a:endParaRPr>
                        </a:p>
                        <a:p>
                          <a:pPr algn="ctr">
                            <a:lnSpc>
                              <a:spcPts val="2000"/>
                            </a:lnSpc>
                          </a:pPr>
                          <a:r>
                            <a:rPr lang="en-US" sz="2000" b="1" kern="1200" dirty="0" smtClean="0">
                              <a:solidFill>
                                <a:schemeClr val="lt1"/>
                              </a:solidFill>
                              <a:latin typeface="+mn-lt"/>
                              <a:ea typeface="+mn-ea"/>
                              <a:cs typeface="Times New Roman" pitchFamily="18" charset="0"/>
                            </a:rPr>
                            <a:t>test </a:t>
                          </a:r>
                        </a:p>
                        <a:p>
                          <a:pPr algn="ctr">
                            <a:lnSpc>
                              <a:spcPts val="2000"/>
                            </a:lnSpc>
                          </a:pPr>
                          <a:r>
                            <a:rPr lang="en-US" sz="2000" b="1" kern="1200" dirty="0" smtClean="0">
                              <a:solidFill>
                                <a:schemeClr val="lt1"/>
                              </a:solidFill>
                              <a:latin typeface="+mn-lt"/>
                              <a:ea typeface="+mn-ea"/>
                              <a:cs typeface="Times New Roman" pitchFamily="18" charset="0"/>
                            </a:rPr>
                            <a:t>score</a:t>
                          </a:r>
                          <a:endParaRPr lang="en-US" sz="2000" b="1" kern="1200" dirty="0">
                            <a:solidFill>
                              <a:schemeClr val="lt1"/>
                            </a:solidFill>
                            <a:latin typeface="+mn-lt"/>
                            <a:ea typeface="+mn-ea"/>
                            <a:cs typeface="Times New Roman"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r>
                  <a:tr h="475945">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Gene</a:t>
                          </a:r>
                          <a:endParaRPr lang="en-US" sz="2000" b="1" kern="1200" dirty="0">
                            <a:solidFill>
                              <a:schemeClr val="lt1"/>
                            </a:solidFill>
                            <a:latin typeface="+mj-lt"/>
                            <a:ea typeface="+mn-ea"/>
                            <a:cs typeface="Times New Roman" pitchFamily="18"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Maker</a:t>
                          </a:r>
                          <a:r>
                            <a:rPr lang="en-US" sz="2000" b="1" kern="1200" baseline="0" dirty="0" smtClean="0">
                              <a:solidFill>
                                <a:schemeClr val="lt1"/>
                              </a:solidFill>
                              <a:latin typeface="+mj-lt"/>
                              <a:ea typeface="+mn-ea"/>
                              <a:cs typeface="Times New Roman" pitchFamily="18" charset="0"/>
                            </a:rPr>
                            <a:t> </a:t>
                          </a:r>
                          <a:r>
                            <a:rPr lang="en-US" sz="2000" b="1" kern="1200" dirty="0" smtClean="0">
                              <a:solidFill>
                                <a:schemeClr val="lt1"/>
                              </a:solidFill>
                              <a:latin typeface="+mj-lt"/>
                              <a:ea typeface="+mn-ea"/>
                              <a:cs typeface="Times New Roman" pitchFamily="18" charset="0"/>
                            </a:rPr>
                            <a:t>ID</a:t>
                          </a:r>
                          <a:endParaRPr lang="en-US" sz="2000" b="1" kern="1200" dirty="0">
                            <a:solidFill>
                              <a:schemeClr val="lt1"/>
                            </a:solidFill>
                            <a:latin typeface="+mj-lt"/>
                            <a:ea typeface="+mn-ea"/>
                            <a:cs typeface="Times New Roman" pitchFamily="18" charset="0"/>
                          </a:endParaRPr>
                        </a:p>
                      </a:txBody>
                      <a:tcPr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Gene</a:t>
                          </a:r>
                          <a:endParaRPr lang="en-US" sz="2000" b="1" kern="1200" dirty="0">
                            <a:solidFill>
                              <a:schemeClr val="lt1"/>
                            </a:solidFill>
                            <a:latin typeface="+mj-lt"/>
                            <a:ea typeface="+mn-ea"/>
                            <a:cs typeface="Times New Roman" pitchFamily="18" charset="0"/>
                          </a:endParaRPr>
                        </a:p>
                      </a:txBody>
                      <a:tcPr anchor="ctr">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Marker ID</a:t>
                          </a:r>
                          <a:endParaRPr lang="en-US" sz="2000" b="1" kern="1200" dirty="0">
                            <a:solidFill>
                              <a:schemeClr val="lt1"/>
                            </a:solidFill>
                            <a:latin typeface="+mj-lt"/>
                            <a:ea typeface="+mn-ea"/>
                            <a:cs typeface="Times New Roman" pitchFamily="18" charset="0"/>
                          </a:endParaRPr>
                        </a:p>
                      </a:txBody>
                      <a:tcPr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vMerge="1">
                      <a:txBody>
                        <a:bodyPr/>
                        <a:lstStyle/>
                        <a:p>
                          <a:endParaRPr lang="en-US"/>
                        </a:p>
                      </a:txBody>
                      <a:tcPr/>
                    </a:tc>
                  </a:tr>
                  <a:tr h="475945">
                    <a:tc>
                      <a:txBody>
                        <a:bodyPr/>
                        <a:lstStyle/>
                        <a:p>
                          <a:pPr algn="ctr" fontAlgn="ctr"/>
                          <a:r>
                            <a:rPr lang="en-US" sz="1800" b="0" i="0" u="none" strike="noStrike" dirty="0">
                              <a:solidFill>
                                <a:srgbClr val="000000"/>
                              </a:solidFill>
                              <a:effectLst/>
                              <a:latin typeface="+mj-lt"/>
                              <a:cs typeface="Times New Roman" pitchFamily="18" charset="0"/>
                            </a:rPr>
                            <a:t>SLC12A3</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1800" dirty="0" smtClean="0">
                              <a:latin typeface="+mj-lt"/>
                              <a:cs typeface="Times New Roman" pitchFamily="18" charset="0"/>
                            </a:rPr>
                            <a:t>rs11076172</a:t>
                          </a:r>
                          <a:endParaRPr lang="en-US" sz="1800" dirty="0">
                            <a:latin typeface="+mj-lt"/>
                            <a:cs typeface="Times New Roman" pitchFamily="18" charset="0"/>
                          </a:endParaRPr>
                        </a:p>
                      </a:txBody>
                      <a:tcPr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fontAlgn="ctr"/>
                          <a:r>
                            <a:rPr lang="en-US" sz="1800" b="0" i="0" u="none" strike="noStrike" dirty="0">
                              <a:solidFill>
                                <a:srgbClr val="000000"/>
                              </a:solidFill>
                              <a:effectLst/>
                              <a:latin typeface="+mj-lt"/>
                              <a:cs typeface="Times New Roman" pitchFamily="18" charset="0"/>
                            </a:rPr>
                            <a:t>ABCG5</a:t>
                          </a:r>
                        </a:p>
                      </a:txBody>
                      <a:tcPr marL="9525" marR="9525" marT="9525" marB="0" anchor="ctr">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1800" dirty="0" smtClean="0">
                              <a:latin typeface="+mj-lt"/>
                              <a:cs typeface="Times New Roman" pitchFamily="18" charset="0"/>
                            </a:rPr>
                            <a:t>rs10495909</a:t>
                          </a:r>
                          <a:endParaRPr lang="en-US" sz="1800" dirty="0">
                            <a:latin typeface="+mj-lt"/>
                            <a:cs typeface="Times New Roman" pitchFamily="18" charset="0"/>
                          </a:endParaRPr>
                        </a:p>
                      </a:txBody>
                      <a:tcPr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1800" dirty="0" smtClean="0">
                              <a:latin typeface="+mj-lt"/>
                              <a:cs typeface="Times New Roman" pitchFamily="18" charset="0"/>
                            </a:rPr>
                            <a:t>3.29</a:t>
                          </a:r>
                          <a:endParaRPr lang="en-US" sz="1800" dirty="0">
                            <a:latin typeface="+mj-lt"/>
                            <a:cs typeface="Times New Roman"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r>
                  <a:tr h="475945">
                    <a:tc>
                      <a:txBody>
                        <a:bodyPr/>
                        <a:lstStyle/>
                        <a:p>
                          <a:pPr algn="ctr" fontAlgn="ctr"/>
                          <a:r>
                            <a:rPr lang="en-US" sz="1800" b="0" i="0" u="none" strike="noStrike" dirty="0">
                              <a:solidFill>
                                <a:srgbClr val="000000"/>
                              </a:solidFill>
                              <a:effectLst/>
                              <a:latin typeface="+mj-lt"/>
                              <a:cs typeface="Times New Roman" pitchFamily="18" charset="0"/>
                            </a:rPr>
                            <a:t>SLC12A3</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rs11076172</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THBS2</a:t>
                          </a:r>
                        </a:p>
                      </a:txBody>
                      <a:tcPr marL="9525" marR="9525" marT="9525" marB="0" anchor="ctr">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rs9294977</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2.89</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r h="475945">
                    <a:tc>
                      <a:txBody>
                        <a:bodyPr/>
                        <a:lstStyle/>
                        <a:p>
                          <a:pPr algn="ctr" fontAlgn="ctr"/>
                          <a:r>
                            <a:rPr lang="en-US" sz="1800" b="0" i="0" u="none" strike="noStrike" dirty="0">
                              <a:solidFill>
                                <a:srgbClr val="000000"/>
                              </a:solidFill>
                              <a:effectLst/>
                              <a:latin typeface="+mj-lt"/>
                              <a:cs typeface="Times New Roman" pitchFamily="18" charset="0"/>
                            </a:rPr>
                            <a:t>SLC12A3</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rs11076172</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HDAC2</a:t>
                          </a:r>
                        </a:p>
                      </a:txBody>
                      <a:tcPr marL="9525" marR="9525" marT="9525" marB="0" anchor="ctr">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rs13194921</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2.43</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bl>
              </a:graphicData>
            </a:graphic>
          </p:graphicFrame>
        </mc:Choice>
        <mc:Fallback xmlns="">
          <p:graphicFrame>
            <p:nvGraphicFramePr>
              <p:cNvPr id="21" name="Table 20"/>
              <p:cNvGraphicFramePr>
                <a:graphicFrameLocks noGrp="1"/>
              </p:cNvGraphicFramePr>
              <p:nvPr>
                <p:extLst>
                  <p:ext uri="{D42A27DB-BD31-4B8C-83A1-F6EECF244321}">
                    <p14:modId xmlns:p14="http://schemas.microsoft.com/office/powerpoint/2010/main" val="441520555"/>
                  </p:ext>
                </p:extLst>
              </p:nvPr>
            </p:nvGraphicFramePr>
            <p:xfrm>
              <a:off x="287524" y="4249564"/>
              <a:ext cx="5076564" cy="2379725"/>
            </p:xfrm>
            <a:graphic>
              <a:graphicData uri="http://schemas.openxmlformats.org/drawingml/2006/table">
                <a:tbl>
                  <a:tblPr firstRow="1" bandRow="1">
                    <a:tableStyleId>{5C22544A-7EE6-4342-B048-85BDC9FD1C3A}</a:tableStyleId>
                  </a:tblPr>
                  <a:tblGrid>
                    <a:gridCol w="936104"/>
                    <a:gridCol w="1296144"/>
                    <a:gridCol w="756084"/>
                    <a:gridCol w="1332148"/>
                    <a:gridCol w="756084"/>
                  </a:tblGrid>
                  <a:tr h="475945">
                    <a:tc gridSpan="2">
                      <a:txBody>
                        <a:bodyPr/>
                        <a:lstStyle/>
                        <a:p>
                          <a:pPr algn="ctr"/>
                          <a:r>
                            <a:rPr lang="en-US" sz="2000" dirty="0" smtClean="0">
                              <a:latin typeface="+mj-lt"/>
                              <a:cs typeface="Times New Roman" pitchFamily="18" charset="0"/>
                            </a:rPr>
                            <a:t>Genetic Marker 1</a:t>
                          </a:r>
                          <a:endParaRPr lang="en-US" sz="2000" dirty="0">
                            <a:latin typeface="+mj-lt"/>
                            <a:cs typeface="Times New Roman" pitchFamily="18" charset="0"/>
                          </a:endParaRPr>
                        </a:p>
                      </a:txBody>
                      <a:tcPr anchor="ctr">
                        <a:lnR w="381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hMerge="1">
                      <a:txBody>
                        <a:bodyPr/>
                        <a:lstStyle/>
                        <a:p>
                          <a:pPr algn="ctr"/>
                          <a:endParaRPr lang="en-US" dirty="0"/>
                        </a:p>
                      </a:txBody>
                      <a:tcPr anchor="ctr">
                        <a:lnB w="12700" cap="flat" cmpd="sng" algn="ctr">
                          <a:solidFill>
                            <a:schemeClr val="tx1"/>
                          </a:solidFill>
                          <a:prstDash val="solid"/>
                          <a:round/>
                          <a:headEnd type="none" w="med" len="med"/>
                          <a:tailEnd type="none" w="med" len="med"/>
                        </a:lnB>
                      </a:tcPr>
                    </a:tc>
                    <a:tc gridSpan="2">
                      <a:txBody>
                        <a:bodyPr/>
                        <a:lstStyle/>
                        <a:p>
                          <a:pPr marL="0" algn="ctr" defTabSz="457200" rtl="0" eaLnBrk="1" latinLnBrk="0" hangingPunct="1"/>
                          <a:r>
                            <a:rPr lang="en-US" sz="2000" dirty="0" smtClean="0">
                              <a:latin typeface="+mj-lt"/>
                              <a:cs typeface="Times New Roman" pitchFamily="18" charset="0"/>
                            </a:rPr>
                            <a:t>Genetic Marker </a:t>
                          </a:r>
                          <a:r>
                            <a:rPr lang="en-US" sz="2000" b="1" kern="1200" dirty="0" smtClean="0">
                              <a:solidFill>
                                <a:schemeClr val="lt1"/>
                              </a:solidFill>
                              <a:latin typeface="+mj-lt"/>
                              <a:ea typeface="+mn-ea"/>
                              <a:cs typeface="Times New Roman" pitchFamily="18" charset="0"/>
                            </a:rPr>
                            <a:t>2</a:t>
                          </a:r>
                          <a:endParaRPr lang="en-US" sz="2000" b="1" kern="1200" dirty="0">
                            <a:solidFill>
                              <a:schemeClr val="lt1"/>
                            </a:solidFill>
                            <a:latin typeface="+mj-lt"/>
                            <a:ea typeface="+mn-ea"/>
                            <a:cs typeface="Times New Roman"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hMerge="1">
                      <a:txBody>
                        <a:bodyPr/>
                        <a:lstStyle/>
                        <a:p>
                          <a:pPr algn="ctr"/>
                          <a:endParaRPr lang="en-US" dirty="0"/>
                        </a:p>
                      </a:txBody>
                      <a:tcPr anchor="ctr">
                        <a:lnB w="12700" cap="flat" cmpd="sng" algn="ctr">
                          <a:solidFill>
                            <a:schemeClr val="tx1"/>
                          </a:solidFill>
                          <a:prstDash val="solid"/>
                          <a:round/>
                          <a:headEnd type="none" w="med" len="med"/>
                          <a:tailEnd type="none" w="med" len="med"/>
                        </a:lnB>
                      </a:tcPr>
                    </a:tc>
                    <a:tc rowSpan="2">
                      <a:txBody>
                        <a:bodyPr/>
                        <a:lstStyle/>
                        <a:p>
                          <a:endParaRPr lang="en-US"/>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blipFill rotWithShape="0">
                          <a:blip r:embed="rId6"/>
                          <a:stretch>
                            <a:fillRect l="-573387" t="-641" r="-5645" b="-155769"/>
                          </a:stretch>
                        </a:blipFill>
                      </a:tcPr>
                    </a:tc>
                  </a:tr>
                  <a:tr h="475945">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Gene</a:t>
                          </a:r>
                          <a:endParaRPr lang="en-US" sz="2000" b="1" kern="1200" dirty="0">
                            <a:solidFill>
                              <a:schemeClr val="lt1"/>
                            </a:solidFill>
                            <a:latin typeface="+mj-lt"/>
                            <a:ea typeface="+mn-ea"/>
                            <a:cs typeface="Times New Roman" pitchFamily="18"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Maker</a:t>
                          </a:r>
                          <a:r>
                            <a:rPr lang="en-US" sz="2000" b="1" kern="1200" baseline="0" dirty="0" smtClean="0">
                              <a:solidFill>
                                <a:schemeClr val="lt1"/>
                              </a:solidFill>
                              <a:latin typeface="+mj-lt"/>
                              <a:ea typeface="+mn-ea"/>
                              <a:cs typeface="Times New Roman" pitchFamily="18" charset="0"/>
                            </a:rPr>
                            <a:t> </a:t>
                          </a:r>
                          <a:r>
                            <a:rPr lang="en-US" sz="2000" b="1" kern="1200" dirty="0" smtClean="0">
                              <a:solidFill>
                                <a:schemeClr val="lt1"/>
                              </a:solidFill>
                              <a:latin typeface="+mj-lt"/>
                              <a:ea typeface="+mn-ea"/>
                              <a:cs typeface="Times New Roman" pitchFamily="18" charset="0"/>
                            </a:rPr>
                            <a:t>ID</a:t>
                          </a:r>
                          <a:endParaRPr lang="en-US" sz="2000" b="1" kern="1200" dirty="0">
                            <a:solidFill>
                              <a:schemeClr val="lt1"/>
                            </a:solidFill>
                            <a:latin typeface="+mj-lt"/>
                            <a:ea typeface="+mn-ea"/>
                            <a:cs typeface="Times New Roman" pitchFamily="18" charset="0"/>
                          </a:endParaRPr>
                        </a:p>
                      </a:txBody>
                      <a:tcPr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Gene</a:t>
                          </a:r>
                          <a:endParaRPr lang="en-US" sz="2000" b="1" kern="1200" dirty="0">
                            <a:solidFill>
                              <a:schemeClr val="lt1"/>
                            </a:solidFill>
                            <a:latin typeface="+mj-lt"/>
                            <a:ea typeface="+mn-ea"/>
                            <a:cs typeface="Times New Roman" pitchFamily="18" charset="0"/>
                          </a:endParaRPr>
                        </a:p>
                      </a:txBody>
                      <a:tcPr anchor="ctr">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457200" rtl="0" eaLnBrk="1" latinLnBrk="0" hangingPunct="1"/>
                          <a:r>
                            <a:rPr lang="en-US" sz="2000" b="1" kern="1200" dirty="0" smtClean="0">
                              <a:solidFill>
                                <a:schemeClr val="lt1"/>
                              </a:solidFill>
                              <a:latin typeface="+mj-lt"/>
                              <a:ea typeface="+mn-ea"/>
                              <a:cs typeface="Times New Roman" pitchFamily="18" charset="0"/>
                            </a:rPr>
                            <a:t>Marker ID</a:t>
                          </a:r>
                          <a:endParaRPr lang="en-US" sz="2000" b="1" kern="1200" dirty="0">
                            <a:solidFill>
                              <a:schemeClr val="lt1"/>
                            </a:solidFill>
                            <a:latin typeface="+mj-lt"/>
                            <a:ea typeface="+mn-ea"/>
                            <a:cs typeface="Times New Roman" pitchFamily="18" charset="0"/>
                          </a:endParaRPr>
                        </a:p>
                      </a:txBody>
                      <a:tcPr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vMerge="1">
                      <a:txBody>
                        <a:bodyPr/>
                        <a:lstStyle/>
                        <a:p>
                          <a:endParaRPr lang="en-US"/>
                        </a:p>
                      </a:txBody>
                      <a:tcPr/>
                    </a:tc>
                  </a:tr>
                  <a:tr h="475945">
                    <a:tc>
                      <a:txBody>
                        <a:bodyPr/>
                        <a:lstStyle/>
                        <a:p>
                          <a:pPr algn="ctr" fontAlgn="ctr"/>
                          <a:r>
                            <a:rPr lang="en-US" sz="1800" b="0" i="0" u="none" strike="noStrike" dirty="0">
                              <a:solidFill>
                                <a:srgbClr val="000000"/>
                              </a:solidFill>
                              <a:effectLst/>
                              <a:latin typeface="+mj-lt"/>
                              <a:cs typeface="Times New Roman" pitchFamily="18" charset="0"/>
                            </a:rPr>
                            <a:t>SLC12A3</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1800" dirty="0" smtClean="0">
                              <a:latin typeface="+mj-lt"/>
                              <a:cs typeface="Times New Roman" pitchFamily="18" charset="0"/>
                            </a:rPr>
                            <a:t>rs11076172</a:t>
                          </a:r>
                          <a:endParaRPr lang="en-US" sz="1800" dirty="0">
                            <a:latin typeface="+mj-lt"/>
                            <a:cs typeface="Times New Roman" pitchFamily="18" charset="0"/>
                          </a:endParaRPr>
                        </a:p>
                      </a:txBody>
                      <a:tcPr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fontAlgn="ctr"/>
                          <a:r>
                            <a:rPr lang="en-US" sz="1800" b="0" i="0" u="none" strike="noStrike" dirty="0">
                              <a:solidFill>
                                <a:srgbClr val="000000"/>
                              </a:solidFill>
                              <a:effectLst/>
                              <a:latin typeface="+mj-lt"/>
                              <a:cs typeface="Times New Roman" pitchFamily="18" charset="0"/>
                            </a:rPr>
                            <a:t>ABCG5</a:t>
                          </a:r>
                        </a:p>
                      </a:txBody>
                      <a:tcPr marL="9525" marR="9525" marT="9525" marB="0" anchor="ctr">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1800" dirty="0" smtClean="0">
                              <a:latin typeface="+mj-lt"/>
                              <a:cs typeface="Times New Roman" pitchFamily="18" charset="0"/>
                            </a:rPr>
                            <a:t>rs10495909</a:t>
                          </a:r>
                          <a:endParaRPr lang="en-US" sz="1800" dirty="0">
                            <a:latin typeface="+mj-lt"/>
                            <a:cs typeface="Times New Roman" pitchFamily="18" charset="0"/>
                          </a:endParaRPr>
                        </a:p>
                      </a:txBody>
                      <a:tcPr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1800" dirty="0" smtClean="0">
                              <a:latin typeface="+mj-lt"/>
                              <a:cs typeface="Times New Roman" pitchFamily="18" charset="0"/>
                            </a:rPr>
                            <a:t>3.29</a:t>
                          </a:r>
                          <a:endParaRPr lang="en-US" sz="1800" dirty="0">
                            <a:latin typeface="+mj-lt"/>
                            <a:cs typeface="Times New Roman" pitchFamily="18"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r>
                  <a:tr h="475945">
                    <a:tc>
                      <a:txBody>
                        <a:bodyPr/>
                        <a:lstStyle/>
                        <a:p>
                          <a:pPr algn="ctr" fontAlgn="ctr"/>
                          <a:r>
                            <a:rPr lang="en-US" sz="1800" b="0" i="0" u="none" strike="noStrike" dirty="0">
                              <a:solidFill>
                                <a:srgbClr val="000000"/>
                              </a:solidFill>
                              <a:effectLst/>
                              <a:latin typeface="+mj-lt"/>
                              <a:cs typeface="Times New Roman" pitchFamily="18" charset="0"/>
                            </a:rPr>
                            <a:t>SLC12A3</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rs11076172</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THBS2</a:t>
                          </a:r>
                        </a:p>
                      </a:txBody>
                      <a:tcPr marL="9525" marR="9525" marT="9525" marB="0" anchor="ctr">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rs9294977</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2.89</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r h="475945">
                    <a:tc>
                      <a:txBody>
                        <a:bodyPr/>
                        <a:lstStyle/>
                        <a:p>
                          <a:pPr algn="ctr" fontAlgn="ctr"/>
                          <a:r>
                            <a:rPr lang="en-US" sz="1800" b="0" i="0" u="none" strike="noStrike" dirty="0">
                              <a:solidFill>
                                <a:srgbClr val="000000"/>
                              </a:solidFill>
                              <a:effectLst/>
                              <a:latin typeface="+mj-lt"/>
                              <a:cs typeface="Times New Roman" pitchFamily="18" charset="0"/>
                            </a:rPr>
                            <a:t>SLC12A3</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rs11076172</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HDAC2</a:t>
                          </a:r>
                        </a:p>
                      </a:txBody>
                      <a:tcPr marL="9525" marR="9525" marT="9525" marB="0" anchor="ctr">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a:solidFill>
                                <a:srgbClr val="000000"/>
                              </a:solidFill>
                              <a:effectLst/>
                              <a:latin typeface="+mj-lt"/>
                              <a:cs typeface="Times New Roman" pitchFamily="18" charset="0"/>
                            </a:rPr>
                            <a:t>rs13194921</a:t>
                          </a:r>
                        </a:p>
                      </a:txBody>
                      <a:tcPr marL="9525" marR="9525" marT="9525" marB="0" anchor="ctr">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fontAlgn="ctr"/>
                          <a:r>
                            <a:rPr lang="en-US" sz="1800" b="0" i="0" u="none" strike="noStrike" dirty="0" smtClean="0">
                              <a:solidFill>
                                <a:srgbClr val="000000"/>
                              </a:solidFill>
                              <a:effectLst/>
                              <a:latin typeface="+mj-lt"/>
                              <a:cs typeface="Times New Roman" pitchFamily="18" charset="0"/>
                            </a:rPr>
                            <a:t>2.43</a:t>
                          </a:r>
                          <a:endParaRPr lang="en-US" sz="1800" b="0" i="0" u="none" strike="noStrike" dirty="0">
                            <a:solidFill>
                              <a:srgbClr val="000000"/>
                            </a:solidFill>
                            <a:effectLst/>
                            <a:latin typeface="+mj-lt"/>
                            <a:cs typeface="Times New Roman"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r>
                </a:tbl>
              </a:graphicData>
            </a:graphic>
          </p:graphicFrame>
        </mc:Fallback>
      </mc:AlternateContent>
    </p:spTree>
    <p:extLst>
      <p:ext uri="{BB962C8B-B14F-4D97-AF65-F5344CB8AC3E}">
        <p14:creationId xmlns:p14="http://schemas.microsoft.com/office/powerpoint/2010/main" val="13422714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347864" y="5877272"/>
            <a:ext cx="5688632" cy="830997"/>
          </a:xfrm>
          <a:prstGeom prst="rect">
            <a:avLst/>
          </a:prstGeom>
          <a:noFill/>
        </p:spPr>
        <p:txBody>
          <a:bodyPr wrap="square" rtlCol="0">
            <a:spAutoFit/>
          </a:bodyPr>
          <a:lstStyle/>
          <a:p>
            <a:r>
              <a:rPr lang="en-US" sz="1600" dirty="0" smtClean="0">
                <a:solidFill>
                  <a:schemeClr val="bg1"/>
                </a:solidFill>
              </a:rPr>
              <a:t>Yubao Wu, </a:t>
            </a:r>
            <a:r>
              <a:rPr lang="it-IT" sz="1600" dirty="0">
                <a:solidFill>
                  <a:schemeClr val="bg1"/>
                </a:solidFill>
              </a:rPr>
              <a:t>Xiaofeng Zhu, Li Li, Wei Fan, </a:t>
            </a:r>
            <a:r>
              <a:rPr lang="en-US" sz="1600" dirty="0" err="1" smtClean="0">
                <a:solidFill>
                  <a:schemeClr val="bg1"/>
                </a:solidFill>
              </a:rPr>
              <a:t>Ruoming</a:t>
            </a:r>
            <a:r>
              <a:rPr lang="en-US" sz="1600" dirty="0" smtClean="0">
                <a:solidFill>
                  <a:schemeClr val="bg1"/>
                </a:solidFill>
              </a:rPr>
              <a:t> Jin, Xiang Zhang. </a:t>
            </a:r>
            <a:r>
              <a:rPr lang="en-US" sz="1600" dirty="0">
                <a:solidFill>
                  <a:schemeClr val="bg1"/>
                </a:solidFill>
                <a:cs typeface="Times New Roman" pitchFamily="18" charset="0"/>
              </a:rPr>
              <a:t>Mining Dual Networks: Models, Algorithms and </a:t>
            </a:r>
            <a:r>
              <a:rPr lang="en-US" sz="1600" dirty="0" smtClean="0">
                <a:solidFill>
                  <a:schemeClr val="bg1"/>
                </a:solidFill>
                <a:cs typeface="Times New Roman" pitchFamily="18" charset="0"/>
              </a:rPr>
              <a:t>Applications</a:t>
            </a:r>
            <a:r>
              <a:rPr lang="en-US" sz="1600" dirty="0" smtClean="0">
                <a:solidFill>
                  <a:schemeClr val="bg1"/>
                </a:solidFill>
              </a:rPr>
              <a:t>. </a:t>
            </a:r>
            <a:r>
              <a:rPr lang="en-US" altLang="zh-CN" sz="1600" dirty="0" smtClean="0">
                <a:solidFill>
                  <a:schemeClr val="bg1"/>
                </a:solidFill>
              </a:rPr>
              <a:t>TKDD</a:t>
            </a:r>
            <a:r>
              <a:rPr lang="en-US" sz="1600" dirty="0" smtClean="0">
                <a:solidFill>
                  <a:schemeClr val="bg1"/>
                </a:solidFill>
              </a:rPr>
              <a:t>, 2015.</a:t>
            </a:r>
            <a:endParaRPr lang="en-US" sz="1600" dirty="0">
              <a:solidFill>
                <a:schemeClr val="bg1"/>
              </a:solidFill>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39" y="1139007"/>
            <a:ext cx="3955715" cy="2046060"/>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3727388" y="2418169"/>
                <a:ext cx="1267365" cy="717119"/>
              </a:xfrm>
              <a:prstGeom prst="rect">
                <a:avLst/>
              </a:prstGeom>
            </p:spPr>
            <p:txBody>
              <a:bodyPr wrap="square">
                <a:spAutoFit/>
              </a:bodyPr>
              <a:lstStyle/>
              <a:p>
                <a:pPr marL="57150" lvl="0" eaLnBrk="0" hangingPunct="0">
                  <a:spcBef>
                    <a:spcPct val="20000"/>
                  </a:spcBef>
                </a:pPr>
                <a:r>
                  <a:rPr lang="en-US" sz="2000" dirty="0" smtClean="0">
                    <a:solidFill>
                      <a:schemeClr val="tx1"/>
                    </a:solidFill>
                    <a:ea typeface="Cambria Math"/>
                  </a:rPr>
                  <a:t>:  </a:t>
                </a:r>
                <a14:m>
                  <m:oMath xmlns:m="http://schemas.openxmlformats.org/officeDocument/2006/math">
                    <m:f>
                      <m:fPr>
                        <m:ctrlPr>
                          <a:rPr lang="en-US" sz="2600" i="1">
                            <a:solidFill>
                              <a:schemeClr val="tx1"/>
                            </a:solidFill>
                            <a:latin typeface="Cambria Math" panose="02040503050406030204" pitchFamily="18" charset="0"/>
                          </a:rPr>
                        </m:ctrlPr>
                      </m:fPr>
                      <m:num>
                        <m:r>
                          <a:rPr lang="en-US" sz="2600" i="1" smtClean="0">
                            <a:solidFill>
                              <a:schemeClr val="tx1"/>
                            </a:solidFill>
                            <a:latin typeface="Cambria Math" panose="02040503050406030204" pitchFamily="18" charset="0"/>
                          </a:rPr>
                          <m:t>𝑒</m:t>
                        </m:r>
                        <m:r>
                          <a:rPr lang="en-US" sz="2600" b="0" i="1" smtClean="0">
                            <a:solidFill>
                              <a:schemeClr val="tx1"/>
                            </a:solidFill>
                            <a:latin typeface="Cambria Math" panose="02040503050406030204" pitchFamily="18" charset="0"/>
                          </a:rPr>
                          <m:t>(</m:t>
                        </m:r>
                        <m:r>
                          <a:rPr lang="en-US" sz="2600" b="0" i="1" smtClean="0">
                            <a:solidFill>
                              <a:schemeClr val="tx1"/>
                            </a:solidFill>
                            <a:latin typeface="Cambria Math" panose="02040503050406030204" pitchFamily="18" charset="0"/>
                          </a:rPr>
                          <m:t>𝑆</m:t>
                        </m:r>
                        <m:r>
                          <a:rPr lang="en-US" sz="2600" b="0" i="1" smtClean="0">
                            <a:solidFill>
                              <a:schemeClr val="tx1"/>
                            </a:solidFill>
                            <a:latin typeface="Cambria Math" panose="02040503050406030204" pitchFamily="18" charset="0"/>
                          </a:rPr>
                          <m:t>)</m:t>
                        </m:r>
                      </m:num>
                      <m:den>
                        <m:d>
                          <m:dPr>
                            <m:begChr m:val="|"/>
                            <m:endChr m:val="|"/>
                            <m:ctrlPr>
                              <a:rPr lang="en-US" sz="2600" i="1">
                                <a:solidFill>
                                  <a:schemeClr val="tx1"/>
                                </a:solidFill>
                                <a:latin typeface="Cambria Math" panose="02040503050406030204" pitchFamily="18" charset="0"/>
                              </a:rPr>
                            </m:ctrlPr>
                          </m:dPr>
                          <m:e>
                            <m:r>
                              <a:rPr lang="en-US" sz="2600" i="1">
                                <a:solidFill>
                                  <a:schemeClr val="tx1"/>
                                </a:solidFill>
                                <a:latin typeface="Cambria Math"/>
                              </a:rPr>
                              <m:t>𝑆</m:t>
                            </m:r>
                          </m:e>
                        </m:d>
                      </m:den>
                    </m:f>
                  </m:oMath>
                </a14:m>
                <a:endParaRPr lang="en-US" sz="2600" dirty="0">
                  <a:solidFill>
                    <a:schemeClr val="tx1"/>
                  </a:solidFill>
                  <a:latin typeface="TitilliumMaps26L 500 wt"/>
                </a:endParaRPr>
              </a:p>
            </p:txBody>
          </p:sp>
        </mc:Choice>
        <mc:Fallback xmlns="">
          <p:sp>
            <p:nvSpPr>
              <p:cNvPr id="6" name="Rectangle 5"/>
              <p:cNvSpPr>
                <a:spLocks noRot="1" noChangeAspect="1" noMove="1" noResize="1" noEditPoints="1" noAdjustHandles="1" noChangeArrowheads="1" noChangeShapeType="1" noTextEdit="1"/>
              </p:cNvSpPr>
              <p:nvPr/>
            </p:nvSpPr>
            <p:spPr>
              <a:xfrm>
                <a:off x="3727388" y="2418169"/>
                <a:ext cx="1267365" cy="717119"/>
              </a:xfrm>
              <a:prstGeom prst="rect">
                <a:avLst/>
              </a:prstGeom>
              <a:blipFill rotWithShape="0">
                <a:blip r:embed="rId4"/>
                <a:stretch>
                  <a:fillRect l="-4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501722" y="2647972"/>
                <a:ext cx="1279517" cy="400110"/>
              </a:xfrm>
              <a:prstGeom prst="rect">
                <a:avLst/>
              </a:prstGeom>
            </p:spPr>
            <p:txBody>
              <a:bodyPr wrap="square">
                <a:spAutoFit/>
              </a:bodyPr>
              <a:lstStyle/>
              <a:p>
                <a:pPr marL="57150" lvl="0" eaLnBrk="0" hangingPunct="0">
                  <a:spcBef>
                    <a:spcPct val="200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Times New Roman" pitchFamily="18" charset="0"/>
                            </a:rPr>
                          </m:ctrlPr>
                        </m:sSubPr>
                        <m:e>
                          <m:r>
                            <a:rPr lang="en-US" sz="2000" i="1">
                              <a:latin typeface="Cambria Math"/>
                              <a:cs typeface="Times New Roman" pitchFamily="18" charset="0"/>
                            </a:rPr>
                            <m:t>𝐺</m:t>
                          </m:r>
                        </m:e>
                        <m:sub>
                          <m:r>
                            <a:rPr lang="en-US" sz="2000" i="1">
                              <a:latin typeface="Cambria Math"/>
                              <a:cs typeface="Times New Roman" pitchFamily="18" charset="0"/>
                            </a:rPr>
                            <m:t>𝑎</m:t>
                          </m:r>
                        </m:sub>
                      </m:sSub>
                      <m:r>
                        <a:rPr lang="en-US" sz="2000" b="0" i="1" smtClean="0">
                          <a:latin typeface="Cambria Math"/>
                          <a:cs typeface="Times New Roman" pitchFamily="18" charset="0"/>
                        </a:rPr>
                        <m:t>(</m:t>
                      </m:r>
                      <m:r>
                        <a:rPr lang="en-US" sz="2000" b="0" i="1" smtClean="0">
                          <a:latin typeface="Cambria Math"/>
                          <a:cs typeface="Times New Roman" pitchFamily="18" charset="0"/>
                        </a:rPr>
                        <m:t>𝑉</m:t>
                      </m:r>
                      <m:r>
                        <a:rPr lang="en-US" sz="2000" b="0" i="1" smtClean="0">
                          <a:latin typeface="Cambria Math"/>
                          <a:cs typeface="Times New Roman" pitchFamily="18" charset="0"/>
                        </a:rPr>
                        <m:t>, </m:t>
                      </m:r>
                      <m:sSub>
                        <m:sSubPr>
                          <m:ctrlPr>
                            <a:rPr lang="en-US" sz="2000" b="0" i="1" smtClean="0">
                              <a:latin typeface="Cambria Math" panose="02040503050406030204" pitchFamily="18" charset="0"/>
                              <a:cs typeface="Times New Roman" pitchFamily="18" charset="0"/>
                            </a:rPr>
                          </m:ctrlPr>
                        </m:sSubPr>
                        <m:e>
                          <m:r>
                            <a:rPr lang="en-US" sz="2000" b="0" i="1" smtClean="0">
                              <a:latin typeface="Cambria Math"/>
                              <a:cs typeface="Times New Roman" pitchFamily="18" charset="0"/>
                            </a:rPr>
                            <m:t>𝐸</m:t>
                          </m:r>
                        </m:e>
                        <m:sub>
                          <m:r>
                            <a:rPr lang="en-US" sz="2000" b="0" i="1" smtClean="0">
                              <a:latin typeface="Cambria Math"/>
                              <a:cs typeface="Times New Roman" pitchFamily="18" charset="0"/>
                            </a:rPr>
                            <m:t>𝑎</m:t>
                          </m:r>
                        </m:sub>
                      </m:sSub>
                      <m:r>
                        <a:rPr lang="en-US" sz="2000" b="0" i="1" smtClean="0">
                          <a:latin typeface="Cambria Math"/>
                          <a:cs typeface="Times New Roman" pitchFamily="18" charset="0"/>
                        </a:rPr>
                        <m:t>)</m:t>
                      </m:r>
                    </m:oMath>
                  </m:oMathPara>
                </a14:m>
                <a:endParaRPr lang="en-US" sz="2000" dirty="0">
                  <a:solidFill>
                    <a:schemeClr val="tx1"/>
                  </a:solidFill>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501722" y="2647972"/>
                <a:ext cx="1279517" cy="400110"/>
              </a:xfrm>
              <a:prstGeom prst="rect">
                <a:avLst/>
              </a:prstGeom>
              <a:blipFill rotWithShape="0">
                <a:blip r:embed="rId5"/>
                <a:stretch>
                  <a:fillRect r="-191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7308304" y="2647972"/>
                <a:ext cx="1279517" cy="400110"/>
              </a:xfrm>
              <a:prstGeom prst="rect">
                <a:avLst/>
              </a:prstGeom>
            </p:spPr>
            <p:txBody>
              <a:bodyPr wrap="square">
                <a:spAutoFit/>
              </a:bodyPr>
              <a:lstStyle/>
              <a:p>
                <a:pPr marL="57150" lvl="0" eaLnBrk="0" hangingPunct="0">
                  <a:spcBef>
                    <a:spcPct val="200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Times New Roman" pitchFamily="18" charset="0"/>
                            </a:rPr>
                          </m:ctrlPr>
                        </m:sSubPr>
                        <m:e>
                          <m:r>
                            <a:rPr lang="en-US" sz="2000" i="1">
                              <a:latin typeface="Cambria Math"/>
                              <a:cs typeface="Times New Roman" pitchFamily="18" charset="0"/>
                            </a:rPr>
                            <m:t>𝐺</m:t>
                          </m:r>
                        </m:e>
                        <m:sub>
                          <m:r>
                            <a:rPr lang="en-US" sz="2000" b="0" i="1" smtClean="0">
                              <a:latin typeface="Cambria Math"/>
                              <a:cs typeface="Times New Roman" pitchFamily="18" charset="0"/>
                            </a:rPr>
                            <m:t>𝑏</m:t>
                          </m:r>
                        </m:sub>
                      </m:sSub>
                      <m:r>
                        <a:rPr lang="en-US" sz="2000" b="0" i="1" smtClean="0">
                          <a:latin typeface="Cambria Math"/>
                          <a:cs typeface="Times New Roman" pitchFamily="18" charset="0"/>
                        </a:rPr>
                        <m:t>(</m:t>
                      </m:r>
                      <m:r>
                        <a:rPr lang="en-US" sz="2000" b="0" i="1" smtClean="0">
                          <a:latin typeface="Cambria Math"/>
                          <a:cs typeface="Times New Roman" pitchFamily="18" charset="0"/>
                        </a:rPr>
                        <m:t>𝑉</m:t>
                      </m:r>
                      <m:r>
                        <a:rPr lang="en-US" sz="2000" b="0" i="1" smtClean="0">
                          <a:latin typeface="Cambria Math"/>
                          <a:cs typeface="Times New Roman" pitchFamily="18" charset="0"/>
                        </a:rPr>
                        <m:t>, </m:t>
                      </m:r>
                      <m:sSub>
                        <m:sSubPr>
                          <m:ctrlPr>
                            <a:rPr lang="en-US" sz="2000" b="0" i="1" smtClean="0">
                              <a:latin typeface="Cambria Math" panose="02040503050406030204" pitchFamily="18" charset="0"/>
                              <a:cs typeface="Times New Roman" pitchFamily="18" charset="0"/>
                            </a:rPr>
                          </m:ctrlPr>
                        </m:sSubPr>
                        <m:e>
                          <m:r>
                            <a:rPr lang="en-US" sz="2000" b="0" i="1" smtClean="0">
                              <a:latin typeface="Cambria Math"/>
                              <a:cs typeface="Times New Roman" pitchFamily="18" charset="0"/>
                            </a:rPr>
                            <m:t>𝐸</m:t>
                          </m:r>
                        </m:e>
                        <m:sub>
                          <m:r>
                            <a:rPr lang="en-US" sz="2000" b="0" i="1" smtClean="0">
                              <a:latin typeface="Cambria Math"/>
                              <a:cs typeface="Times New Roman" pitchFamily="18" charset="0"/>
                            </a:rPr>
                            <m:t>𝑏</m:t>
                          </m:r>
                        </m:sub>
                      </m:sSub>
                      <m:r>
                        <a:rPr lang="en-US" sz="2000" b="0" i="1" smtClean="0">
                          <a:latin typeface="Cambria Math"/>
                          <a:cs typeface="Times New Roman" pitchFamily="18" charset="0"/>
                        </a:rPr>
                        <m:t>)</m:t>
                      </m:r>
                    </m:oMath>
                  </m:oMathPara>
                </a14:m>
                <a:endParaRPr lang="en-US" sz="2000" dirty="0">
                  <a:solidFill>
                    <a:schemeClr val="tx1"/>
                  </a:solidFill>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7308304" y="2647972"/>
                <a:ext cx="1279517" cy="400110"/>
              </a:xfrm>
              <a:prstGeom prst="rect">
                <a:avLst/>
              </a:prstGeom>
              <a:blipFill rotWithShape="0">
                <a:blip r:embed="rId6"/>
                <a:stretch>
                  <a:fillRect r="-1429" b="-16667"/>
                </a:stretch>
              </a:blipFill>
            </p:spPr>
            <p:txBody>
              <a:bodyPr/>
              <a:lstStyle/>
              <a:p>
                <a:r>
                  <a:rPr lang="en-US">
                    <a:noFill/>
                  </a:rPr>
                  <a:t> </a:t>
                </a:r>
              </a:p>
            </p:txBody>
          </p:sp>
        </mc:Fallback>
      </mc:AlternateContent>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l="14094" r="14116"/>
          <a:stretch/>
        </p:blipFill>
        <p:spPr>
          <a:xfrm>
            <a:off x="5347390" y="1381471"/>
            <a:ext cx="1588181" cy="1054876"/>
          </a:xfrm>
          <a:prstGeom prst="rect">
            <a:avLst/>
          </a:prstGeom>
        </p:spPr>
      </p:pic>
      <p:pic>
        <p:nvPicPr>
          <p:cNvPr id="11" name="Picture 10"/>
          <p:cNvPicPr>
            <a:picLocks noChangeAspect="1"/>
          </p:cNvPicPr>
          <p:nvPr/>
        </p:nvPicPr>
        <p:blipFill rotWithShape="1">
          <a:blip r:embed="rId8" cstate="print">
            <a:extLst>
              <a:ext uri="{28A0092B-C50C-407E-A947-70E740481C1C}">
                <a14:useLocalDpi xmlns:a14="http://schemas.microsoft.com/office/drawing/2010/main" val="0"/>
              </a:ext>
            </a:extLst>
          </a:blip>
          <a:srcRect l="14742" r="14433"/>
          <a:stretch/>
        </p:blipFill>
        <p:spPr>
          <a:xfrm>
            <a:off x="7156548" y="1381471"/>
            <a:ext cx="1583030" cy="1065786"/>
          </a:xfrm>
          <a:prstGeom prst="rect">
            <a:avLst/>
          </a:prstGeom>
        </p:spPr>
      </p:pic>
      <p:pic>
        <p:nvPicPr>
          <p:cNvPr id="2" name="Picture 1"/>
          <p:cNvPicPr>
            <a:picLocks noChangeAspect="1"/>
          </p:cNvPicPr>
          <p:nvPr/>
        </p:nvPicPr>
        <p:blipFill rotWithShape="1">
          <a:blip r:embed="rId9">
            <a:extLst>
              <a:ext uri="{28A0092B-C50C-407E-A947-70E740481C1C}">
                <a14:useLocalDpi xmlns:a14="http://schemas.microsoft.com/office/drawing/2010/main" val="0"/>
              </a:ext>
            </a:extLst>
          </a:blip>
          <a:srcRect t="26901" b="26901"/>
          <a:stretch/>
        </p:blipFill>
        <p:spPr>
          <a:xfrm>
            <a:off x="336058" y="3542272"/>
            <a:ext cx="4199430" cy="2027573"/>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3927524" y="4802532"/>
                <a:ext cx="1591401" cy="727571"/>
              </a:xfrm>
              <a:prstGeom prst="rect">
                <a:avLst/>
              </a:prstGeom>
            </p:spPr>
            <p:txBody>
              <a:bodyPr wrap="square">
                <a:spAutoFit/>
              </a:bodyPr>
              <a:lstStyle/>
              <a:p>
                <a:pPr marL="57150" lvl="0" eaLnBrk="0" hangingPunct="0">
                  <a:spcBef>
                    <a:spcPct val="20000"/>
                  </a:spcBef>
                </a:pPr>
                <a:r>
                  <a:rPr lang="en-US" sz="2000" dirty="0" smtClean="0">
                    <a:solidFill>
                      <a:schemeClr val="tx1"/>
                    </a:solidFill>
                    <a:ea typeface="Cambria Math"/>
                  </a:rPr>
                  <a:t>:  </a:t>
                </a:r>
                <a14:m>
                  <m:oMath xmlns:m="http://schemas.openxmlformats.org/officeDocument/2006/math">
                    <m:f>
                      <m:fPr>
                        <m:ctrlPr>
                          <a:rPr lang="en-US" sz="2600" i="1">
                            <a:solidFill>
                              <a:schemeClr val="tx1"/>
                            </a:solidFill>
                            <a:latin typeface="Cambria Math" panose="02040503050406030204" pitchFamily="18" charset="0"/>
                          </a:rPr>
                        </m:ctrlPr>
                      </m:fPr>
                      <m:num>
                        <m:r>
                          <a:rPr lang="en-US" sz="2600" i="1" smtClean="0">
                            <a:solidFill>
                              <a:schemeClr val="tx1"/>
                            </a:solidFill>
                            <a:latin typeface="Cambria Math" panose="02040503050406030204" pitchFamily="18" charset="0"/>
                          </a:rPr>
                          <m:t>𝑒</m:t>
                        </m:r>
                        <m:d>
                          <m:dPr>
                            <m:ctrlPr>
                              <a:rPr lang="en-US" sz="2600" b="0" i="1" smtClean="0">
                                <a:solidFill>
                                  <a:schemeClr val="tx1"/>
                                </a:solidFill>
                                <a:latin typeface="Cambria Math" panose="02040503050406030204" pitchFamily="18" charset="0"/>
                              </a:rPr>
                            </m:ctrlPr>
                          </m:dPr>
                          <m:e>
                            <m:r>
                              <a:rPr lang="en-US" sz="2600" b="0" i="1" smtClean="0">
                                <a:solidFill>
                                  <a:schemeClr val="tx1"/>
                                </a:solidFill>
                                <a:latin typeface="Cambria Math" panose="02040503050406030204" pitchFamily="18" charset="0"/>
                              </a:rPr>
                              <m:t>𝑆</m:t>
                            </m:r>
                          </m:e>
                        </m:d>
                        <m:r>
                          <a:rPr lang="en-US" sz="2600" b="0" i="1" smtClean="0">
                            <a:solidFill>
                              <a:schemeClr val="tx1"/>
                            </a:solidFill>
                            <a:latin typeface="Cambria Math" panose="02040503050406030204" pitchFamily="18" charset="0"/>
                          </a:rPr>
                          <m:t>+</m:t>
                        </m:r>
                        <m:r>
                          <a:rPr lang="en-US" sz="2600" b="0" i="1" smtClean="0">
                            <a:solidFill>
                              <a:schemeClr val="tx1"/>
                            </a:solidFill>
                            <a:latin typeface="Cambria Math" panose="02040503050406030204" pitchFamily="18" charset="0"/>
                          </a:rPr>
                          <m:t>𝑟</m:t>
                        </m:r>
                        <m:r>
                          <a:rPr lang="en-US" sz="2600" b="0" i="1" smtClean="0">
                            <a:solidFill>
                              <a:schemeClr val="tx1"/>
                            </a:solidFill>
                            <a:latin typeface="Cambria Math" panose="02040503050406030204" pitchFamily="18" charset="0"/>
                          </a:rPr>
                          <m:t>(</m:t>
                        </m:r>
                        <m:r>
                          <a:rPr lang="en-US" sz="2600" b="0" i="1" smtClean="0">
                            <a:solidFill>
                              <a:schemeClr val="tx1"/>
                            </a:solidFill>
                            <a:latin typeface="Cambria Math" panose="02040503050406030204" pitchFamily="18" charset="0"/>
                          </a:rPr>
                          <m:t>𝑆</m:t>
                        </m:r>
                        <m:r>
                          <a:rPr lang="en-US" sz="2600" b="0" i="1" smtClean="0">
                            <a:solidFill>
                              <a:schemeClr val="tx1"/>
                            </a:solidFill>
                            <a:latin typeface="Cambria Math" panose="02040503050406030204" pitchFamily="18" charset="0"/>
                          </a:rPr>
                          <m:t>)</m:t>
                        </m:r>
                      </m:num>
                      <m:den>
                        <m:d>
                          <m:dPr>
                            <m:begChr m:val="|"/>
                            <m:endChr m:val="|"/>
                            <m:ctrlPr>
                              <a:rPr lang="en-US" sz="2600" i="1">
                                <a:solidFill>
                                  <a:schemeClr val="tx1"/>
                                </a:solidFill>
                                <a:latin typeface="Cambria Math" panose="02040503050406030204" pitchFamily="18" charset="0"/>
                              </a:rPr>
                            </m:ctrlPr>
                          </m:dPr>
                          <m:e>
                            <m:r>
                              <a:rPr lang="en-US" sz="2600" i="1">
                                <a:solidFill>
                                  <a:schemeClr val="tx1"/>
                                </a:solidFill>
                                <a:latin typeface="Cambria Math"/>
                              </a:rPr>
                              <m:t>𝑆</m:t>
                            </m:r>
                          </m:e>
                        </m:d>
                      </m:den>
                    </m:f>
                  </m:oMath>
                </a14:m>
                <a:endParaRPr lang="en-US" sz="2600" dirty="0">
                  <a:solidFill>
                    <a:schemeClr val="tx1"/>
                  </a:solidFill>
                  <a:latin typeface="TitilliumMaps26L 500 wt"/>
                </a:endParaRPr>
              </a:p>
            </p:txBody>
          </p:sp>
        </mc:Choice>
        <mc:Fallback xmlns="">
          <p:sp>
            <p:nvSpPr>
              <p:cNvPr id="12" name="Rectangle 11"/>
              <p:cNvSpPr>
                <a:spLocks noRot="1" noChangeAspect="1" noMove="1" noResize="1" noEditPoints="1" noAdjustHandles="1" noChangeArrowheads="1" noChangeShapeType="1" noTextEdit="1"/>
              </p:cNvSpPr>
              <p:nvPr/>
            </p:nvSpPr>
            <p:spPr>
              <a:xfrm>
                <a:off x="3927524" y="4802532"/>
                <a:ext cx="1591401" cy="727571"/>
              </a:xfrm>
              <a:prstGeom prst="rect">
                <a:avLst/>
              </a:prstGeom>
              <a:blipFill rotWithShape="0">
                <a:blip r:embed="rId10"/>
                <a:stretch>
                  <a:fillRect l="-383"/>
                </a:stretch>
              </a:blipFill>
            </p:spPr>
            <p:txBody>
              <a:bodyPr/>
              <a:lstStyle/>
              <a:p>
                <a:r>
                  <a:rPr lang="en-US">
                    <a:noFill/>
                  </a:rPr>
                  <a:t> </a:t>
                </a:r>
              </a:p>
            </p:txBody>
          </p:sp>
        </mc:Fallback>
      </mc:AlternateContent>
      <p:sp>
        <p:nvSpPr>
          <p:cNvPr id="3" name="Rectangle 2"/>
          <p:cNvSpPr/>
          <p:nvPr/>
        </p:nvSpPr>
        <p:spPr>
          <a:xfrm>
            <a:off x="466344" y="5193196"/>
            <a:ext cx="2233448" cy="293204"/>
          </a:xfrm>
          <a:prstGeom prst="rect">
            <a:avLst/>
          </a:prstGeom>
          <a:solidFill>
            <a:srgbClr val="FFFFFF"/>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372063" y="5173451"/>
            <a:ext cx="2363733" cy="307777"/>
          </a:xfrm>
          <a:prstGeom prst="rect">
            <a:avLst/>
          </a:prstGeom>
        </p:spPr>
        <p:txBody>
          <a:bodyPr wrap="square" lIns="0" tIns="0" rIns="0" bIns="0">
            <a:spAutoFit/>
          </a:bodyPr>
          <a:lstStyle/>
          <a:p>
            <a:pPr marL="57150" lvl="0" eaLnBrk="0" hangingPunct="0">
              <a:spcBef>
                <a:spcPct val="20000"/>
              </a:spcBef>
            </a:pPr>
            <a:r>
              <a:rPr lang="en-US" sz="2000" dirty="0" smtClean="0">
                <a:solidFill>
                  <a:schemeClr val="tx1"/>
                </a:solidFill>
              </a:rPr>
              <a:t>(</a:t>
            </a:r>
            <a:r>
              <a:rPr lang="en-US" sz="2000" dirty="0" smtClean="0">
                <a:solidFill>
                  <a:srgbClr val="E41A1A"/>
                </a:solidFill>
              </a:rPr>
              <a:t>node/edge weighted</a:t>
            </a:r>
            <a:r>
              <a:rPr lang="en-US" sz="2000" dirty="0" smtClean="0">
                <a:solidFill>
                  <a:schemeClr val="tx1"/>
                </a:solidFill>
              </a:rPr>
              <a:t>)</a:t>
            </a:r>
            <a:endParaRPr lang="en-US" sz="2000" dirty="0">
              <a:solidFill>
                <a:schemeClr val="tx1"/>
              </a:solidFill>
            </a:endParaRPr>
          </a:p>
        </p:txBody>
      </p:sp>
      <p:sp>
        <p:nvSpPr>
          <p:cNvPr id="14" name="Rectangle 13"/>
          <p:cNvSpPr/>
          <p:nvPr/>
        </p:nvSpPr>
        <p:spPr>
          <a:xfrm>
            <a:off x="466344" y="2782283"/>
            <a:ext cx="2017424" cy="293204"/>
          </a:xfrm>
          <a:prstGeom prst="rect">
            <a:avLst/>
          </a:prstGeom>
          <a:solidFill>
            <a:srgbClr val="FFFFFF"/>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588087" y="2762538"/>
            <a:ext cx="1787669" cy="307777"/>
          </a:xfrm>
          <a:prstGeom prst="rect">
            <a:avLst/>
          </a:prstGeom>
        </p:spPr>
        <p:txBody>
          <a:bodyPr wrap="square" lIns="0" tIns="0" rIns="0" bIns="0">
            <a:spAutoFit/>
          </a:bodyPr>
          <a:lstStyle/>
          <a:p>
            <a:pPr marL="57150" lvl="0" algn="ctr" eaLnBrk="0" hangingPunct="0">
              <a:spcBef>
                <a:spcPct val="20000"/>
              </a:spcBef>
            </a:pPr>
            <a:r>
              <a:rPr lang="en-US" sz="2000" dirty="0" smtClean="0">
                <a:solidFill>
                  <a:schemeClr val="tx1"/>
                </a:solidFill>
              </a:rPr>
              <a:t>(</a:t>
            </a:r>
            <a:r>
              <a:rPr lang="en-US" sz="2000" dirty="0" smtClean="0">
                <a:solidFill>
                  <a:srgbClr val="E41A1A"/>
                </a:solidFill>
              </a:rPr>
              <a:t>edge weighted</a:t>
            </a:r>
            <a:r>
              <a:rPr lang="en-US" sz="2000" dirty="0" smtClean="0">
                <a:solidFill>
                  <a:schemeClr val="tx1"/>
                </a:solidFill>
              </a:rPr>
              <a:t>)</a:t>
            </a:r>
            <a:endParaRPr lang="en-US" sz="2000" dirty="0">
              <a:solidFill>
                <a:schemeClr val="tx1"/>
              </a:solidFill>
            </a:endParaRPr>
          </a:p>
        </p:txBody>
      </p:sp>
      <mc:AlternateContent xmlns:mc="http://schemas.openxmlformats.org/markup-compatibility/2006" xmlns:a14="http://schemas.microsoft.com/office/drawing/2010/main">
        <mc:Choice Requires="a14">
          <p:sp>
            <p:nvSpPr>
              <p:cNvPr id="16" name="Rectangle 15"/>
              <p:cNvSpPr/>
              <p:nvPr/>
            </p:nvSpPr>
            <p:spPr>
              <a:xfrm>
                <a:off x="5955816" y="4607461"/>
                <a:ext cx="2175998" cy="492443"/>
              </a:xfrm>
              <a:prstGeom prst="rect">
                <a:avLst/>
              </a:prstGeom>
            </p:spPr>
            <p:txBody>
              <a:bodyPr wrap="square">
                <a:spAutoFit/>
              </a:bodyPr>
              <a:lstStyle/>
              <a:p>
                <a:pPr marL="57150" lvl="0" eaLnBrk="0" hangingPunct="0">
                  <a:spcBef>
                    <a:spcPct val="20000"/>
                  </a:spcBef>
                </a:pPr>
                <a14:m>
                  <m:oMath xmlns:m="http://schemas.openxmlformats.org/officeDocument/2006/math">
                    <m:r>
                      <a:rPr lang="en-US" sz="2000" i="1" smtClean="0">
                        <a:latin typeface="Cambria Math" panose="02040503050406030204" pitchFamily="18" charset="0"/>
                      </a:rPr>
                      <m:t>𝑒</m:t>
                    </m:r>
                    <m:d>
                      <m:dPr>
                        <m:ctrlPr>
                          <a:rPr lang="en-US" sz="2000" i="1">
                            <a:latin typeface="Cambria Math" panose="02040503050406030204" pitchFamily="18" charset="0"/>
                          </a:rPr>
                        </m:ctrlPr>
                      </m:dPr>
                      <m:e>
                        <m:r>
                          <a:rPr lang="en-US" sz="2000" i="1">
                            <a:latin typeface="Cambria Math" panose="02040503050406030204" pitchFamily="18" charset="0"/>
                          </a:rPr>
                          <m:t>𝑆</m:t>
                        </m:r>
                      </m:e>
                    </m:d>
                    <m:r>
                      <a:rPr lang="en-US" sz="2000" b="0" i="1" smtClean="0">
                        <a:latin typeface="Cambria Math" panose="02040503050406030204" pitchFamily="18" charset="0"/>
                      </a:rPr>
                      <m:t>=</m:t>
                    </m:r>
                    <m:nary>
                      <m:naryPr>
                        <m:chr m:val="∑"/>
                        <m:limLoc m:val="subSup"/>
                        <m:supHide m:val="on"/>
                        <m:ctrlPr>
                          <a:rPr lang="en-US" sz="2000" b="0" i="1" smtClean="0">
                            <a:latin typeface="Cambria Math" panose="02040503050406030204" pitchFamily="18" charset="0"/>
                          </a:rPr>
                        </m:ctrlPr>
                      </m:naryPr>
                      <m:sub>
                        <m:r>
                          <m:rPr>
                            <m:brk m:alnAt="9"/>
                          </m:rP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sub>
                        </m:sSub>
                      </m:e>
                    </m:nary>
                  </m:oMath>
                </a14:m>
                <a:r>
                  <a:rPr lang="en-US" sz="2600" dirty="0" smtClean="0">
                    <a:solidFill>
                      <a:schemeClr val="tx1"/>
                    </a:solidFill>
                    <a:latin typeface="TitilliumMaps26L 500 wt"/>
                  </a:rPr>
                  <a:t> </a:t>
                </a:r>
                <a:endParaRPr lang="en-US" sz="2600" dirty="0">
                  <a:solidFill>
                    <a:schemeClr val="tx1"/>
                  </a:solidFill>
                  <a:latin typeface="TitilliumMaps26L 500 w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55816" y="4607461"/>
                <a:ext cx="2175998" cy="492443"/>
              </a:xfrm>
              <a:prstGeom prst="rect">
                <a:avLst/>
              </a:prstGeom>
              <a:blipFill rotWithShape="0">
                <a:blip r:embed="rId11"/>
                <a:stretch>
                  <a:fillRect t="-86420" b="-1432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955816" y="5077402"/>
                <a:ext cx="2401464" cy="492443"/>
              </a:xfrm>
              <a:prstGeom prst="rect">
                <a:avLst/>
              </a:prstGeom>
            </p:spPr>
            <p:txBody>
              <a:bodyPr wrap="square">
                <a:spAutoFit/>
              </a:bodyPr>
              <a:lstStyle/>
              <a:p>
                <a:pPr marL="57150" lvl="0" eaLnBrk="0" hangingPunct="0">
                  <a:spcBef>
                    <a:spcPct val="20000"/>
                  </a:spcBef>
                </a:pPr>
                <a14:m>
                  <m:oMath xmlns:m="http://schemas.openxmlformats.org/officeDocument/2006/math">
                    <m:r>
                      <a:rPr lang="en-US" sz="2000" b="0" i="1" smtClean="0">
                        <a:latin typeface="Cambria Math" panose="02040503050406030204" pitchFamily="18" charset="0"/>
                      </a:rPr>
                      <m:t>𝑟</m:t>
                    </m:r>
                    <m:d>
                      <m:dPr>
                        <m:ctrlPr>
                          <a:rPr lang="en-US" sz="2000" i="1">
                            <a:latin typeface="Cambria Math" panose="02040503050406030204" pitchFamily="18" charset="0"/>
                          </a:rPr>
                        </m:ctrlPr>
                      </m:dPr>
                      <m:e>
                        <m:r>
                          <a:rPr lang="en-US" sz="2000" i="1">
                            <a:latin typeface="Cambria Math" panose="02040503050406030204" pitchFamily="18" charset="0"/>
                          </a:rPr>
                          <m:t>𝑆</m:t>
                        </m:r>
                      </m:e>
                    </m:d>
                    <m:r>
                      <a:rPr lang="en-US" sz="2000" b="0" i="1" smtClean="0">
                        <a:latin typeface="Cambria Math" panose="02040503050406030204" pitchFamily="18" charset="0"/>
                      </a:rPr>
                      <m:t>=</m:t>
                    </m:r>
                    <m:nary>
                      <m:naryPr>
                        <m:chr m:val="∑"/>
                        <m:limLoc m:val="subSup"/>
                        <m:supHide m:val="on"/>
                        <m:ctrlPr>
                          <a:rPr lang="en-US" sz="2000" b="0" i="1" smtClean="0">
                            <a:latin typeface="Cambria Math" panose="02040503050406030204" pitchFamily="18" charset="0"/>
                          </a:rPr>
                        </m:ctrlPr>
                      </m:naryPr>
                      <m:sub>
                        <m:r>
                          <m:rPr>
                            <m:brk m:alnAt="9"/>
                          </m:rPr>
                          <a:rPr lang="en-US" sz="2000" b="0" i="1" smtClean="0">
                            <a:latin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sub>
                      <m:sup/>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 </m:t>
                        </m:r>
                      </m:e>
                    </m:nary>
                  </m:oMath>
                </a14:m>
                <a:r>
                  <a:rPr lang="en-US" sz="2600" dirty="0" smtClean="0">
                    <a:solidFill>
                      <a:schemeClr val="tx1"/>
                    </a:solidFill>
                    <a:latin typeface="TitilliumMaps26L 500 wt"/>
                  </a:rPr>
                  <a:t> </a:t>
                </a:r>
                <a:endParaRPr lang="en-US" sz="2600" dirty="0">
                  <a:solidFill>
                    <a:schemeClr val="tx1"/>
                  </a:solidFill>
                  <a:latin typeface="TitilliumMaps26L 500 wt"/>
                </a:endParaRPr>
              </a:p>
            </p:txBody>
          </p:sp>
        </mc:Choice>
        <mc:Fallback xmlns="">
          <p:sp>
            <p:nvSpPr>
              <p:cNvPr id="17" name="Rectangle 16"/>
              <p:cNvSpPr>
                <a:spLocks noRot="1" noChangeAspect="1" noMove="1" noResize="1" noEditPoints="1" noAdjustHandles="1" noChangeArrowheads="1" noChangeShapeType="1" noTextEdit="1"/>
              </p:cNvSpPr>
              <p:nvPr/>
            </p:nvSpPr>
            <p:spPr>
              <a:xfrm>
                <a:off x="5955816" y="5077402"/>
                <a:ext cx="2401464" cy="49244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491656" y="4077072"/>
                <a:ext cx="3101811" cy="400110"/>
              </a:xfrm>
              <a:prstGeom prst="rect">
                <a:avLst/>
              </a:prstGeom>
            </p:spPr>
            <p:txBody>
              <a:bodyPr wrap="none">
                <a:spAutoFit/>
              </a:bodyPr>
              <a:lstStyle/>
              <a:p>
                <a14:m>
                  <m:oMath xmlns:m="http://schemas.openxmlformats.org/officeDocument/2006/math">
                    <m:r>
                      <a:rPr lang="en-US" sz="2000" i="1" smtClean="0">
                        <a:latin typeface="Cambria Math" panose="02040503050406030204" pitchFamily="18" charset="0"/>
                      </a:rPr>
                      <m:t>𝑟</m:t>
                    </m:r>
                    <m:r>
                      <a:rPr lang="en-US" sz="2000" i="1" smtClean="0">
                        <a:latin typeface="Cambria Math" panose="02040503050406030204" pitchFamily="18" charset="0"/>
                      </a:rPr>
                      <m:t>(</m:t>
                    </m:r>
                    <m:r>
                      <a:rPr lang="en-US" sz="2000" i="1" smtClean="0">
                        <a:latin typeface="Cambria Math" panose="02040503050406030204" pitchFamily="18" charset="0"/>
                      </a:rPr>
                      <m:t>𝑖</m:t>
                    </m:r>
                    <m:r>
                      <a:rPr lang="en-US" sz="2000" i="1" smtClean="0">
                        <a:latin typeface="Cambria Math" panose="02040503050406030204" pitchFamily="18" charset="0"/>
                      </a:rPr>
                      <m:t>) </m:t>
                    </m:r>
                  </m:oMath>
                </a14:m>
                <a:r>
                  <a:rPr lang="en-US" sz="2000" dirty="0" smtClean="0"/>
                  <a:t>: node weight of node </a:t>
                </a:r>
                <a14:m>
                  <m:oMath xmlns:m="http://schemas.openxmlformats.org/officeDocument/2006/math">
                    <m:r>
                      <a:rPr lang="en-US" sz="2000" b="0" i="1" smtClean="0">
                        <a:latin typeface="Cambria Math" panose="02040503050406030204" pitchFamily="18" charset="0"/>
                      </a:rPr>
                      <m:t>𝑖</m:t>
                    </m:r>
                  </m:oMath>
                </a14:m>
                <a:endParaRPr lang="en-US" sz="2000" dirty="0"/>
              </a:p>
            </p:txBody>
          </p:sp>
        </mc:Choice>
        <mc:Fallback xmlns="">
          <p:sp>
            <p:nvSpPr>
              <p:cNvPr id="18" name="Rectangle 17"/>
              <p:cNvSpPr>
                <a:spLocks noRot="1" noChangeAspect="1" noMove="1" noResize="1" noEditPoints="1" noAdjustHandles="1" noChangeArrowheads="1" noChangeShapeType="1" noTextEdit="1"/>
              </p:cNvSpPr>
              <p:nvPr/>
            </p:nvSpPr>
            <p:spPr>
              <a:xfrm>
                <a:off x="5491656" y="4077072"/>
                <a:ext cx="3101811" cy="400110"/>
              </a:xfrm>
              <a:prstGeom prst="rect">
                <a:avLst/>
              </a:prstGeom>
              <a:blipFill rotWithShape="0">
                <a:blip r:embed="rId13"/>
                <a:stretch>
                  <a:fillRect t="-9231" b="-2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491656" y="3536132"/>
                <a:ext cx="3400823" cy="424796"/>
              </a:xfrm>
              <a:prstGeom prst="rect">
                <a:avLst/>
              </a:prstGeom>
            </p:spPr>
            <p:txBody>
              <a:bodyPr wrap="square">
                <a:spAutoFit/>
              </a:bodyPr>
              <a:lstStyle/>
              <a:p>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oMath>
                </a14:m>
                <a:r>
                  <a:rPr lang="en-US" sz="2000" dirty="0" smtClean="0"/>
                  <a:t> : edge weight of edge </a:t>
                </a:r>
                <a14:m>
                  <m:oMath xmlns:m="http://schemas.openxmlformats.org/officeDocument/2006/math">
                    <m:r>
                      <a:rPr lang="en-US" sz="2000" b="0" i="0"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0" smtClean="0">
                        <a:latin typeface="Cambria Math" panose="02040503050406030204" pitchFamily="18" charset="0"/>
                      </a:rPr>
                      <m:t>)</m:t>
                    </m:r>
                  </m:oMath>
                </a14:m>
                <a:endParaRPr lang="en-US" sz="2000" dirty="0"/>
              </a:p>
            </p:txBody>
          </p:sp>
        </mc:Choice>
        <mc:Fallback xmlns="">
          <p:sp>
            <p:nvSpPr>
              <p:cNvPr id="19" name="Rectangle 18"/>
              <p:cNvSpPr>
                <a:spLocks noRot="1" noChangeAspect="1" noMove="1" noResize="1" noEditPoints="1" noAdjustHandles="1" noChangeArrowheads="1" noChangeShapeType="1" noTextEdit="1"/>
              </p:cNvSpPr>
              <p:nvPr/>
            </p:nvSpPr>
            <p:spPr>
              <a:xfrm>
                <a:off x="5491656" y="3536132"/>
                <a:ext cx="3400823" cy="424796"/>
              </a:xfrm>
              <a:prstGeom prst="rect">
                <a:avLst/>
              </a:prstGeom>
              <a:blipFill rotWithShape="0">
                <a:blip r:embed="rId14"/>
                <a:stretch>
                  <a:fillRect t="-5714" r="-538" b="-20000"/>
                </a:stretch>
              </a:blipFill>
            </p:spPr>
            <p:txBody>
              <a:bodyPr/>
              <a:lstStyle/>
              <a:p>
                <a:r>
                  <a:rPr lang="en-US">
                    <a:noFill/>
                  </a:rPr>
                  <a:t> </a:t>
                </a:r>
              </a:p>
            </p:txBody>
          </p:sp>
        </mc:Fallback>
      </mc:AlternateContent>
      <p:sp>
        <p:nvSpPr>
          <p:cNvPr id="20" name="Title 1"/>
          <p:cNvSpPr txBox="1">
            <a:spLocks/>
          </p:cNvSpPr>
          <p:nvPr/>
        </p:nvSpPr>
        <p:spPr bwMode="auto">
          <a:xfrm>
            <a:off x="467544" y="332656"/>
            <a:ext cx="6049872" cy="587536"/>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3600" dirty="0" smtClean="0">
                <a:solidFill>
                  <a:schemeClr val="tx1"/>
                </a:solidFill>
                <a:latin typeface="+mj-lt"/>
                <a:cs typeface="Times New Roman" pitchFamily="18" charset="0"/>
              </a:rPr>
              <a:t>Extension </a:t>
            </a:r>
            <a:r>
              <a:rPr lang="en-US" altLang="zh-CN" sz="3600" dirty="0" smtClean="0">
                <a:solidFill>
                  <a:schemeClr val="tx1"/>
                </a:solidFill>
                <a:latin typeface="+mj-lt"/>
                <a:cs typeface="Times New Roman" pitchFamily="18" charset="0"/>
              </a:rPr>
              <a:t>—— Node Weights</a:t>
            </a:r>
            <a:endParaRPr lang="en-US" sz="3600" dirty="0">
              <a:solidFill>
                <a:schemeClr val="tx1"/>
              </a:solidFill>
              <a:latin typeface="+mj-lt"/>
              <a:cs typeface="Times New Roman" pitchFamily="18" charset="0"/>
            </a:endParaRPr>
          </a:p>
        </p:txBody>
      </p:sp>
    </p:spTree>
    <p:extLst>
      <p:ext uri="{BB962C8B-B14F-4D97-AF65-F5344CB8AC3E}">
        <p14:creationId xmlns:p14="http://schemas.microsoft.com/office/powerpoint/2010/main" val="343582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17" grpId="0"/>
      <p:bldP spid="18" grpId="0"/>
      <p:bldP spid="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516" y="204384"/>
            <a:ext cx="8712968" cy="646516"/>
          </a:xfrm>
        </p:spPr>
        <p:txBody>
          <a:bodyPr/>
          <a:lstStyle/>
          <a:p>
            <a:pPr algn="ctr"/>
            <a:r>
              <a:rPr lang="en-US" sz="3600" dirty="0">
                <a:solidFill>
                  <a:schemeClr val="tx1"/>
                </a:solidFill>
                <a:latin typeface="+mn-lt"/>
                <a:cs typeface="Times New Roman" pitchFamily="18" charset="0"/>
              </a:rPr>
              <a:t>Densest Connected </a:t>
            </a:r>
            <a:r>
              <a:rPr lang="en-US" sz="3600" dirty="0" smtClean="0">
                <a:solidFill>
                  <a:schemeClr val="tx1"/>
                </a:solidFill>
                <a:latin typeface="+mn-lt"/>
                <a:cs typeface="Times New Roman" pitchFamily="18" charset="0"/>
              </a:rPr>
              <a:t>Subgraph : Node Weights</a:t>
            </a:r>
            <a:endParaRPr lang="en-US" sz="3600" dirty="0">
              <a:solidFill>
                <a:schemeClr val="tx1"/>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539475" y="1470345"/>
                <a:ext cx="1279517" cy="400110"/>
              </a:xfrm>
              <a:prstGeom prst="rect">
                <a:avLst/>
              </a:prstGeom>
            </p:spPr>
            <p:txBody>
              <a:bodyPr wrap="square">
                <a:spAutoFit/>
              </a:bodyPr>
              <a:lstStyle/>
              <a:p>
                <a:pPr marL="57150" lvl="0" eaLnBrk="0" hangingPunct="0">
                  <a:spcBef>
                    <a:spcPct val="200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Times New Roman" pitchFamily="18" charset="0"/>
                            </a:rPr>
                          </m:ctrlPr>
                        </m:sSubPr>
                        <m:e>
                          <m:r>
                            <a:rPr lang="en-US" sz="2000" i="1">
                              <a:latin typeface="Cambria Math"/>
                              <a:cs typeface="Times New Roman" pitchFamily="18" charset="0"/>
                            </a:rPr>
                            <m:t>𝐺</m:t>
                          </m:r>
                        </m:e>
                        <m:sub>
                          <m:r>
                            <a:rPr lang="en-US" sz="2000" i="1">
                              <a:latin typeface="Cambria Math"/>
                              <a:cs typeface="Times New Roman" pitchFamily="18" charset="0"/>
                            </a:rPr>
                            <m:t>𝑎</m:t>
                          </m:r>
                        </m:sub>
                      </m:sSub>
                      <m:r>
                        <a:rPr lang="en-US" sz="2000" b="0" i="1" smtClean="0">
                          <a:latin typeface="Cambria Math"/>
                          <a:cs typeface="Times New Roman" pitchFamily="18" charset="0"/>
                        </a:rPr>
                        <m:t>(</m:t>
                      </m:r>
                      <m:r>
                        <a:rPr lang="en-US" sz="2000" b="0" i="1" smtClean="0">
                          <a:latin typeface="Cambria Math"/>
                          <a:cs typeface="Times New Roman" pitchFamily="18" charset="0"/>
                        </a:rPr>
                        <m:t>𝑉</m:t>
                      </m:r>
                      <m:r>
                        <a:rPr lang="en-US" sz="2000" b="0" i="1" smtClean="0">
                          <a:latin typeface="Cambria Math"/>
                          <a:cs typeface="Times New Roman" pitchFamily="18" charset="0"/>
                        </a:rPr>
                        <m:t>, </m:t>
                      </m:r>
                      <m:sSub>
                        <m:sSubPr>
                          <m:ctrlPr>
                            <a:rPr lang="en-US" sz="2000" b="0" i="1" smtClean="0">
                              <a:latin typeface="Cambria Math" panose="02040503050406030204" pitchFamily="18" charset="0"/>
                              <a:cs typeface="Times New Roman" pitchFamily="18" charset="0"/>
                            </a:rPr>
                          </m:ctrlPr>
                        </m:sSubPr>
                        <m:e>
                          <m:r>
                            <a:rPr lang="en-US" sz="2000" b="0" i="1" smtClean="0">
                              <a:latin typeface="Cambria Math"/>
                              <a:cs typeface="Times New Roman" pitchFamily="18" charset="0"/>
                            </a:rPr>
                            <m:t>𝐸</m:t>
                          </m:r>
                        </m:e>
                        <m:sub>
                          <m:r>
                            <a:rPr lang="en-US" sz="2000" b="0" i="1" smtClean="0">
                              <a:latin typeface="Cambria Math"/>
                              <a:cs typeface="Times New Roman" pitchFamily="18" charset="0"/>
                            </a:rPr>
                            <m:t>𝑎</m:t>
                          </m:r>
                        </m:sub>
                      </m:sSub>
                      <m:r>
                        <a:rPr lang="en-US" sz="2000" b="0" i="1" smtClean="0">
                          <a:latin typeface="Cambria Math"/>
                          <a:cs typeface="Times New Roman" pitchFamily="18" charset="0"/>
                        </a:rPr>
                        <m:t>)</m:t>
                      </m:r>
                    </m:oMath>
                  </m:oMathPara>
                </a14:m>
                <a:endParaRPr lang="en-US" sz="2000" dirty="0">
                  <a:solidFill>
                    <a:schemeClr val="tx1"/>
                  </a:solidFill>
                  <a:latin typeface="Times New Roman" pitchFamily="18" charset="0"/>
                  <a:cs typeface="Times New Roman"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539475" y="1470345"/>
                <a:ext cx="1279517" cy="400110"/>
              </a:xfrm>
              <a:prstGeom prst="rect">
                <a:avLst/>
              </a:prstGeom>
              <a:blipFill rotWithShape="1">
                <a:blip r:embed="rId6"/>
                <a:stretch>
                  <a:fillRect r="-190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39475" y="2760055"/>
                <a:ext cx="1279517" cy="400110"/>
              </a:xfrm>
              <a:prstGeom prst="rect">
                <a:avLst/>
              </a:prstGeom>
            </p:spPr>
            <p:txBody>
              <a:bodyPr wrap="square">
                <a:spAutoFit/>
              </a:bodyPr>
              <a:lstStyle/>
              <a:p>
                <a:pPr marL="57150" lvl="0" eaLnBrk="0" hangingPunct="0">
                  <a:spcBef>
                    <a:spcPct val="200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Times New Roman" pitchFamily="18" charset="0"/>
                            </a:rPr>
                          </m:ctrlPr>
                        </m:sSubPr>
                        <m:e>
                          <m:r>
                            <a:rPr lang="en-US" sz="2000" i="1">
                              <a:latin typeface="Cambria Math"/>
                              <a:cs typeface="Times New Roman" pitchFamily="18" charset="0"/>
                            </a:rPr>
                            <m:t>𝐺</m:t>
                          </m:r>
                        </m:e>
                        <m:sub>
                          <m:r>
                            <a:rPr lang="en-US" sz="2000" b="0" i="1" smtClean="0">
                              <a:latin typeface="Cambria Math"/>
                              <a:cs typeface="Times New Roman" pitchFamily="18" charset="0"/>
                            </a:rPr>
                            <m:t>𝑏</m:t>
                          </m:r>
                        </m:sub>
                      </m:sSub>
                      <m:r>
                        <a:rPr lang="en-US" sz="2000" b="0" i="1" smtClean="0">
                          <a:latin typeface="Cambria Math"/>
                          <a:cs typeface="Times New Roman" pitchFamily="18" charset="0"/>
                        </a:rPr>
                        <m:t>(</m:t>
                      </m:r>
                      <m:r>
                        <a:rPr lang="en-US" sz="2000" b="0" i="1" smtClean="0">
                          <a:latin typeface="Cambria Math"/>
                          <a:cs typeface="Times New Roman" pitchFamily="18" charset="0"/>
                        </a:rPr>
                        <m:t>𝑉</m:t>
                      </m:r>
                      <m:r>
                        <a:rPr lang="en-US" sz="2000" b="0" i="1" smtClean="0">
                          <a:latin typeface="Cambria Math"/>
                          <a:cs typeface="Times New Roman" pitchFamily="18" charset="0"/>
                        </a:rPr>
                        <m:t>, </m:t>
                      </m:r>
                      <m:sSub>
                        <m:sSubPr>
                          <m:ctrlPr>
                            <a:rPr lang="en-US" sz="2000" b="0" i="1" smtClean="0">
                              <a:latin typeface="Cambria Math" panose="02040503050406030204" pitchFamily="18" charset="0"/>
                              <a:cs typeface="Times New Roman" pitchFamily="18" charset="0"/>
                            </a:rPr>
                          </m:ctrlPr>
                        </m:sSubPr>
                        <m:e>
                          <m:r>
                            <a:rPr lang="en-US" sz="2000" b="0" i="1" smtClean="0">
                              <a:latin typeface="Cambria Math"/>
                              <a:cs typeface="Times New Roman" pitchFamily="18" charset="0"/>
                            </a:rPr>
                            <m:t>𝐸</m:t>
                          </m:r>
                        </m:e>
                        <m:sub>
                          <m:r>
                            <a:rPr lang="en-US" sz="2000" b="0" i="1" smtClean="0">
                              <a:latin typeface="Cambria Math"/>
                              <a:cs typeface="Times New Roman" pitchFamily="18" charset="0"/>
                            </a:rPr>
                            <m:t>𝑏</m:t>
                          </m:r>
                        </m:sub>
                      </m:sSub>
                      <m:r>
                        <a:rPr lang="en-US" sz="2000" b="0" i="1" smtClean="0">
                          <a:latin typeface="Cambria Math"/>
                          <a:cs typeface="Times New Roman" pitchFamily="18" charset="0"/>
                        </a:rPr>
                        <m:t>)</m:t>
                      </m:r>
                    </m:oMath>
                  </m:oMathPara>
                </a14:m>
                <a:endParaRPr lang="en-US" sz="2000" dirty="0">
                  <a:solidFill>
                    <a:schemeClr val="tx1"/>
                  </a:solidFill>
                  <a:latin typeface="Times New Roman" pitchFamily="18" charset="0"/>
                  <a:cs typeface="Times New Roman"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539475" y="2760055"/>
                <a:ext cx="1279517" cy="400110"/>
              </a:xfrm>
              <a:prstGeom prst="rect">
                <a:avLst/>
              </a:prstGeom>
              <a:blipFill rotWithShape="1">
                <a:blip r:embed="rId7"/>
                <a:stretch>
                  <a:fillRect r="-1905" b="-16923"/>
                </a:stretch>
              </a:blipFill>
            </p:spPr>
            <p:txBody>
              <a:bodyPr/>
              <a:lstStyle/>
              <a:p>
                <a:r>
                  <a:rPr lang="en-US">
                    <a:noFill/>
                  </a:rPr>
                  <a:t> </a:t>
                </a:r>
              </a:p>
            </p:txBody>
          </p:sp>
        </mc:Fallback>
      </mc:AlternateContent>
      <p:pic>
        <p:nvPicPr>
          <p:cNvPr id="10" name="Picture 9"/>
          <p:cNvPicPr>
            <a:picLocks noChangeAspect="1"/>
          </p:cNvPicPr>
          <p:nvPr/>
        </p:nvPicPr>
        <p:blipFill rotWithShape="1">
          <a:blip r:embed="rId8" cstate="print">
            <a:extLst>
              <a:ext uri="{28A0092B-C50C-407E-A947-70E740481C1C}">
                <a14:useLocalDpi xmlns:a14="http://schemas.microsoft.com/office/drawing/2010/main" val="0"/>
              </a:ext>
            </a:extLst>
          </a:blip>
          <a:srcRect l="14094" r="14116"/>
          <a:stretch/>
        </p:blipFill>
        <p:spPr>
          <a:xfrm>
            <a:off x="1933888" y="1163105"/>
            <a:ext cx="1588181" cy="1054876"/>
          </a:xfrm>
          <a:prstGeom prst="rect">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val="0"/>
              </a:ext>
            </a:extLst>
          </a:blip>
          <a:srcRect l="14742" r="14433"/>
          <a:stretch/>
        </p:blipFill>
        <p:spPr>
          <a:xfrm>
            <a:off x="1939039" y="2430470"/>
            <a:ext cx="1583030" cy="1065786"/>
          </a:xfrm>
          <a:prstGeom prst="rect">
            <a:avLst/>
          </a:prstGeom>
        </p:spPr>
      </p:pic>
      <p:pic>
        <p:nvPicPr>
          <p:cNvPr id="17" name="Picture 16"/>
          <p:cNvPicPr>
            <a:picLocks noChangeAspect="1"/>
          </p:cNvPicPr>
          <p:nvPr/>
        </p:nvPicPr>
        <p:blipFill rotWithShape="1">
          <a:blip r:embed="rId10">
            <a:extLst>
              <a:ext uri="{28A0092B-C50C-407E-A947-70E740481C1C}">
                <a14:useLocalDpi xmlns:a14="http://schemas.microsoft.com/office/drawing/2010/main" val="0"/>
              </a:ext>
            </a:extLst>
          </a:blip>
          <a:srcRect t="26901" b="26901"/>
          <a:stretch/>
        </p:blipFill>
        <p:spPr>
          <a:xfrm>
            <a:off x="3856469" y="1301607"/>
            <a:ext cx="4199430" cy="2027573"/>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7447935" y="2564904"/>
                <a:ext cx="1591401" cy="727571"/>
              </a:xfrm>
              <a:prstGeom prst="rect">
                <a:avLst/>
              </a:prstGeom>
            </p:spPr>
            <p:txBody>
              <a:bodyPr wrap="square">
                <a:spAutoFit/>
              </a:bodyPr>
              <a:lstStyle/>
              <a:p>
                <a:pPr marL="57150" lvl="0" eaLnBrk="0" hangingPunct="0">
                  <a:spcBef>
                    <a:spcPct val="20000"/>
                  </a:spcBef>
                </a:pPr>
                <a:r>
                  <a:rPr lang="en-US" sz="2000" dirty="0" smtClean="0">
                    <a:solidFill>
                      <a:schemeClr val="tx1"/>
                    </a:solidFill>
                    <a:ea typeface="Cambria Math"/>
                  </a:rPr>
                  <a:t>:  </a:t>
                </a:r>
                <a14:m>
                  <m:oMath xmlns:m="http://schemas.openxmlformats.org/officeDocument/2006/math">
                    <m:f>
                      <m:fPr>
                        <m:ctrlPr>
                          <a:rPr lang="en-US" sz="2600" i="1">
                            <a:solidFill>
                              <a:schemeClr val="tx1"/>
                            </a:solidFill>
                            <a:latin typeface="Cambria Math" panose="02040503050406030204" pitchFamily="18" charset="0"/>
                          </a:rPr>
                        </m:ctrlPr>
                      </m:fPr>
                      <m:num>
                        <m:r>
                          <a:rPr lang="en-US" sz="2600" i="1" smtClean="0">
                            <a:solidFill>
                              <a:schemeClr val="tx1"/>
                            </a:solidFill>
                            <a:latin typeface="Cambria Math" panose="02040503050406030204" pitchFamily="18" charset="0"/>
                          </a:rPr>
                          <m:t>𝑒</m:t>
                        </m:r>
                        <m:d>
                          <m:dPr>
                            <m:ctrlPr>
                              <a:rPr lang="en-US" sz="2600" b="0" i="1" smtClean="0">
                                <a:solidFill>
                                  <a:schemeClr val="tx1"/>
                                </a:solidFill>
                                <a:latin typeface="Cambria Math" panose="02040503050406030204" pitchFamily="18" charset="0"/>
                              </a:rPr>
                            </m:ctrlPr>
                          </m:dPr>
                          <m:e>
                            <m:r>
                              <a:rPr lang="en-US" sz="2600" b="0" i="1" smtClean="0">
                                <a:solidFill>
                                  <a:schemeClr val="tx1"/>
                                </a:solidFill>
                                <a:latin typeface="Cambria Math" panose="02040503050406030204" pitchFamily="18" charset="0"/>
                              </a:rPr>
                              <m:t>𝑆</m:t>
                            </m:r>
                          </m:e>
                        </m:d>
                        <m:r>
                          <a:rPr lang="en-US" sz="2600" b="0" i="1" smtClean="0">
                            <a:solidFill>
                              <a:schemeClr val="tx1"/>
                            </a:solidFill>
                            <a:latin typeface="Cambria Math" panose="02040503050406030204" pitchFamily="18" charset="0"/>
                          </a:rPr>
                          <m:t>+</m:t>
                        </m:r>
                        <m:r>
                          <a:rPr lang="en-US" sz="2600" b="0" i="1" smtClean="0">
                            <a:solidFill>
                              <a:schemeClr val="tx1"/>
                            </a:solidFill>
                            <a:latin typeface="Cambria Math" panose="02040503050406030204" pitchFamily="18" charset="0"/>
                          </a:rPr>
                          <m:t>𝑟</m:t>
                        </m:r>
                        <m:r>
                          <a:rPr lang="en-US" sz="2600" b="0" i="1" smtClean="0">
                            <a:solidFill>
                              <a:schemeClr val="tx1"/>
                            </a:solidFill>
                            <a:latin typeface="Cambria Math" panose="02040503050406030204" pitchFamily="18" charset="0"/>
                          </a:rPr>
                          <m:t>(</m:t>
                        </m:r>
                        <m:r>
                          <a:rPr lang="en-US" sz="2600" b="0" i="1" smtClean="0">
                            <a:solidFill>
                              <a:schemeClr val="tx1"/>
                            </a:solidFill>
                            <a:latin typeface="Cambria Math" panose="02040503050406030204" pitchFamily="18" charset="0"/>
                          </a:rPr>
                          <m:t>𝑆</m:t>
                        </m:r>
                        <m:r>
                          <a:rPr lang="en-US" sz="2600" b="0" i="1" smtClean="0">
                            <a:solidFill>
                              <a:schemeClr val="tx1"/>
                            </a:solidFill>
                            <a:latin typeface="Cambria Math" panose="02040503050406030204" pitchFamily="18" charset="0"/>
                          </a:rPr>
                          <m:t>)</m:t>
                        </m:r>
                      </m:num>
                      <m:den>
                        <m:d>
                          <m:dPr>
                            <m:begChr m:val="|"/>
                            <m:endChr m:val="|"/>
                            <m:ctrlPr>
                              <a:rPr lang="en-US" sz="2600" i="1">
                                <a:solidFill>
                                  <a:schemeClr val="tx1"/>
                                </a:solidFill>
                                <a:latin typeface="Cambria Math" panose="02040503050406030204" pitchFamily="18" charset="0"/>
                              </a:rPr>
                            </m:ctrlPr>
                          </m:dPr>
                          <m:e>
                            <m:r>
                              <a:rPr lang="en-US" sz="2600" i="1">
                                <a:solidFill>
                                  <a:schemeClr val="tx1"/>
                                </a:solidFill>
                                <a:latin typeface="Cambria Math"/>
                              </a:rPr>
                              <m:t>𝑆</m:t>
                            </m:r>
                          </m:e>
                        </m:d>
                      </m:den>
                    </m:f>
                  </m:oMath>
                </a14:m>
                <a:endParaRPr lang="en-US" sz="2600" dirty="0">
                  <a:solidFill>
                    <a:schemeClr val="tx1"/>
                  </a:solidFill>
                  <a:latin typeface="TitilliumMaps26L 500 wt"/>
                </a:endParaRPr>
              </a:p>
            </p:txBody>
          </p:sp>
        </mc:Choice>
        <mc:Fallback xmlns="">
          <p:sp>
            <p:nvSpPr>
              <p:cNvPr id="18" name="Rectangle 17"/>
              <p:cNvSpPr>
                <a:spLocks noRot="1" noChangeAspect="1" noMove="1" noResize="1" noEditPoints="1" noAdjustHandles="1" noChangeArrowheads="1" noChangeShapeType="1" noTextEdit="1"/>
              </p:cNvSpPr>
              <p:nvPr/>
            </p:nvSpPr>
            <p:spPr>
              <a:xfrm>
                <a:off x="7447935" y="2564904"/>
                <a:ext cx="1591401" cy="727571"/>
              </a:xfrm>
              <a:prstGeom prst="rect">
                <a:avLst/>
              </a:prstGeom>
              <a:blipFill rotWithShape="0">
                <a:blip r:embed="rId11"/>
                <a:stretch>
                  <a:fillRect l="-766"/>
                </a:stretch>
              </a:blipFill>
            </p:spPr>
            <p:txBody>
              <a:bodyPr/>
              <a:lstStyle/>
              <a:p>
                <a:r>
                  <a:rPr lang="en-US">
                    <a:noFill/>
                  </a:rPr>
                  <a:t> </a:t>
                </a:r>
              </a:p>
            </p:txBody>
          </p:sp>
        </mc:Fallback>
      </mc:AlternateContent>
      <p:sp>
        <p:nvSpPr>
          <p:cNvPr id="19" name="Rectangle 18"/>
          <p:cNvSpPr/>
          <p:nvPr/>
        </p:nvSpPr>
        <p:spPr>
          <a:xfrm>
            <a:off x="3986755" y="2952531"/>
            <a:ext cx="2233448" cy="293204"/>
          </a:xfrm>
          <a:prstGeom prst="rect">
            <a:avLst/>
          </a:prstGeom>
          <a:solidFill>
            <a:srgbClr val="FFFFFF"/>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p:cNvSpPr/>
          <p:nvPr/>
        </p:nvSpPr>
        <p:spPr>
          <a:xfrm>
            <a:off x="3892474" y="2932786"/>
            <a:ext cx="2363733" cy="307777"/>
          </a:xfrm>
          <a:prstGeom prst="rect">
            <a:avLst/>
          </a:prstGeom>
        </p:spPr>
        <p:txBody>
          <a:bodyPr wrap="square" lIns="0" tIns="0" rIns="0" bIns="0">
            <a:spAutoFit/>
          </a:bodyPr>
          <a:lstStyle/>
          <a:p>
            <a:pPr marL="57150" lvl="0" eaLnBrk="0" hangingPunct="0">
              <a:spcBef>
                <a:spcPct val="20000"/>
              </a:spcBef>
            </a:pPr>
            <a:r>
              <a:rPr lang="en-US" sz="2000" dirty="0" smtClean="0">
                <a:solidFill>
                  <a:schemeClr val="tx1"/>
                </a:solidFill>
              </a:rPr>
              <a:t>(</a:t>
            </a:r>
            <a:r>
              <a:rPr lang="en-US" sz="2000" dirty="0" smtClean="0">
                <a:solidFill>
                  <a:srgbClr val="E41A1A"/>
                </a:solidFill>
              </a:rPr>
              <a:t>node/edge weighted</a:t>
            </a:r>
            <a:r>
              <a:rPr lang="en-US" sz="2000" dirty="0" smtClean="0">
                <a:solidFill>
                  <a:schemeClr val="tx1"/>
                </a:solidFill>
              </a:rPr>
              <a:t>)</a:t>
            </a:r>
            <a:endParaRPr lang="en-US" sz="2000" dirty="0">
              <a:solidFill>
                <a:schemeClr val="tx1"/>
              </a:solidFill>
            </a:endParaRPr>
          </a:p>
        </p:txBody>
      </p:sp>
      <mc:AlternateContent xmlns:mc="http://schemas.openxmlformats.org/markup-compatibility/2006" xmlns:a14="http://schemas.microsoft.com/office/drawing/2010/main">
        <mc:Choice Requires="a14">
          <p:sp>
            <p:nvSpPr>
              <p:cNvPr id="21" name="Rectangle 20"/>
              <p:cNvSpPr/>
              <p:nvPr/>
            </p:nvSpPr>
            <p:spPr>
              <a:xfrm>
                <a:off x="366158" y="3825044"/>
                <a:ext cx="8153400" cy="1829796"/>
              </a:xfrm>
              <a:prstGeom prst="rect">
                <a:avLst/>
              </a:prstGeom>
            </p:spPr>
            <p:txBody>
              <a:bodyPr wrap="square">
                <a:spAutoFit/>
              </a:bodyPr>
              <a:lstStyle/>
              <a:p>
                <a:pPr marL="57150" lvl="0" eaLnBrk="0" hangingPunct="0">
                  <a:spcBef>
                    <a:spcPct val="20000"/>
                  </a:spcBef>
                </a:pPr>
                <a:r>
                  <a:rPr lang="en-US" sz="2200" b="1" dirty="0" smtClean="0">
                    <a:cs typeface="Times New Roman" pitchFamily="18" charset="0"/>
                  </a:rPr>
                  <a:t>The Densest Connected Subgraph (DCS) </a:t>
                </a:r>
                <a:r>
                  <a:rPr lang="en-US" sz="2200" b="1" dirty="0" smtClean="0">
                    <a:solidFill>
                      <a:schemeClr val="tx1"/>
                    </a:solidFill>
                    <a:cs typeface="Times New Roman" pitchFamily="18" charset="0"/>
                  </a:rPr>
                  <a:t>Problem</a:t>
                </a:r>
                <a:r>
                  <a:rPr lang="en-US" sz="2200" dirty="0" smtClean="0">
                    <a:solidFill>
                      <a:schemeClr val="tx1"/>
                    </a:solidFill>
                    <a:cs typeface="Times New Roman" pitchFamily="18" charset="0"/>
                  </a:rPr>
                  <a:t>:</a:t>
                </a:r>
              </a:p>
              <a:p>
                <a:pPr marL="57150" lvl="0" eaLnBrk="0" hangingPunct="0">
                  <a:spcBef>
                    <a:spcPct val="20000"/>
                  </a:spcBef>
                </a:pPr>
                <a:r>
                  <a:rPr lang="en-US" sz="2200" dirty="0" smtClean="0">
                    <a:solidFill>
                      <a:schemeClr val="tx1"/>
                    </a:solidFill>
                    <a:cs typeface="Times New Roman" pitchFamily="18" charset="0"/>
                  </a:rPr>
                  <a:t>Given dual networks </a:t>
                </a:r>
                <a14:m>
                  <m:oMath xmlns:m="http://schemas.openxmlformats.org/officeDocument/2006/math">
                    <m:r>
                      <a:rPr lang="en-US" sz="2200" b="0" i="1" smtClean="0">
                        <a:solidFill>
                          <a:schemeClr val="tx1"/>
                        </a:solidFill>
                        <a:latin typeface="Cambria Math"/>
                        <a:cs typeface="Times New Roman" pitchFamily="18" charset="0"/>
                      </a:rPr>
                      <m:t>𝐺</m:t>
                    </m:r>
                    <m:r>
                      <a:rPr lang="en-US" sz="2200" b="0" i="1" smtClean="0">
                        <a:solidFill>
                          <a:schemeClr val="tx1"/>
                        </a:solidFill>
                        <a:latin typeface="Cambria Math"/>
                        <a:cs typeface="Times New Roman" pitchFamily="18" charset="0"/>
                      </a:rPr>
                      <m:t>(</m:t>
                    </m:r>
                    <m:r>
                      <a:rPr lang="en-US" sz="2200" b="0" i="1" smtClean="0">
                        <a:solidFill>
                          <a:schemeClr val="tx1"/>
                        </a:solidFill>
                        <a:latin typeface="Cambria Math"/>
                        <a:cs typeface="Times New Roman" pitchFamily="18" charset="0"/>
                      </a:rPr>
                      <m:t>𝑉</m:t>
                    </m:r>
                    <m:r>
                      <a:rPr lang="en-US" sz="2200" b="0" i="1" smtClean="0">
                        <a:solidFill>
                          <a:schemeClr val="tx1"/>
                        </a:solidFill>
                        <a:latin typeface="Cambria Math"/>
                        <a:cs typeface="Times New Roman" pitchFamily="18" charset="0"/>
                      </a:rPr>
                      <m:t>, </m:t>
                    </m:r>
                    <m:sSub>
                      <m:sSubPr>
                        <m:ctrlPr>
                          <a:rPr lang="en-US" sz="2200" b="0" i="1" smtClean="0">
                            <a:solidFill>
                              <a:schemeClr val="tx1"/>
                            </a:solidFill>
                            <a:latin typeface="Cambria Math" panose="02040503050406030204" pitchFamily="18" charset="0"/>
                            <a:cs typeface="Times New Roman" pitchFamily="18" charset="0"/>
                          </a:rPr>
                        </m:ctrlPr>
                      </m:sSubPr>
                      <m:e>
                        <m:r>
                          <a:rPr lang="en-US" sz="2200" i="1">
                            <a:solidFill>
                              <a:schemeClr val="tx1"/>
                            </a:solidFill>
                            <a:latin typeface="Cambria Math"/>
                            <a:cs typeface="Times New Roman" pitchFamily="18" charset="0"/>
                          </a:rPr>
                          <m:t>𝐸</m:t>
                        </m:r>
                      </m:e>
                      <m:sub>
                        <m:r>
                          <a:rPr lang="en-US" sz="2200" b="0" i="1" smtClean="0">
                            <a:solidFill>
                              <a:schemeClr val="tx1"/>
                            </a:solidFill>
                            <a:latin typeface="Cambria Math"/>
                            <a:cs typeface="Times New Roman" pitchFamily="18" charset="0"/>
                          </a:rPr>
                          <m:t>𝑎</m:t>
                        </m:r>
                      </m:sub>
                    </m:sSub>
                    <m:r>
                      <a:rPr lang="en-US" sz="2200" b="0" i="1" smtClean="0">
                        <a:solidFill>
                          <a:schemeClr val="tx1"/>
                        </a:solidFill>
                        <a:latin typeface="Cambria Math"/>
                        <a:cs typeface="Times New Roman" pitchFamily="18" charset="0"/>
                      </a:rPr>
                      <m:t>,</m:t>
                    </m:r>
                    <m:sSub>
                      <m:sSubPr>
                        <m:ctrlPr>
                          <a:rPr lang="en-US" sz="2200" i="1">
                            <a:solidFill>
                              <a:schemeClr val="tx1"/>
                            </a:solidFill>
                            <a:latin typeface="Cambria Math" panose="02040503050406030204" pitchFamily="18" charset="0"/>
                            <a:cs typeface="Times New Roman" pitchFamily="18" charset="0"/>
                          </a:rPr>
                        </m:ctrlPr>
                      </m:sSubPr>
                      <m:e>
                        <m:r>
                          <a:rPr lang="en-US" sz="2200" i="1">
                            <a:solidFill>
                              <a:schemeClr val="tx1"/>
                            </a:solidFill>
                            <a:latin typeface="Cambria Math"/>
                            <a:cs typeface="Times New Roman" pitchFamily="18" charset="0"/>
                          </a:rPr>
                          <m:t>𝐸</m:t>
                        </m:r>
                      </m:e>
                      <m:sub>
                        <m:r>
                          <a:rPr lang="en-US" sz="2200" b="0" i="1" smtClean="0">
                            <a:solidFill>
                              <a:schemeClr val="tx1"/>
                            </a:solidFill>
                            <a:latin typeface="Cambria Math"/>
                            <a:cs typeface="Times New Roman" pitchFamily="18" charset="0"/>
                          </a:rPr>
                          <m:t>𝑏</m:t>
                        </m:r>
                      </m:sub>
                    </m:sSub>
                    <m:r>
                      <a:rPr lang="en-US" sz="2200" b="0" i="1" smtClean="0">
                        <a:solidFill>
                          <a:schemeClr val="tx1"/>
                        </a:solidFill>
                        <a:latin typeface="Cambria Math"/>
                        <a:cs typeface="Times New Roman" pitchFamily="18" charset="0"/>
                      </a:rPr>
                      <m:t>)</m:t>
                    </m:r>
                  </m:oMath>
                </a14:m>
                <a:r>
                  <a:rPr lang="en-US" sz="2200" dirty="0">
                    <a:solidFill>
                      <a:schemeClr val="tx1"/>
                    </a:solidFill>
                    <a:cs typeface="Times New Roman" pitchFamily="18" charset="0"/>
                  </a:rPr>
                  <a:t>, </a:t>
                </a:r>
                <a:r>
                  <a:rPr lang="en-US" sz="2200" dirty="0" smtClean="0">
                    <a:solidFill>
                      <a:schemeClr val="tx1"/>
                    </a:solidFill>
                    <a:cs typeface="Times New Roman" pitchFamily="18" charset="0"/>
                  </a:rPr>
                  <a:t>find </a:t>
                </a:r>
                <a14:m>
                  <m:oMath xmlns:m="http://schemas.openxmlformats.org/officeDocument/2006/math">
                    <m:r>
                      <a:rPr lang="en-US" sz="2200" b="0" i="1" smtClean="0">
                        <a:solidFill>
                          <a:schemeClr val="tx1"/>
                        </a:solidFill>
                        <a:latin typeface="Cambria Math"/>
                        <a:cs typeface="Times New Roman" pitchFamily="18" charset="0"/>
                      </a:rPr>
                      <m:t>𝑆</m:t>
                    </m:r>
                    <m:r>
                      <a:rPr lang="en-US" sz="2200" b="0" i="1" smtClean="0">
                        <a:solidFill>
                          <a:schemeClr val="tx1"/>
                        </a:solidFill>
                        <a:latin typeface="Cambria Math"/>
                        <a:cs typeface="Times New Roman" pitchFamily="18" charset="0"/>
                      </a:rPr>
                      <m:t>⊆</m:t>
                    </m:r>
                    <m:r>
                      <a:rPr lang="en-US" sz="2200" b="0" i="1" smtClean="0">
                        <a:solidFill>
                          <a:schemeClr val="tx1"/>
                        </a:solidFill>
                        <a:latin typeface="Cambria Math"/>
                        <a:cs typeface="Times New Roman" pitchFamily="18" charset="0"/>
                      </a:rPr>
                      <m:t>𝑉</m:t>
                    </m:r>
                  </m:oMath>
                </a14:m>
                <a:r>
                  <a:rPr lang="en-US" sz="2200" dirty="0">
                    <a:solidFill>
                      <a:schemeClr val="tx1"/>
                    </a:solidFill>
                    <a:cs typeface="Times New Roman" pitchFamily="18" charset="0"/>
                  </a:rPr>
                  <a:t> such </a:t>
                </a:r>
                <a:r>
                  <a:rPr lang="en-US" sz="2200" dirty="0" smtClean="0">
                    <a:solidFill>
                      <a:schemeClr val="tx1"/>
                    </a:solidFill>
                    <a:cs typeface="Times New Roman" pitchFamily="18" charset="0"/>
                  </a:rPr>
                  <a:t>that:</a:t>
                </a:r>
              </a:p>
              <a:p>
                <a:pPr marL="688975" lvl="0" eaLnBrk="0" hangingPunct="0">
                  <a:spcBef>
                    <a:spcPct val="20000"/>
                  </a:spcBef>
                </a:pPr>
                <a:r>
                  <a:rPr lang="en-US" sz="2200" dirty="0" smtClean="0">
                    <a:cs typeface="Times New Roman" pitchFamily="18" charset="0"/>
                  </a:rPr>
                  <a:t>(a)</a:t>
                </a:r>
                <a:r>
                  <a:rPr lang="en-US" sz="2200" dirty="0" smtClean="0">
                    <a:solidFill>
                      <a:schemeClr val="tx1"/>
                    </a:solidFill>
                    <a:cs typeface="Times New Roman" pitchFamily="18" charset="0"/>
                  </a:rPr>
                  <a:t> </a:t>
                </a:r>
                <a14:m>
                  <m:oMath xmlns:m="http://schemas.openxmlformats.org/officeDocument/2006/math">
                    <m:sSub>
                      <m:sSubPr>
                        <m:ctrlPr>
                          <a:rPr lang="en-US" sz="2200" i="1">
                            <a:solidFill>
                              <a:schemeClr val="tx1"/>
                            </a:solidFill>
                            <a:latin typeface="Cambria Math" panose="02040503050406030204" pitchFamily="18" charset="0"/>
                            <a:cs typeface="Times New Roman" pitchFamily="18" charset="0"/>
                          </a:rPr>
                        </m:ctrlPr>
                      </m:sSubPr>
                      <m:e>
                        <m:r>
                          <a:rPr lang="en-US" sz="2200" b="0" i="1" smtClean="0">
                            <a:solidFill>
                              <a:schemeClr val="tx1"/>
                            </a:solidFill>
                            <a:latin typeface="Cambria Math"/>
                            <a:cs typeface="Times New Roman" pitchFamily="18" charset="0"/>
                          </a:rPr>
                          <m:t>𝐺</m:t>
                        </m:r>
                      </m:e>
                      <m:sub>
                        <m:r>
                          <a:rPr lang="en-US" sz="2200" i="1">
                            <a:solidFill>
                              <a:schemeClr val="tx1"/>
                            </a:solidFill>
                            <a:latin typeface="Cambria Math"/>
                            <a:cs typeface="Times New Roman" pitchFamily="18" charset="0"/>
                          </a:rPr>
                          <m:t>𝑎</m:t>
                        </m:r>
                      </m:sub>
                    </m:sSub>
                    <m:r>
                      <a:rPr lang="en-US" sz="2200" b="0" i="1" smtClean="0">
                        <a:solidFill>
                          <a:schemeClr val="tx1"/>
                        </a:solidFill>
                        <a:latin typeface="Cambria Math"/>
                        <a:cs typeface="Times New Roman" pitchFamily="18" charset="0"/>
                      </a:rPr>
                      <m:t>[</m:t>
                    </m:r>
                    <m:r>
                      <a:rPr lang="en-US" sz="2200" b="0" i="1" smtClean="0">
                        <a:solidFill>
                          <a:schemeClr val="tx1"/>
                        </a:solidFill>
                        <a:latin typeface="Cambria Math"/>
                        <a:cs typeface="Times New Roman" pitchFamily="18" charset="0"/>
                      </a:rPr>
                      <m:t>𝑆</m:t>
                    </m:r>
                    <m:r>
                      <a:rPr lang="en-US" sz="2200" b="0" i="1" smtClean="0">
                        <a:solidFill>
                          <a:schemeClr val="tx1"/>
                        </a:solidFill>
                        <a:latin typeface="Cambria Math"/>
                        <a:cs typeface="Times New Roman" pitchFamily="18" charset="0"/>
                      </a:rPr>
                      <m:t>]</m:t>
                    </m:r>
                  </m:oMath>
                </a14:m>
                <a:r>
                  <a:rPr lang="en-US" sz="2200" dirty="0">
                    <a:solidFill>
                      <a:schemeClr val="tx1"/>
                    </a:solidFill>
                    <a:cs typeface="Times New Roman" pitchFamily="18" charset="0"/>
                  </a:rPr>
                  <a:t> is </a:t>
                </a:r>
                <a:r>
                  <a:rPr lang="en-US" sz="2200" dirty="0" smtClean="0">
                    <a:solidFill>
                      <a:schemeClr val="tx1"/>
                    </a:solidFill>
                    <a:cs typeface="Times New Roman" pitchFamily="18" charset="0"/>
                  </a:rPr>
                  <a:t>connected;</a:t>
                </a:r>
              </a:p>
              <a:p>
                <a:pPr marL="688975" lvl="0" eaLnBrk="0" hangingPunct="0"/>
                <a:r>
                  <a:rPr lang="en-US" sz="2200" dirty="0" smtClean="0">
                    <a:solidFill>
                      <a:schemeClr val="tx1"/>
                    </a:solidFill>
                    <a:cs typeface="Times New Roman" pitchFamily="18" charset="0"/>
                  </a:rPr>
                  <a:t>(b) </a:t>
                </a:r>
                <a:r>
                  <a:rPr lang="en-US" sz="2200" dirty="0">
                    <a:solidFill>
                      <a:schemeClr val="tx1"/>
                    </a:solidFill>
                    <a:cs typeface="Times New Roman" pitchFamily="18" charset="0"/>
                  </a:rPr>
                  <a:t>the density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𝑒</m:t>
                        </m:r>
                        <m:d>
                          <m:dPr>
                            <m:ctrlPr>
                              <a:rPr lang="en-US" sz="2400" i="1">
                                <a:latin typeface="Cambria Math" panose="02040503050406030204" pitchFamily="18" charset="0"/>
                              </a:rPr>
                            </m:ctrlPr>
                          </m:dPr>
                          <m:e>
                            <m:r>
                              <a:rPr lang="en-US" sz="2400" i="1">
                                <a:latin typeface="Cambria Math" panose="02040503050406030204" pitchFamily="18" charset="0"/>
                              </a:rPr>
                              <m:t>𝑆</m:t>
                            </m:r>
                          </m:e>
                        </m:d>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𝑆</m:t>
                        </m:r>
                        <m:r>
                          <a:rPr lang="en-US" sz="2400" i="1">
                            <a:latin typeface="Cambria Math" panose="02040503050406030204" pitchFamily="18" charset="0"/>
                          </a:rPr>
                          <m:t>)</m:t>
                        </m:r>
                      </m:num>
                      <m:den>
                        <m:d>
                          <m:dPr>
                            <m:begChr m:val="|"/>
                            <m:endChr m:val="|"/>
                            <m:ctrlPr>
                              <a:rPr lang="en-US" sz="2400" i="1">
                                <a:latin typeface="Cambria Math" panose="02040503050406030204" pitchFamily="18" charset="0"/>
                              </a:rPr>
                            </m:ctrlPr>
                          </m:dPr>
                          <m:e>
                            <m:r>
                              <a:rPr lang="en-US" sz="2400" i="1">
                                <a:latin typeface="Cambria Math"/>
                              </a:rPr>
                              <m:t>𝑆</m:t>
                            </m:r>
                          </m:e>
                        </m:d>
                      </m:den>
                    </m:f>
                  </m:oMath>
                </a14:m>
                <a:r>
                  <a:rPr lang="en-US" sz="2200" dirty="0" smtClean="0">
                    <a:solidFill>
                      <a:schemeClr val="tx1"/>
                    </a:solidFill>
                    <a:cs typeface="Times New Roman" pitchFamily="18" charset="0"/>
                  </a:rPr>
                  <a:t> of </a:t>
                </a:r>
                <a14:m>
                  <m:oMath xmlns:m="http://schemas.openxmlformats.org/officeDocument/2006/math">
                    <m:sSub>
                      <m:sSubPr>
                        <m:ctrlPr>
                          <a:rPr lang="en-US" sz="2200" i="1">
                            <a:solidFill>
                              <a:schemeClr val="tx1"/>
                            </a:solidFill>
                            <a:latin typeface="Cambria Math" panose="02040503050406030204" pitchFamily="18" charset="0"/>
                            <a:cs typeface="Times New Roman" pitchFamily="18" charset="0"/>
                          </a:rPr>
                        </m:ctrlPr>
                      </m:sSubPr>
                      <m:e>
                        <m:r>
                          <a:rPr lang="en-US" sz="2200" i="1">
                            <a:solidFill>
                              <a:schemeClr val="tx1"/>
                            </a:solidFill>
                            <a:latin typeface="Cambria Math"/>
                            <a:cs typeface="Times New Roman" pitchFamily="18" charset="0"/>
                          </a:rPr>
                          <m:t>𝐺</m:t>
                        </m:r>
                      </m:e>
                      <m:sub>
                        <m:r>
                          <a:rPr lang="en-US" sz="2200" b="0" i="1" smtClean="0">
                            <a:solidFill>
                              <a:schemeClr val="tx1"/>
                            </a:solidFill>
                            <a:latin typeface="Cambria Math"/>
                            <a:cs typeface="Times New Roman" pitchFamily="18" charset="0"/>
                          </a:rPr>
                          <m:t>𝑏</m:t>
                        </m:r>
                      </m:sub>
                    </m:sSub>
                    <m:r>
                      <a:rPr lang="en-US" sz="2200" i="1">
                        <a:solidFill>
                          <a:schemeClr val="tx1"/>
                        </a:solidFill>
                        <a:latin typeface="Cambria Math"/>
                        <a:cs typeface="Times New Roman" pitchFamily="18" charset="0"/>
                      </a:rPr>
                      <m:t>[</m:t>
                    </m:r>
                    <m:r>
                      <a:rPr lang="en-US" sz="2200" i="1">
                        <a:solidFill>
                          <a:schemeClr val="tx1"/>
                        </a:solidFill>
                        <a:latin typeface="Cambria Math"/>
                        <a:cs typeface="Times New Roman" pitchFamily="18" charset="0"/>
                      </a:rPr>
                      <m:t>𝑆</m:t>
                    </m:r>
                    <m:r>
                      <a:rPr lang="en-US" sz="2200" i="1">
                        <a:solidFill>
                          <a:schemeClr val="tx1"/>
                        </a:solidFill>
                        <a:latin typeface="Cambria Math"/>
                        <a:cs typeface="Times New Roman" pitchFamily="18" charset="0"/>
                      </a:rPr>
                      <m:t>]</m:t>
                    </m:r>
                  </m:oMath>
                </a14:m>
                <a:r>
                  <a:rPr lang="en-US" sz="2200" dirty="0" smtClean="0">
                    <a:solidFill>
                      <a:schemeClr val="tx1"/>
                    </a:solidFill>
                    <a:cs typeface="Times New Roman" pitchFamily="18" charset="0"/>
                  </a:rPr>
                  <a:t> is </a:t>
                </a:r>
                <a:r>
                  <a:rPr lang="en-US" sz="2200" dirty="0">
                    <a:solidFill>
                      <a:schemeClr val="tx1"/>
                    </a:solidFill>
                    <a:cs typeface="Times New Roman" pitchFamily="18" charset="0"/>
                  </a:rPr>
                  <a:t>maximized.</a:t>
                </a:r>
              </a:p>
            </p:txBody>
          </p:sp>
        </mc:Choice>
        <mc:Fallback xmlns="">
          <p:sp>
            <p:nvSpPr>
              <p:cNvPr id="21" name="Rectangle 20"/>
              <p:cNvSpPr>
                <a:spLocks noRot="1" noChangeAspect="1" noMove="1" noResize="1" noEditPoints="1" noAdjustHandles="1" noChangeArrowheads="1" noChangeShapeType="1" noTextEdit="1"/>
              </p:cNvSpPr>
              <p:nvPr/>
            </p:nvSpPr>
            <p:spPr>
              <a:xfrm>
                <a:off x="366158" y="3825044"/>
                <a:ext cx="8153400" cy="1829796"/>
              </a:xfrm>
              <a:prstGeom prst="rect">
                <a:avLst/>
              </a:prstGeom>
              <a:blipFill rotWithShape="0">
                <a:blip r:embed="rId12"/>
                <a:stretch>
                  <a:fillRect l="-299" t="-1993"/>
                </a:stretch>
              </a:blipFill>
            </p:spPr>
            <p:txBody>
              <a:bodyPr/>
              <a:lstStyle/>
              <a:p>
                <a:r>
                  <a:rPr lang="en-US">
                    <a:noFill/>
                  </a:rPr>
                  <a:t> </a:t>
                </a:r>
              </a:p>
            </p:txBody>
          </p:sp>
        </mc:Fallback>
      </mc:AlternateContent>
      <p:sp>
        <p:nvSpPr>
          <p:cNvPr id="22" name="TextBox 21"/>
          <p:cNvSpPr txBox="1"/>
          <p:nvPr/>
        </p:nvSpPr>
        <p:spPr>
          <a:xfrm>
            <a:off x="3347864" y="5877272"/>
            <a:ext cx="5688632" cy="830997"/>
          </a:xfrm>
          <a:prstGeom prst="rect">
            <a:avLst/>
          </a:prstGeom>
          <a:noFill/>
        </p:spPr>
        <p:txBody>
          <a:bodyPr wrap="square" rtlCol="0">
            <a:spAutoFit/>
          </a:bodyPr>
          <a:lstStyle/>
          <a:p>
            <a:r>
              <a:rPr lang="en-US" sz="1600" dirty="0" smtClean="0">
                <a:solidFill>
                  <a:schemeClr val="bg1"/>
                </a:solidFill>
              </a:rPr>
              <a:t>Yubao Wu, </a:t>
            </a:r>
            <a:r>
              <a:rPr lang="it-IT" sz="1600" dirty="0">
                <a:solidFill>
                  <a:schemeClr val="bg1"/>
                </a:solidFill>
              </a:rPr>
              <a:t>Xiaofeng Zhu, Li Li, Wei Fan, </a:t>
            </a:r>
            <a:r>
              <a:rPr lang="en-US" sz="1600" dirty="0" err="1" smtClean="0">
                <a:solidFill>
                  <a:schemeClr val="bg1"/>
                </a:solidFill>
              </a:rPr>
              <a:t>Ruoming</a:t>
            </a:r>
            <a:r>
              <a:rPr lang="en-US" sz="1600" dirty="0" smtClean="0">
                <a:solidFill>
                  <a:schemeClr val="bg1"/>
                </a:solidFill>
              </a:rPr>
              <a:t> Jin, Xiang Zhang. </a:t>
            </a:r>
            <a:r>
              <a:rPr lang="en-US" sz="1600" dirty="0">
                <a:solidFill>
                  <a:schemeClr val="bg1"/>
                </a:solidFill>
                <a:cs typeface="Times New Roman" pitchFamily="18" charset="0"/>
              </a:rPr>
              <a:t>Mining Dual Networks: Models, Algorithms and </a:t>
            </a:r>
            <a:r>
              <a:rPr lang="en-US" sz="1600" dirty="0" smtClean="0">
                <a:solidFill>
                  <a:schemeClr val="bg1"/>
                </a:solidFill>
                <a:cs typeface="Times New Roman" pitchFamily="18" charset="0"/>
              </a:rPr>
              <a:t>Applications</a:t>
            </a:r>
            <a:r>
              <a:rPr lang="en-US" sz="1600" dirty="0" smtClean="0">
                <a:solidFill>
                  <a:schemeClr val="bg1"/>
                </a:solidFill>
              </a:rPr>
              <a:t>. </a:t>
            </a:r>
            <a:r>
              <a:rPr lang="en-US" altLang="zh-CN" sz="1600" dirty="0" smtClean="0">
                <a:solidFill>
                  <a:schemeClr val="bg1"/>
                </a:solidFill>
              </a:rPr>
              <a:t>TKDD</a:t>
            </a:r>
            <a:r>
              <a:rPr lang="en-US" sz="1600" dirty="0" smtClean="0">
                <a:solidFill>
                  <a:schemeClr val="bg1"/>
                </a:solidFill>
              </a:rPr>
              <a:t>, 2015.</a:t>
            </a:r>
            <a:endParaRPr lang="en-US" sz="1600" dirty="0">
              <a:solidFill>
                <a:schemeClr val="bg1"/>
              </a:solidFill>
              <a:cs typeface="Times New Roman" pitchFamily="18" charset="0"/>
            </a:endParaRPr>
          </a:p>
        </p:txBody>
      </p:sp>
    </p:spTree>
    <p:extLst>
      <p:ext uri="{BB962C8B-B14F-4D97-AF65-F5344CB8AC3E}">
        <p14:creationId xmlns:p14="http://schemas.microsoft.com/office/powerpoint/2010/main" val="17425981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255" y="1468960"/>
            <a:ext cx="2373630" cy="187833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770" y="3509325"/>
            <a:ext cx="2514600" cy="187833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4635" y="2622495"/>
            <a:ext cx="2514600" cy="1878330"/>
          </a:xfrm>
          <a:prstGeom prst="rect">
            <a:avLst/>
          </a:prstGeom>
        </p:spPr>
      </p:pic>
      <p:sp>
        <p:nvSpPr>
          <p:cNvPr id="2" name="Title 1"/>
          <p:cNvSpPr>
            <a:spLocks noGrp="1"/>
          </p:cNvSpPr>
          <p:nvPr>
            <p:ph type="title"/>
          </p:nvPr>
        </p:nvSpPr>
        <p:spPr>
          <a:xfrm>
            <a:off x="498130" y="381000"/>
            <a:ext cx="3929854" cy="689886"/>
          </a:xfrm>
        </p:spPr>
        <p:txBody>
          <a:bodyPr/>
          <a:lstStyle/>
          <a:p>
            <a:r>
              <a:rPr lang="en-US" sz="3600" dirty="0" smtClean="0">
                <a:solidFill>
                  <a:schemeClr val="tx1"/>
                </a:solidFill>
                <a:latin typeface="+mn-lt"/>
                <a:cs typeface="Times New Roman" pitchFamily="18" charset="0"/>
              </a:rPr>
              <a:t>DCS_RDS Algorithm</a:t>
            </a:r>
            <a:endParaRPr lang="en-US" sz="3600" dirty="0">
              <a:solidFill>
                <a:schemeClr val="tx1"/>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13" name="Rectangle 12"/>
              <p:cNvSpPr/>
              <p:nvPr/>
            </p:nvSpPr>
            <p:spPr>
              <a:xfrm>
                <a:off x="116138" y="2622495"/>
                <a:ext cx="473012" cy="400110"/>
              </a:xfrm>
              <a:prstGeom prst="rect">
                <a:avLst/>
              </a:prstGeom>
            </p:spPr>
            <p:txBody>
              <a:bodyPr wrap="square">
                <a:spAutoFit/>
              </a:bodyPr>
              <a:lstStyle/>
              <a:p>
                <a:pPr marL="57150" lvl="0" eaLnBrk="0" hangingPunct="0">
                  <a:spcBef>
                    <a:spcPct val="200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Times New Roman" pitchFamily="18" charset="0"/>
                            </a:rPr>
                          </m:ctrlPr>
                        </m:sSubPr>
                        <m:e>
                          <m:r>
                            <a:rPr lang="en-US" sz="2000" i="1">
                              <a:latin typeface="Cambria Math"/>
                              <a:cs typeface="Times New Roman" pitchFamily="18" charset="0"/>
                            </a:rPr>
                            <m:t>𝐺</m:t>
                          </m:r>
                        </m:e>
                        <m:sub>
                          <m:r>
                            <a:rPr lang="en-US" sz="2000" i="1">
                              <a:latin typeface="Cambria Math"/>
                              <a:cs typeface="Times New Roman" pitchFamily="18" charset="0"/>
                            </a:rPr>
                            <m:t>𝑎</m:t>
                          </m:r>
                        </m:sub>
                      </m:sSub>
                    </m:oMath>
                  </m:oMathPara>
                </a14:m>
                <a:endParaRPr lang="en-US" sz="2000" dirty="0">
                  <a:solidFill>
                    <a:schemeClr val="tx1"/>
                  </a:solidFill>
                  <a:latin typeface="Times New Roman" pitchFamily="18" charset="0"/>
                  <a:cs typeface="Times New Roman"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116138" y="2622495"/>
                <a:ext cx="473012" cy="40011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78615" y="4773175"/>
                <a:ext cx="548059" cy="400110"/>
              </a:xfrm>
              <a:prstGeom prst="rect">
                <a:avLst/>
              </a:prstGeom>
            </p:spPr>
            <p:txBody>
              <a:bodyPr wrap="square">
                <a:spAutoFit/>
              </a:bodyPr>
              <a:lstStyle/>
              <a:p>
                <a:pPr marL="57150" lvl="0" eaLnBrk="0" hangingPunct="0">
                  <a:spcBef>
                    <a:spcPct val="20000"/>
                  </a:spcBef>
                </a:pPr>
                <a14:m>
                  <m:oMathPara xmlns:m="http://schemas.openxmlformats.org/officeDocument/2006/math">
                    <m:oMathParaPr>
                      <m:jc m:val="center"/>
                    </m:oMathParaPr>
                    <m:oMath xmlns:m="http://schemas.openxmlformats.org/officeDocument/2006/math">
                      <m:sSub>
                        <m:sSubPr>
                          <m:ctrlPr>
                            <a:rPr lang="en-US" sz="2000" i="1" smtClean="0">
                              <a:latin typeface="Cambria Math" panose="02040503050406030204" pitchFamily="18" charset="0"/>
                              <a:cs typeface="Times New Roman" pitchFamily="18" charset="0"/>
                            </a:rPr>
                          </m:ctrlPr>
                        </m:sSubPr>
                        <m:e>
                          <m:r>
                            <a:rPr lang="en-US" sz="2000" i="1">
                              <a:latin typeface="Cambria Math"/>
                              <a:cs typeface="Times New Roman" pitchFamily="18" charset="0"/>
                            </a:rPr>
                            <m:t>𝐺</m:t>
                          </m:r>
                        </m:e>
                        <m:sub>
                          <m:r>
                            <a:rPr lang="en-US" sz="2000" b="0" i="1" smtClean="0">
                              <a:latin typeface="Cambria Math"/>
                              <a:cs typeface="Times New Roman" pitchFamily="18" charset="0"/>
                            </a:rPr>
                            <m:t>𝑏</m:t>
                          </m:r>
                        </m:sub>
                      </m:sSub>
                    </m:oMath>
                  </m:oMathPara>
                </a14:m>
                <a:endParaRPr lang="en-US" sz="2000" dirty="0">
                  <a:solidFill>
                    <a:schemeClr val="tx1"/>
                  </a:solidFill>
                  <a:latin typeface="Times New Roman" pitchFamily="18" charset="0"/>
                  <a:cs typeface="Times New Roman"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78615" y="4773175"/>
                <a:ext cx="548059" cy="400110"/>
              </a:xfrm>
              <a:prstGeom prst="rect">
                <a:avLst/>
              </a:prstGeom>
              <a:blipFill rotWithShape="1">
                <a:blip r:embed="rId8"/>
                <a:stretch>
                  <a:fillRect b="-1515"/>
                </a:stretch>
              </a:blipFill>
            </p:spPr>
            <p:txBody>
              <a:bodyPr/>
              <a:lstStyle/>
              <a:p>
                <a:r>
                  <a:rPr lang="en-US">
                    <a:noFill/>
                  </a:rPr>
                  <a:t> </a:t>
                </a:r>
              </a:p>
            </p:txBody>
          </p:sp>
        </mc:Fallback>
      </mc:AlternateContent>
      <p:sp>
        <p:nvSpPr>
          <p:cNvPr id="15" name="Right Arrow 14"/>
          <p:cNvSpPr/>
          <p:nvPr/>
        </p:nvSpPr>
        <p:spPr>
          <a:xfrm rot="20404187">
            <a:off x="2855411" y="3577551"/>
            <a:ext cx="531345" cy="386955"/>
          </a:xfrm>
          <a:prstGeom prst="rightArrow">
            <a:avLst/>
          </a:prstGeom>
          <a:noFill/>
          <a:ln w="19050">
            <a:solidFill>
              <a:srgbClr val="0099CC"/>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5839365" y="3214868"/>
            <a:ext cx="460860" cy="386955"/>
          </a:xfrm>
          <a:prstGeom prst="rightArrow">
            <a:avLst/>
          </a:prstGeom>
          <a:noFill/>
          <a:ln w="19050">
            <a:solidFill>
              <a:srgbClr val="0099CC"/>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997395" y="4538498"/>
            <a:ext cx="2908775" cy="1015663"/>
          </a:xfrm>
          <a:prstGeom prst="rect">
            <a:avLst/>
          </a:prstGeom>
        </p:spPr>
        <p:txBody>
          <a:bodyPr wrap="square">
            <a:spAutoFit/>
          </a:bodyPr>
          <a:lstStyle/>
          <a:p>
            <a:pPr algn="ctr"/>
            <a:r>
              <a:rPr lang="en-US" sz="2000" dirty="0" smtClean="0">
                <a:cs typeface="Times New Roman" panose="02020603050405020304" pitchFamily="18" charset="0"/>
              </a:rPr>
              <a:t>Find the </a:t>
            </a:r>
            <a:r>
              <a:rPr lang="en-US" sz="2000" dirty="0" smtClean="0">
                <a:solidFill>
                  <a:srgbClr val="7030A0"/>
                </a:solidFill>
                <a:cs typeface="Times New Roman" panose="02020603050405020304" pitchFamily="18" charset="0"/>
              </a:rPr>
              <a:t>densest </a:t>
            </a:r>
            <a:r>
              <a:rPr lang="en-US" sz="2000" dirty="0" err="1" smtClean="0">
                <a:solidFill>
                  <a:srgbClr val="7030A0"/>
                </a:solidFill>
                <a:cs typeface="Times New Roman" panose="02020603050405020304" pitchFamily="18" charset="0"/>
              </a:rPr>
              <a:t>subgraph</a:t>
            </a:r>
            <a:endParaRPr lang="en-US" sz="2000" dirty="0">
              <a:solidFill>
                <a:srgbClr val="7030A0"/>
              </a:solidFill>
              <a:cs typeface="Times New Roman" panose="02020603050405020304" pitchFamily="18" charset="0"/>
            </a:endParaRPr>
          </a:p>
          <a:p>
            <a:pPr algn="ctr"/>
            <a:r>
              <a:rPr lang="en-US" sz="2000" dirty="0" smtClean="0">
                <a:cs typeface="Times New Roman" panose="02020603050405020304" pitchFamily="18" charset="0"/>
              </a:rPr>
              <a:t>in conceptual network</a:t>
            </a:r>
          </a:p>
          <a:p>
            <a:pPr algn="ctr"/>
            <a:r>
              <a:rPr lang="en-US" sz="2000" dirty="0" smtClean="0">
                <a:cs typeface="Times New Roman" panose="02020603050405020304" pitchFamily="18" charset="0"/>
              </a:rPr>
              <a:t>(</a:t>
            </a:r>
            <a:r>
              <a:rPr lang="en-US" sz="2000" dirty="0" smtClean="0">
                <a:solidFill>
                  <a:srgbClr val="FF0000"/>
                </a:solidFill>
                <a:cs typeface="Times New Roman" panose="02020603050405020304" pitchFamily="18" charset="0"/>
              </a:rPr>
              <a:t>with node weights</a:t>
            </a:r>
            <a:r>
              <a:rPr lang="en-US" sz="2000" dirty="0" smtClean="0">
                <a:cs typeface="Times New Roman" panose="02020603050405020304" pitchFamily="18" charset="0"/>
              </a:rPr>
              <a:t>)</a:t>
            </a:r>
            <a:endParaRPr lang="en-US" sz="2000" dirty="0">
              <a:cs typeface="Times New Roman" panose="02020603050405020304" pitchFamily="18" charset="0"/>
            </a:endParaRPr>
          </a:p>
        </p:txBody>
      </p:sp>
      <p:sp>
        <p:nvSpPr>
          <p:cNvPr id="18" name="Rectangle 17"/>
          <p:cNvSpPr/>
          <p:nvPr/>
        </p:nvSpPr>
        <p:spPr>
          <a:xfrm>
            <a:off x="5989375" y="4538498"/>
            <a:ext cx="3154626" cy="707886"/>
          </a:xfrm>
          <a:prstGeom prst="rect">
            <a:avLst/>
          </a:prstGeom>
        </p:spPr>
        <p:txBody>
          <a:bodyPr wrap="square">
            <a:spAutoFit/>
          </a:bodyPr>
          <a:lstStyle/>
          <a:p>
            <a:pPr algn="ctr"/>
            <a:r>
              <a:rPr lang="en-US" sz="2000" dirty="0" smtClean="0">
                <a:cs typeface="Times New Roman" panose="02020603050405020304" pitchFamily="18" charset="0"/>
              </a:rPr>
              <a:t>Refine the densest </a:t>
            </a:r>
            <a:r>
              <a:rPr lang="en-US" sz="2000" dirty="0" err="1" smtClean="0">
                <a:cs typeface="Times New Roman" panose="02020603050405020304" pitchFamily="18" charset="0"/>
              </a:rPr>
              <a:t>subgraph</a:t>
            </a:r>
            <a:endParaRPr lang="en-US" sz="2000" dirty="0">
              <a:cs typeface="Times New Roman" panose="02020603050405020304" pitchFamily="18" charset="0"/>
            </a:endParaRPr>
          </a:p>
          <a:p>
            <a:pPr algn="ctr"/>
            <a:r>
              <a:rPr lang="en-US" sz="2000" dirty="0" smtClean="0">
                <a:cs typeface="Times New Roman" panose="02020603050405020304" pitchFamily="18" charset="0"/>
              </a:rPr>
              <a:t>in physical network</a:t>
            </a:r>
            <a:endParaRPr lang="en-US" sz="20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Rectangle 18"/>
              <p:cNvSpPr/>
              <p:nvPr/>
            </p:nvSpPr>
            <p:spPr>
              <a:xfrm>
                <a:off x="4244221" y="2240868"/>
                <a:ext cx="548059" cy="400110"/>
              </a:xfrm>
              <a:prstGeom prst="rect">
                <a:avLst/>
              </a:prstGeom>
            </p:spPr>
            <p:txBody>
              <a:bodyPr wrap="square">
                <a:spAutoFit/>
              </a:bodyPr>
              <a:lstStyle/>
              <a:p>
                <a:pPr marL="57150" lvl="0" eaLnBrk="0" hangingPunct="0">
                  <a:spcBef>
                    <a:spcPct val="20000"/>
                  </a:spcBef>
                </a:pPr>
                <a14:m>
                  <m:oMathPara xmlns:m="http://schemas.openxmlformats.org/officeDocument/2006/math">
                    <m:oMathParaPr>
                      <m:jc m:val="center"/>
                    </m:oMathParaPr>
                    <m:oMath xmlns:m="http://schemas.openxmlformats.org/officeDocument/2006/math">
                      <m:sSub>
                        <m:sSubPr>
                          <m:ctrlPr>
                            <a:rPr lang="en-US" sz="2000" i="1" smtClean="0">
                              <a:latin typeface="Cambria Math" panose="02040503050406030204" pitchFamily="18" charset="0"/>
                              <a:cs typeface="Times New Roman" pitchFamily="18" charset="0"/>
                            </a:rPr>
                          </m:ctrlPr>
                        </m:sSubPr>
                        <m:e>
                          <m:r>
                            <a:rPr lang="en-US" sz="2000" i="1">
                              <a:latin typeface="Cambria Math"/>
                              <a:cs typeface="Times New Roman" pitchFamily="18" charset="0"/>
                            </a:rPr>
                            <m:t>𝐺</m:t>
                          </m:r>
                        </m:e>
                        <m:sub>
                          <m:r>
                            <a:rPr lang="en-US" sz="2000" b="0" i="1" smtClean="0">
                              <a:latin typeface="Cambria Math"/>
                              <a:cs typeface="Times New Roman" pitchFamily="18" charset="0"/>
                            </a:rPr>
                            <m:t>𝑏</m:t>
                          </m:r>
                        </m:sub>
                      </m:sSub>
                    </m:oMath>
                  </m:oMathPara>
                </a14:m>
                <a:endParaRPr lang="en-US" sz="2000" dirty="0">
                  <a:solidFill>
                    <a:schemeClr val="tx1"/>
                  </a:solidFill>
                  <a:latin typeface="Times New Roman" pitchFamily="18" charset="0"/>
                  <a:cs typeface="Times New Roman" pitchFamily="18" charset="0"/>
                </a:endParaRPr>
              </a:p>
            </p:txBody>
          </p:sp>
        </mc:Choice>
        <mc:Fallback xmlns="">
          <p:sp>
            <p:nvSpPr>
              <p:cNvPr id="19" name="Rectangle 18"/>
              <p:cNvSpPr>
                <a:spLocks noRot="1" noChangeAspect="1" noMove="1" noResize="1" noEditPoints="1" noAdjustHandles="1" noChangeArrowheads="1" noChangeShapeType="1" noTextEdit="1"/>
              </p:cNvSpPr>
              <p:nvPr/>
            </p:nvSpPr>
            <p:spPr>
              <a:xfrm>
                <a:off x="4244221" y="2240868"/>
                <a:ext cx="548059" cy="400110"/>
              </a:xfrm>
              <a:prstGeom prst="rect">
                <a:avLst/>
              </a:prstGeom>
              <a:blipFill rotWithShape="0">
                <a:blip r:embed="rId9"/>
                <a:stretch>
                  <a:fillRect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366055" y="2240868"/>
                <a:ext cx="473012" cy="400110"/>
              </a:xfrm>
              <a:prstGeom prst="rect">
                <a:avLst/>
              </a:prstGeom>
            </p:spPr>
            <p:txBody>
              <a:bodyPr wrap="square">
                <a:spAutoFit/>
              </a:bodyPr>
              <a:lstStyle/>
              <a:p>
                <a:pPr marL="57150" lvl="0" eaLnBrk="0" hangingPunct="0">
                  <a:spcBef>
                    <a:spcPct val="200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Times New Roman" pitchFamily="18" charset="0"/>
                            </a:rPr>
                          </m:ctrlPr>
                        </m:sSubPr>
                        <m:e>
                          <m:r>
                            <a:rPr lang="en-US" sz="2000" i="1">
                              <a:latin typeface="Cambria Math"/>
                              <a:cs typeface="Times New Roman" pitchFamily="18" charset="0"/>
                            </a:rPr>
                            <m:t>𝐺</m:t>
                          </m:r>
                        </m:e>
                        <m:sub>
                          <m:r>
                            <a:rPr lang="en-US" sz="2000" i="1">
                              <a:latin typeface="Cambria Math"/>
                              <a:cs typeface="Times New Roman" pitchFamily="18" charset="0"/>
                            </a:rPr>
                            <m:t>𝑎</m:t>
                          </m:r>
                        </m:sub>
                      </m:sSub>
                    </m:oMath>
                  </m:oMathPara>
                </a14:m>
                <a:endParaRPr lang="en-US" sz="2000" dirty="0">
                  <a:solidFill>
                    <a:schemeClr val="tx1"/>
                  </a:solidFill>
                  <a:latin typeface="Times New Roman" pitchFamily="18" charset="0"/>
                  <a:cs typeface="Times New Roman" pitchFamily="18"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7366055" y="2240868"/>
                <a:ext cx="473012" cy="400110"/>
              </a:xfrm>
              <a:prstGeom prst="rect">
                <a:avLst/>
              </a:prstGeom>
              <a:blipFill rotWithShape="0">
                <a:blip r:embed="rId10"/>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15746" y="2664415"/>
            <a:ext cx="2373630" cy="1878330"/>
          </a:xfrm>
          <a:prstGeom prst="rect">
            <a:avLst/>
          </a:prstGeom>
        </p:spPr>
      </p:pic>
      <p:sp>
        <p:nvSpPr>
          <p:cNvPr id="22" name="TextBox 21"/>
          <p:cNvSpPr txBox="1"/>
          <p:nvPr/>
        </p:nvSpPr>
        <p:spPr>
          <a:xfrm>
            <a:off x="3347864" y="5877272"/>
            <a:ext cx="5688632" cy="830997"/>
          </a:xfrm>
          <a:prstGeom prst="rect">
            <a:avLst/>
          </a:prstGeom>
          <a:noFill/>
        </p:spPr>
        <p:txBody>
          <a:bodyPr wrap="square" rtlCol="0">
            <a:spAutoFit/>
          </a:bodyPr>
          <a:lstStyle/>
          <a:p>
            <a:r>
              <a:rPr lang="en-US" sz="1600" dirty="0" smtClean="0">
                <a:solidFill>
                  <a:schemeClr val="bg1"/>
                </a:solidFill>
              </a:rPr>
              <a:t>Yubao Wu, </a:t>
            </a:r>
            <a:r>
              <a:rPr lang="it-IT" sz="1600" dirty="0">
                <a:solidFill>
                  <a:schemeClr val="bg1"/>
                </a:solidFill>
              </a:rPr>
              <a:t>Xiaofeng Zhu, Li Li, Wei Fan, </a:t>
            </a:r>
            <a:r>
              <a:rPr lang="en-US" sz="1600" dirty="0" err="1" smtClean="0">
                <a:solidFill>
                  <a:schemeClr val="bg1"/>
                </a:solidFill>
              </a:rPr>
              <a:t>Ruoming</a:t>
            </a:r>
            <a:r>
              <a:rPr lang="en-US" sz="1600" dirty="0" smtClean="0">
                <a:solidFill>
                  <a:schemeClr val="bg1"/>
                </a:solidFill>
              </a:rPr>
              <a:t> Jin, Xiang Zhang. </a:t>
            </a:r>
            <a:r>
              <a:rPr lang="en-US" sz="1600" dirty="0">
                <a:solidFill>
                  <a:schemeClr val="bg1"/>
                </a:solidFill>
                <a:cs typeface="Times New Roman" pitchFamily="18" charset="0"/>
              </a:rPr>
              <a:t>Mining Dual Networks: Models, Algorithms and </a:t>
            </a:r>
            <a:r>
              <a:rPr lang="en-US" sz="1600" dirty="0" smtClean="0">
                <a:solidFill>
                  <a:schemeClr val="bg1"/>
                </a:solidFill>
                <a:cs typeface="Times New Roman" pitchFamily="18" charset="0"/>
              </a:rPr>
              <a:t>Applications</a:t>
            </a:r>
            <a:r>
              <a:rPr lang="en-US" sz="1600" dirty="0" smtClean="0">
                <a:solidFill>
                  <a:schemeClr val="bg1"/>
                </a:solidFill>
              </a:rPr>
              <a:t>. </a:t>
            </a:r>
            <a:r>
              <a:rPr lang="en-US" altLang="zh-CN" sz="1600" dirty="0" smtClean="0">
                <a:solidFill>
                  <a:schemeClr val="bg1"/>
                </a:solidFill>
              </a:rPr>
              <a:t>TKDD</a:t>
            </a:r>
            <a:r>
              <a:rPr lang="en-US" sz="1600" dirty="0" smtClean="0">
                <a:solidFill>
                  <a:schemeClr val="bg1"/>
                </a:solidFill>
              </a:rPr>
              <a:t>, 2015.</a:t>
            </a:r>
            <a:endParaRPr lang="en-US" sz="1600" dirty="0">
              <a:solidFill>
                <a:schemeClr val="bg1"/>
              </a:solidFill>
              <a:cs typeface="Times New Roman" pitchFamily="18" charset="0"/>
            </a:endParaRPr>
          </a:p>
        </p:txBody>
      </p:sp>
    </p:spTree>
    <p:extLst>
      <p:ext uri="{BB962C8B-B14F-4D97-AF65-F5344CB8AC3E}">
        <p14:creationId xmlns:p14="http://schemas.microsoft.com/office/powerpoint/2010/main" val="181197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8" grpId="0"/>
      <p:bldP spid="19" grpId="0"/>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130" y="480748"/>
            <a:ext cx="6666158" cy="689886"/>
          </a:xfrm>
        </p:spPr>
        <p:txBody>
          <a:bodyPr/>
          <a:lstStyle/>
          <a:p>
            <a:r>
              <a:rPr lang="en-US" sz="3600" dirty="0" smtClean="0">
                <a:solidFill>
                  <a:schemeClr val="tx1"/>
                </a:solidFill>
                <a:latin typeface="+mn-lt"/>
                <a:cs typeface="Times New Roman" pitchFamily="18" charset="0"/>
              </a:rPr>
              <a:t>Extension of Three Algorithms</a:t>
            </a:r>
            <a:endParaRPr lang="en-US" sz="3600" dirty="0">
              <a:solidFill>
                <a:schemeClr val="tx1"/>
              </a:solidFill>
              <a:latin typeface="+mn-lt"/>
              <a:cs typeface="Times New Roman" pitchFamily="18" charset="0"/>
            </a:endParaRPr>
          </a:p>
        </p:txBody>
      </p:sp>
      <p:graphicFrame>
        <p:nvGraphicFramePr>
          <p:cNvPr id="3" name="Table 2"/>
          <p:cNvGraphicFramePr>
            <a:graphicFrameLocks noGrp="1"/>
          </p:cNvGraphicFramePr>
          <p:nvPr>
            <p:extLst/>
          </p:nvPr>
        </p:nvGraphicFramePr>
        <p:xfrm>
          <a:off x="377534" y="2253992"/>
          <a:ext cx="8388932" cy="3263240"/>
        </p:xfrm>
        <a:graphic>
          <a:graphicData uri="http://schemas.openxmlformats.org/drawingml/2006/table">
            <a:tbl>
              <a:tblPr firstRow="1" bandRow="1">
                <a:tableStyleId>{5C22544A-7EE6-4342-B048-85BDC9FD1C3A}</a:tableStyleId>
              </a:tblPr>
              <a:tblGrid>
                <a:gridCol w="2124236"/>
                <a:gridCol w="3096344"/>
                <a:gridCol w="3168352"/>
              </a:tblGrid>
              <a:tr h="670952">
                <a:tc>
                  <a:txBody>
                    <a:bodyPr/>
                    <a:lstStyle/>
                    <a:p>
                      <a:pPr algn="ctr"/>
                      <a:endParaRPr lang="en-US" sz="2400" dirty="0"/>
                    </a:p>
                  </a:txBody>
                  <a:tcPr marL="0" marR="0" anchor="ctr">
                    <a:lnR w="38100" cap="flat" cmpd="sng" algn="ctr">
                      <a:solidFill>
                        <a:schemeClr val="bg1"/>
                      </a:solidFill>
                      <a:prstDash val="solid"/>
                      <a:round/>
                      <a:headEnd type="none" w="med" len="med"/>
                      <a:tailEnd type="none" w="med" len="med"/>
                    </a:lnR>
                  </a:tcPr>
                </a:tc>
                <a:tc>
                  <a:txBody>
                    <a:bodyPr/>
                    <a:lstStyle/>
                    <a:p>
                      <a:pPr algn="ctr"/>
                      <a:r>
                        <a:rPr lang="en-US" sz="2400" dirty="0" smtClean="0"/>
                        <a:t>Without node weights</a:t>
                      </a:r>
                      <a:endParaRPr lang="en-US" sz="24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sz="2400" dirty="0" smtClean="0"/>
                        <a:t>With node weights</a:t>
                      </a:r>
                      <a:endParaRPr lang="en-US" sz="2400" dirty="0"/>
                    </a:p>
                  </a:txBody>
                  <a:tcPr marL="0" marR="0" anchor="ctr">
                    <a:lnL w="38100" cap="flat" cmpd="sng" algn="ctr">
                      <a:solidFill>
                        <a:schemeClr val="bg1"/>
                      </a:solidFill>
                      <a:prstDash val="solid"/>
                      <a:round/>
                      <a:headEnd type="none" w="med" len="med"/>
                      <a:tailEnd type="none" w="med" len="med"/>
                    </a:lnL>
                  </a:tcPr>
                </a:tc>
              </a:tr>
              <a:tr h="864096">
                <a:tc>
                  <a:txBody>
                    <a:bodyPr/>
                    <a:lstStyle/>
                    <a:p>
                      <a:pPr algn="ctr"/>
                      <a:r>
                        <a:rPr lang="en-US" sz="2400" dirty="0" smtClean="0"/>
                        <a:t>greedy node</a:t>
                      </a:r>
                      <a:r>
                        <a:rPr lang="en-US" sz="2400" baseline="0" dirty="0" smtClean="0"/>
                        <a:t> deletion</a:t>
                      </a:r>
                      <a:endParaRPr lang="en-US" sz="2400" dirty="0"/>
                    </a:p>
                  </a:txBody>
                  <a:tcPr marL="0" marR="0"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400" dirty="0" smtClean="0"/>
                        <a:t>2-approximation</a:t>
                      </a:r>
                      <a:endParaRPr lang="en-US" sz="24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smtClean="0"/>
                        <a:t>2-approximation</a:t>
                      </a:r>
                    </a:p>
                  </a:txBody>
                  <a:tcPr marL="0" marR="0"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r>
              <a:tr h="864096">
                <a:tc>
                  <a:txBody>
                    <a:bodyPr/>
                    <a:lstStyle/>
                    <a:p>
                      <a:pPr algn="ctr"/>
                      <a:r>
                        <a:rPr lang="en-US" sz="2400" dirty="0" smtClean="0"/>
                        <a:t>removing low</a:t>
                      </a:r>
                      <a:r>
                        <a:rPr lang="en-US" sz="2400" baseline="0" dirty="0" smtClean="0"/>
                        <a:t> degree nodes</a:t>
                      </a:r>
                      <a:endParaRPr lang="en-US" sz="2400" dirty="0"/>
                    </a:p>
                  </a:txBody>
                  <a:tcPr marL="0" marR="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400" dirty="0" smtClean="0"/>
                        <a:t>d-core retains the densest subgraph</a:t>
                      </a:r>
                      <a:endParaRPr lang="en-US" sz="24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smtClean="0"/>
                        <a:t>d-core retains the densest subgraph</a:t>
                      </a:r>
                    </a:p>
                  </a:txBody>
                  <a:tcPr marL="0" marR="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r>
              <a:tr h="864096">
                <a:tc>
                  <a:txBody>
                    <a:bodyPr/>
                    <a:lstStyle/>
                    <a:p>
                      <a:pPr algn="ctr"/>
                      <a:r>
                        <a:rPr lang="en-US" sz="2400" dirty="0" smtClean="0"/>
                        <a:t>parametric maximum flow</a:t>
                      </a:r>
                      <a:endParaRPr lang="en-US" sz="2400" dirty="0"/>
                    </a:p>
                  </a:txBody>
                  <a:tcPr marL="0" marR="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400" dirty="0" smtClean="0"/>
                        <a:t>exact densest subgraph</a:t>
                      </a:r>
                      <a:endParaRPr lang="en-US" sz="24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smtClean="0"/>
                        <a:t>exact densest subgraph</a:t>
                      </a:r>
                    </a:p>
                  </a:txBody>
                  <a:tcPr marL="0" marR="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r>
            </a:tbl>
          </a:graphicData>
        </a:graphic>
      </p:graphicFrame>
      <mc:AlternateContent xmlns:mc="http://schemas.openxmlformats.org/markup-compatibility/2006" xmlns:a14="http://schemas.microsoft.com/office/drawing/2010/main">
        <mc:Choice Requires="a14">
          <p:sp>
            <p:nvSpPr>
              <p:cNvPr id="5" name="Rectangle 4"/>
              <p:cNvSpPr/>
              <p:nvPr/>
            </p:nvSpPr>
            <p:spPr>
              <a:xfrm>
                <a:off x="3491880" y="1275942"/>
                <a:ext cx="941688" cy="908197"/>
              </a:xfrm>
              <a:prstGeom prst="rect">
                <a:avLst/>
              </a:prstGeom>
            </p:spPr>
            <p:txBody>
              <a:bodyPr wrap="square">
                <a:spAutoFit/>
              </a:bodyPr>
              <a:lstStyle/>
              <a:p>
                <a:pPr marL="57150" lvl="0" eaLnBrk="0" hangingPunct="0">
                  <a:spcBef>
                    <a:spcPct val="20000"/>
                  </a:spcBef>
                </a:pPr>
                <a14:m>
                  <m:oMathPara xmlns:m="http://schemas.openxmlformats.org/officeDocument/2006/math">
                    <m:oMathParaPr>
                      <m:jc m:val="centerGroup"/>
                    </m:oMathParaPr>
                    <m:oMath xmlns:m="http://schemas.openxmlformats.org/officeDocument/2006/math">
                      <m:f>
                        <m:fPr>
                          <m:ctrlPr>
                            <a:rPr lang="en-US" sz="2600" i="1">
                              <a:solidFill>
                                <a:schemeClr val="tx1"/>
                              </a:solidFill>
                              <a:latin typeface="Cambria Math" panose="02040503050406030204" pitchFamily="18" charset="0"/>
                            </a:rPr>
                          </m:ctrlPr>
                        </m:fPr>
                        <m:num>
                          <m:r>
                            <a:rPr lang="en-US" sz="2600" i="1" smtClean="0">
                              <a:solidFill>
                                <a:schemeClr val="tx1"/>
                              </a:solidFill>
                              <a:latin typeface="Cambria Math" panose="02040503050406030204" pitchFamily="18" charset="0"/>
                            </a:rPr>
                            <m:t>𝑒</m:t>
                          </m:r>
                          <m:r>
                            <a:rPr lang="en-US" sz="2600" b="0" i="1" smtClean="0">
                              <a:solidFill>
                                <a:schemeClr val="tx1"/>
                              </a:solidFill>
                              <a:latin typeface="Cambria Math" panose="02040503050406030204" pitchFamily="18" charset="0"/>
                            </a:rPr>
                            <m:t>(</m:t>
                          </m:r>
                          <m:r>
                            <a:rPr lang="en-US" sz="2600" b="0" i="1" smtClean="0">
                              <a:solidFill>
                                <a:schemeClr val="tx1"/>
                              </a:solidFill>
                              <a:latin typeface="Cambria Math" panose="02040503050406030204" pitchFamily="18" charset="0"/>
                            </a:rPr>
                            <m:t>𝑆</m:t>
                          </m:r>
                          <m:r>
                            <a:rPr lang="en-US" sz="2600" b="0" i="1" smtClean="0">
                              <a:solidFill>
                                <a:schemeClr val="tx1"/>
                              </a:solidFill>
                              <a:latin typeface="Cambria Math" panose="02040503050406030204" pitchFamily="18" charset="0"/>
                            </a:rPr>
                            <m:t>)</m:t>
                          </m:r>
                        </m:num>
                        <m:den>
                          <m:d>
                            <m:dPr>
                              <m:begChr m:val="|"/>
                              <m:endChr m:val="|"/>
                              <m:ctrlPr>
                                <a:rPr lang="en-US" sz="2600" i="1">
                                  <a:solidFill>
                                    <a:schemeClr val="tx1"/>
                                  </a:solidFill>
                                  <a:latin typeface="Cambria Math" panose="02040503050406030204" pitchFamily="18" charset="0"/>
                                </a:rPr>
                              </m:ctrlPr>
                            </m:dPr>
                            <m:e>
                              <m:r>
                                <a:rPr lang="en-US" sz="2600" i="1">
                                  <a:solidFill>
                                    <a:schemeClr val="tx1"/>
                                  </a:solidFill>
                                  <a:latin typeface="Cambria Math"/>
                                </a:rPr>
                                <m:t>𝑆</m:t>
                              </m:r>
                            </m:e>
                          </m:d>
                        </m:den>
                      </m:f>
                    </m:oMath>
                  </m:oMathPara>
                </a14:m>
                <a:endParaRPr lang="en-US" sz="2600" dirty="0">
                  <a:solidFill>
                    <a:schemeClr val="tx1"/>
                  </a:solidFill>
                  <a:latin typeface="TitilliumMaps26L 500 wt"/>
                </a:endParaRPr>
              </a:p>
            </p:txBody>
          </p:sp>
        </mc:Choice>
        <mc:Fallback xmlns="">
          <p:sp>
            <p:nvSpPr>
              <p:cNvPr id="5" name="Rectangle 4"/>
              <p:cNvSpPr>
                <a:spLocks noRot="1" noChangeAspect="1" noMove="1" noResize="1" noEditPoints="1" noAdjustHandles="1" noChangeArrowheads="1" noChangeShapeType="1" noTextEdit="1"/>
              </p:cNvSpPr>
              <p:nvPr/>
            </p:nvSpPr>
            <p:spPr>
              <a:xfrm>
                <a:off x="3491880" y="1275942"/>
                <a:ext cx="941688" cy="90819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189315" y="1268760"/>
                <a:ext cx="2019089" cy="922560"/>
              </a:xfrm>
              <a:prstGeom prst="rect">
                <a:avLst/>
              </a:prstGeom>
            </p:spPr>
            <p:txBody>
              <a:bodyPr wrap="square">
                <a:spAutoFit/>
              </a:bodyPr>
              <a:lstStyle/>
              <a:p>
                <a:pPr marL="57150" lvl="0" eaLnBrk="0" hangingPunct="0">
                  <a:spcBef>
                    <a:spcPct val="20000"/>
                  </a:spcBef>
                </a:pPr>
                <a14:m>
                  <m:oMathPara xmlns:m="http://schemas.openxmlformats.org/officeDocument/2006/math">
                    <m:oMathParaPr>
                      <m:jc m:val="centerGroup"/>
                    </m:oMathParaPr>
                    <m:oMath xmlns:m="http://schemas.openxmlformats.org/officeDocument/2006/math">
                      <m:f>
                        <m:fPr>
                          <m:ctrlPr>
                            <a:rPr lang="en-US" sz="2600" i="1">
                              <a:solidFill>
                                <a:schemeClr val="tx1"/>
                              </a:solidFill>
                              <a:latin typeface="Cambria Math" panose="02040503050406030204" pitchFamily="18" charset="0"/>
                            </a:rPr>
                          </m:ctrlPr>
                        </m:fPr>
                        <m:num>
                          <m:r>
                            <a:rPr lang="en-US" sz="2600" i="1" smtClean="0">
                              <a:solidFill>
                                <a:schemeClr val="tx1"/>
                              </a:solidFill>
                              <a:latin typeface="Cambria Math" panose="02040503050406030204" pitchFamily="18" charset="0"/>
                            </a:rPr>
                            <m:t>𝑒</m:t>
                          </m:r>
                          <m:d>
                            <m:dPr>
                              <m:ctrlPr>
                                <a:rPr lang="en-US" sz="2600" b="0" i="1" smtClean="0">
                                  <a:solidFill>
                                    <a:schemeClr val="tx1"/>
                                  </a:solidFill>
                                  <a:latin typeface="Cambria Math" panose="02040503050406030204" pitchFamily="18" charset="0"/>
                                </a:rPr>
                              </m:ctrlPr>
                            </m:dPr>
                            <m:e>
                              <m:r>
                                <a:rPr lang="en-US" sz="2600" b="0" i="1" smtClean="0">
                                  <a:solidFill>
                                    <a:schemeClr val="tx1"/>
                                  </a:solidFill>
                                  <a:latin typeface="Cambria Math" panose="02040503050406030204" pitchFamily="18" charset="0"/>
                                </a:rPr>
                                <m:t>𝑆</m:t>
                              </m:r>
                            </m:e>
                          </m:d>
                          <m:r>
                            <a:rPr lang="en-US" sz="2600" b="0" i="1" smtClean="0">
                              <a:solidFill>
                                <a:schemeClr val="tx1"/>
                              </a:solidFill>
                              <a:latin typeface="Cambria Math" panose="02040503050406030204" pitchFamily="18" charset="0"/>
                            </a:rPr>
                            <m:t>+</m:t>
                          </m:r>
                          <m:r>
                            <a:rPr lang="en-US" sz="2600" b="0" i="1" smtClean="0">
                              <a:solidFill>
                                <a:schemeClr val="tx1"/>
                              </a:solidFill>
                              <a:latin typeface="Cambria Math" panose="02040503050406030204" pitchFamily="18" charset="0"/>
                            </a:rPr>
                            <m:t>𝑟</m:t>
                          </m:r>
                          <m:r>
                            <a:rPr lang="en-US" sz="2600" b="0" i="1" smtClean="0">
                              <a:solidFill>
                                <a:schemeClr val="tx1"/>
                              </a:solidFill>
                              <a:latin typeface="Cambria Math" panose="02040503050406030204" pitchFamily="18" charset="0"/>
                            </a:rPr>
                            <m:t>(</m:t>
                          </m:r>
                          <m:r>
                            <a:rPr lang="en-US" sz="2600" b="0" i="1" smtClean="0">
                              <a:solidFill>
                                <a:schemeClr val="tx1"/>
                              </a:solidFill>
                              <a:latin typeface="Cambria Math" panose="02040503050406030204" pitchFamily="18" charset="0"/>
                            </a:rPr>
                            <m:t>𝑆</m:t>
                          </m:r>
                          <m:r>
                            <a:rPr lang="en-US" sz="2600" b="0" i="1" smtClean="0">
                              <a:solidFill>
                                <a:schemeClr val="tx1"/>
                              </a:solidFill>
                              <a:latin typeface="Cambria Math" panose="02040503050406030204" pitchFamily="18" charset="0"/>
                            </a:rPr>
                            <m:t>)</m:t>
                          </m:r>
                        </m:num>
                        <m:den>
                          <m:d>
                            <m:dPr>
                              <m:begChr m:val="|"/>
                              <m:endChr m:val="|"/>
                              <m:ctrlPr>
                                <a:rPr lang="en-US" sz="2600" i="1">
                                  <a:solidFill>
                                    <a:schemeClr val="tx1"/>
                                  </a:solidFill>
                                  <a:latin typeface="Cambria Math" panose="02040503050406030204" pitchFamily="18" charset="0"/>
                                </a:rPr>
                              </m:ctrlPr>
                            </m:dPr>
                            <m:e>
                              <m:r>
                                <a:rPr lang="en-US" sz="2600" i="1">
                                  <a:solidFill>
                                    <a:schemeClr val="tx1"/>
                                  </a:solidFill>
                                  <a:latin typeface="Cambria Math"/>
                                </a:rPr>
                                <m:t>𝑆</m:t>
                              </m:r>
                            </m:e>
                          </m:d>
                        </m:den>
                      </m:f>
                    </m:oMath>
                  </m:oMathPara>
                </a14:m>
                <a:endParaRPr lang="en-US" sz="2600" dirty="0">
                  <a:solidFill>
                    <a:schemeClr val="tx1"/>
                  </a:solidFill>
                  <a:latin typeface="TitilliumMaps26L 500 wt"/>
                </a:endParaRPr>
              </a:p>
            </p:txBody>
          </p:sp>
        </mc:Choice>
        <mc:Fallback xmlns="">
          <p:sp>
            <p:nvSpPr>
              <p:cNvPr id="6" name="Rectangle 5"/>
              <p:cNvSpPr>
                <a:spLocks noRot="1" noChangeAspect="1" noMove="1" noResize="1" noEditPoints="1" noAdjustHandles="1" noChangeArrowheads="1" noChangeShapeType="1" noTextEdit="1"/>
              </p:cNvSpPr>
              <p:nvPr/>
            </p:nvSpPr>
            <p:spPr>
              <a:xfrm>
                <a:off x="6189315" y="1268760"/>
                <a:ext cx="2019089" cy="922560"/>
              </a:xfrm>
              <a:prstGeom prst="rect">
                <a:avLst/>
              </a:prstGeom>
              <a:blipFill rotWithShape="0">
                <a:blip r:embed="rId4"/>
                <a:stretch>
                  <a:fillRect/>
                </a:stretch>
              </a:blipFill>
            </p:spPr>
            <p:txBody>
              <a:bodyPr/>
              <a:lstStyle/>
              <a:p>
                <a:r>
                  <a:rPr lang="en-US">
                    <a:noFill/>
                  </a:rPr>
                  <a:t> </a:t>
                </a:r>
              </a:p>
            </p:txBody>
          </p:sp>
        </mc:Fallback>
      </mc:AlternateContent>
      <p:sp>
        <p:nvSpPr>
          <p:cNvPr id="7" name="Rectangle 6"/>
          <p:cNvSpPr/>
          <p:nvPr/>
        </p:nvSpPr>
        <p:spPr>
          <a:xfrm>
            <a:off x="755576" y="1483819"/>
            <a:ext cx="1267365" cy="492443"/>
          </a:xfrm>
          <a:prstGeom prst="rect">
            <a:avLst/>
          </a:prstGeom>
        </p:spPr>
        <p:txBody>
          <a:bodyPr wrap="square">
            <a:spAutoFit/>
          </a:bodyPr>
          <a:lstStyle/>
          <a:p>
            <a:pPr marL="57150" lvl="0" eaLnBrk="0" hangingPunct="0">
              <a:spcBef>
                <a:spcPct val="20000"/>
              </a:spcBef>
            </a:pPr>
            <a:r>
              <a:rPr lang="en-US" sz="2600" dirty="0" smtClean="0">
                <a:solidFill>
                  <a:schemeClr val="tx1"/>
                </a:solidFill>
              </a:rPr>
              <a:t>Density</a:t>
            </a:r>
            <a:endParaRPr lang="en-US" sz="2600" dirty="0">
              <a:solidFill>
                <a:schemeClr val="tx1"/>
              </a:solidFill>
            </a:endParaRPr>
          </a:p>
        </p:txBody>
      </p:sp>
      <mc:AlternateContent xmlns:mc="http://schemas.openxmlformats.org/markup-compatibility/2006" xmlns:a14="http://schemas.microsoft.com/office/drawing/2010/main">
        <mc:Choice Requires="a14">
          <p:sp>
            <p:nvSpPr>
              <p:cNvPr id="8" name="Rectangle 7"/>
              <p:cNvSpPr/>
              <p:nvPr/>
            </p:nvSpPr>
            <p:spPr>
              <a:xfrm>
                <a:off x="6968510" y="18344"/>
                <a:ext cx="2175998" cy="492443"/>
              </a:xfrm>
              <a:prstGeom prst="rect">
                <a:avLst/>
              </a:prstGeom>
            </p:spPr>
            <p:txBody>
              <a:bodyPr wrap="square">
                <a:spAutoFit/>
              </a:bodyPr>
              <a:lstStyle/>
              <a:p>
                <a:pPr marL="57150" lvl="0" eaLnBrk="0" hangingPunct="0">
                  <a:spcBef>
                    <a:spcPct val="20000"/>
                  </a:spcBef>
                </a:pPr>
                <a14:m>
                  <m:oMath xmlns:m="http://schemas.openxmlformats.org/officeDocument/2006/math">
                    <m:r>
                      <a:rPr lang="en-US" sz="2000" i="1" smtClean="0">
                        <a:latin typeface="Cambria Math" panose="02040503050406030204" pitchFamily="18" charset="0"/>
                      </a:rPr>
                      <m:t>𝑒</m:t>
                    </m:r>
                    <m:d>
                      <m:dPr>
                        <m:ctrlPr>
                          <a:rPr lang="en-US" sz="2000" i="1">
                            <a:latin typeface="Cambria Math" panose="02040503050406030204" pitchFamily="18" charset="0"/>
                          </a:rPr>
                        </m:ctrlPr>
                      </m:dPr>
                      <m:e>
                        <m:r>
                          <a:rPr lang="en-US" sz="2000" i="1">
                            <a:latin typeface="Cambria Math" panose="02040503050406030204" pitchFamily="18" charset="0"/>
                          </a:rPr>
                          <m:t>𝑆</m:t>
                        </m:r>
                      </m:e>
                    </m:d>
                    <m:r>
                      <a:rPr lang="en-US" sz="2000" b="0" i="1" smtClean="0">
                        <a:latin typeface="Cambria Math" panose="02040503050406030204" pitchFamily="18" charset="0"/>
                      </a:rPr>
                      <m:t>=</m:t>
                    </m:r>
                    <m:nary>
                      <m:naryPr>
                        <m:chr m:val="∑"/>
                        <m:limLoc m:val="subSup"/>
                        <m:supHide m:val="on"/>
                        <m:ctrlPr>
                          <a:rPr lang="en-US" sz="2000" b="0" i="1" smtClean="0">
                            <a:latin typeface="Cambria Math" panose="02040503050406030204" pitchFamily="18" charset="0"/>
                          </a:rPr>
                        </m:ctrlPr>
                      </m:naryPr>
                      <m:sub>
                        <m:r>
                          <m:rPr>
                            <m:brk m:alnAt="9"/>
                          </m:rP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sub>
                        </m:sSub>
                      </m:e>
                    </m:nary>
                  </m:oMath>
                </a14:m>
                <a:r>
                  <a:rPr lang="en-US" sz="2600" dirty="0" smtClean="0">
                    <a:solidFill>
                      <a:schemeClr val="tx1"/>
                    </a:solidFill>
                    <a:latin typeface="TitilliumMaps26L 500 wt"/>
                  </a:rPr>
                  <a:t> </a:t>
                </a:r>
                <a:endParaRPr lang="en-US" sz="2600" dirty="0">
                  <a:solidFill>
                    <a:schemeClr val="tx1"/>
                  </a:solidFill>
                  <a:latin typeface="TitilliumMaps26L 500 wt"/>
                </a:endParaRPr>
              </a:p>
            </p:txBody>
          </p:sp>
        </mc:Choice>
        <mc:Fallback xmlns="">
          <p:sp>
            <p:nvSpPr>
              <p:cNvPr id="8" name="Rectangle 7"/>
              <p:cNvSpPr>
                <a:spLocks noRot="1" noChangeAspect="1" noMove="1" noResize="1" noEditPoints="1" noAdjustHandles="1" noChangeArrowheads="1" noChangeShapeType="1" noTextEdit="1"/>
              </p:cNvSpPr>
              <p:nvPr/>
            </p:nvSpPr>
            <p:spPr>
              <a:xfrm>
                <a:off x="6968510" y="18344"/>
                <a:ext cx="2175998" cy="492443"/>
              </a:xfrm>
              <a:prstGeom prst="rect">
                <a:avLst/>
              </a:prstGeom>
              <a:blipFill rotWithShape="0">
                <a:blip r:embed="rId5"/>
                <a:stretch>
                  <a:fillRect t="-86420" b="-1432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968510" y="488285"/>
                <a:ext cx="2175998" cy="492443"/>
              </a:xfrm>
              <a:prstGeom prst="rect">
                <a:avLst/>
              </a:prstGeom>
            </p:spPr>
            <p:txBody>
              <a:bodyPr wrap="square">
                <a:spAutoFit/>
              </a:bodyPr>
              <a:lstStyle/>
              <a:p>
                <a:pPr marL="57150" lvl="0" eaLnBrk="0" hangingPunct="0">
                  <a:spcBef>
                    <a:spcPct val="20000"/>
                  </a:spcBef>
                </a:pPr>
                <a14:m>
                  <m:oMath xmlns:m="http://schemas.openxmlformats.org/officeDocument/2006/math">
                    <m:r>
                      <a:rPr lang="en-US" sz="2000" b="0" i="1" smtClean="0">
                        <a:latin typeface="Cambria Math" panose="02040503050406030204" pitchFamily="18" charset="0"/>
                      </a:rPr>
                      <m:t>𝑟</m:t>
                    </m:r>
                    <m:d>
                      <m:dPr>
                        <m:ctrlPr>
                          <a:rPr lang="en-US" sz="2000" i="1">
                            <a:latin typeface="Cambria Math" panose="02040503050406030204" pitchFamily="18" charset="0"/>
                          </a:rPr>
                        </m:ctrlPr>
                      </m:dPr>
                      <m:e>
                        <m:r>
                          <a:rPr lang="en-US" sz="2000" i="1">
                            <a:latin typeface="Cambria Math" panose="02040503050406030204" pitchFamily="18" charset="0"/>
                          </a:rPr>
                          <m:t>𝑆</m:t>
                        </m:r>
                      </m:e>
                    </m:d>
                    <m:r>
                      <a:rPr lang="en-US" sz="2000" b="0" i="1" smtClean="0">
                        <a:latin typeface="Cambria Math" panose="02040503050406030204" pitchFamily="18" charset="0"/>
                      </a:rPr>
                      <m:t>=</m:t>
                    </m:r>
                    <m:nary>
                      <m:naryPr>
                        <m:chr m:val="∑"/>
                        <m:limLoc m:val="subSup"/>
                        <m:supHide m:val="on"/>
                        <m:ctrlPr>
                          <a:rPr lang="en-US" sz="2000" b="0" i="1" smtClean="0">
                            <a:latin typeface="Cambria Math" panose="02040503050406030204" pitchFamily="18" charset="0"/>
                          </a:rPr>
                        </m:ctrlPr>
                      </m:naryPr>
                      <m:sub>
                        <m:r>
                          <m:rPr>
                            <m:brk m:alnAt="9"/>
                          </m:rPr>
                          <a:rPr lang="en-US" sz="2000" b="0" i="1" smtClean="0">
                            <a:latin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sub>
                      <m:sup/>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 </m:t>
                        </m:r>
                      </m:e>
                    </m:nary>
                  </m:oMath>
                </a14:m>
                <a:r>
                  <a:rPr lang="en-US" sz="2600" dirty="0" smtClean="0">
                    <a:solidFill>
                      <a:schemeClr val="tx1"/>
                    </a:solidFill>
                    <a:latin typeface="TitilliumMaps26L 500 wt"/>
                  </a:rPr>
                  <a:t> </a:t>
                </a:r>
                <a:endParaRPr lang="en-US" sz="2600" dirty="0">
                  <a:solidFill>
                    <a:schemeClr val="tx1"/>
                  </a:solidFill>
                  <a:latin typeface="TitilliumMaps26L 500 wt"/>
                </a:endParaRPr>
              </a:p>
            </p:txBody>
          </p:sp>
        </mc:Choice>
        <mc:Fallback xmlns="">
          <p:sp>
            <p:nvSpPr>
              <p:cNvPr id="9" name="Rectangle 8"/>
              <p:cNvSpPr>
                <a:spLocks noRot="1" noChangeAspect="1" noMove="1" noResize="1" noEditPoints="1" noAdjustHandles="1" noChangeArrowheads="1" noChangeShapeType="1" noTextEdit="1"/>
              </p:cNvSpPr>
              <p:nvPr/>
            </p:nvSpPr>
            <p:spPr>
              <a:xfrm>
                <a:off x="6968510" y="488285"/>
                <a:ext cx="2175998" cy="492443"/>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3347864" y="5877272"/>
            <a:ext cx="5688632" cy="830997"/>
          </a:xfrm>
          <a:prstGeom prst="rect">
            <a:avLst/>
          </a:prstGeom>
          <a:noFill/>
        </p:spPr>
        <p:txBody>
          <a:bodyPr wrap="square" rtlCol="0">
            <a:spAutoFit/>
          </a:bodyPr>
          <a:lstStyle/>
          <a:p>
            <a:r>
              <a:rPr lang="en-US" sz="1600" dirty="0" smtClean="0">
                <a:solidFill>
                  <a:schemeClr val="bg1"/>
                </a:solidFill>
              </a:rPr>
              <a:t>Yubao Wu, </a:t>
            </a:r>
            <a:r>
              <a:rPr lang="it-IT" sz="1600" dirty="0">
                <a:solidFill>
                  <a:schemeClr val="bg1"/>
                </a:solidFill>
              </a:rPr>
              <a:t>Xiaofeng Zhu, Li Li, Wei Fan, </a:t>
            </a:r>
            <a:r>
              <a:rPr lang="en-US" sz="1600" dirty="0" err="1" smtClean="0">
                <a:solidFill>
                  <a:schemeClr val="bg1"/>
                </a:solidFill>
              </a:rPr>
              <a:t>Ruoming</a:t>
            </a:r>
            <a:r>
              <a:rPr lang="en-US" sz="1600" dirty="0" smtClean="0">
                <a:solidFill>
                  <a:schemeClr val="bg1"/>
                </a:solidFill>
              </a:rPr>
              <a:t> Jin, Xiang Zhang. </a:t>
            </a:r>
            <a:r>
              <a:rPr lang="en-US" sz="1600" dirty="0">
                <a:solidFill>
                  <a:schemeClr val="bg1"/>
                </a:solidFill>
                <a:cs typeface="Times New Roman" pitchFamily="18" charset="0"/>
              </a:rPr>
              <a:t>Mining Dual Networks: Models, Algorithms and </a:t>
            </a:r>
            <a:r>
              <a:rPr lang="en-US" sz="1600" dirty="0" smtClean="0">
                <a:solidFill>
                  <a:schemeClr val="bg1"/>
                </a:solidFill>
                <a:cs typeface="Times New Roman" pitchFamily="18" charset="0"/>
              </a:rPr>
              <a:t>Applications</a:t>
            </a:r>
            <a:r>
              <a:rPr lang="en-US" sz="1600" dirty="0" smtClean="0">
                <a:solidFill>
                  <a:schemeClr val="bg1"/>
                </a:solidFill>
              </a:rPr>
              <a:t>. </a:t>
            </a:r>
            <a:r>
              <a:rPr lang="en-US" altLang="zh-CN" sz="1600" dirty="0" smtClean="0">
                <a:solidFill>
                  <a:schemeClr val="bg1"/>
                </a:solidFill>
              </a:rPr>
              <a:t>TKDD</a:t>
            </a:r>
            <a:r>
              <a:rPr lang="en-US" sz="1600" dirty="0" smtClean="0">
                <a:solidFill>
                  <a:schemeClr val="bg1"/>
                </a:solidFill>
              </a:rPr>
              <a:t>, 2015.</a:t>
            </a:r>
            <a:endParaRPr lang="en-US" sz="1600" dirty="0">
              <a:solidFill>
                <a:schemeClr val="bg1"/>
              </a:solidFill>
              <a:cs typeface="Times New Roman" pitchFamily="18" charset="0"/>
            </a:endParaRPr>
          </a:p>
        </p:txBody>
      </p:sp>
    </p:spTree>
    <p:extLst>
      <p:ext uri="{BB962C8B-B14F-4D97-AF65-F5344CB8AC3E}">
        <p14:creationId xmlns:p14="http://schemas.microsoft.com/office/powerpoint/2010/main" val="174706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9457" y="2970311"/>
            <a:ext cx="2171700" cy="138588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756" y="1459835"/>
            <a:ext cx="2166667" cy="13857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5756" y="2970398"/>
            <a:ext cx="2166667" cy="1385715"/>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333" y="2970311"/>
            <a:ext cx="2171700" cy="1385888"/>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850" y="1459835"/>
            <a:ext cx="2166667" cy="1385715"/>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1838" y="1459748"/>
            <a:ext cx="2166938" cy="1385888"/>
          </a:xfrm>
          <a:prstGeom prst="rect">
            <a:avLst/>
          </a:prstGeom>
        </p:spPr>
      </p:pic>
      <mc:AlternateContent xmlns:mc="http://schemas.openxmlformats.org/markup-compatibility/2006" xmlns:a14="http://schemas.microsoft.com/office/drawing/2010/main">
        <mc:Choice Requires="a14">
          <p:sp>
            <p:nvSpPr>
              <p:cNvPr id="14" name="Rectangle 13"/>
              <p:cNvSpPr/>
              <p:nvPr/>
            </p:nvSpPr>
            <p:spPr>
              <a:xfrm>
                <a:off x="116138" y="1459748"/>
                <a:ext cx="473012" cy="400110"/>
              </a:xfrm>
              <a:prstGeom prst="rect">
                <a:avLst/>
              </a:prstGeom>
            </p:spPr>
            <p:txBody>
              <a:bodyPr wrap="square">
                <a:spAutoFit/>
              </a:bodyPr>
              <a:lstStyle/>
              <a:p>
                <a:pPr marL="57150" lvl="0" eaLnBrk="0" hangingPunct="0">
                  <a:spcBef>
                    <a:spcPct val="200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Times New Roman" pitchFamily="18" charset="0"/>
                            </a:rPr>
                          </m:ctrlPr>
                        </m:sSubPr>
                        <m:e>
                          <m:r>
                            <a:rPr lang="en-US" sz="2000" i="1">
                              <a:latin typeface="Cambria Math"/>
                              <a:cs typeface="Times New Roman" pitchFamily="18" charset="0"/>
                            </a:rPr>
                            <m:t>𝐺</m:t>
                          </m:r>
                        </m:e>
                        <m:sub>
                          <m:r>
                            <a:rPr lang="en-US" sz="2000" i="1">
                              <a:latin typeface="Cambria Math"/>
                              <a:cs typeface="Times New Roman" pitchFamily="18" charset="0"/>
                            </a:rPr>
                            <m:t>𝑎</m:t>
                          </m:r>
                        </m:sub>
                      </m:sSub>
                    </m:oMath>
                  </m:oMathPara>
                </a14:m>
                <a:endParaRPr lang="en-US" sz="2000" dirty="0">
                  <a:solidFill>
                    <a:schemeClr val="tx1"/>
                  </a:solidFill>
                  <a:latin typeface="Times New Roman" pitchFamily="18" charset="0"/>
                  <a:cs typeface="Times New Roman"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116138" y="1459748"/>
                <a:ext cx="473012" cy="400110"/>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132859" y="1459748"/>
                <a:ext cx="473012" cy="400110"/>
              </a:xfrm>
              <a:prstGeom prst="rect">
                <a:avLst/>
              </a:prstGeom>
            </p:spPr>
            <p:txBody>
              <a:bodyPr wrap="square">
                <a:spAutoFit/>
              </a:bodyPr>
              <a:lstStyle/>
              <a:p>
                <a:pPr marL="57150" lvl="0" eaLnBrk="0" hangingPunct="0">
                  <a:spcBef>
                    <a:spcPct val="200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Times New Roman" pitchFamily="18" charset="0"/>
                            </a:rPr>
                          </m:ctrlPr>
                        </m:sSubPr>
                        <m:e>
                          <m:r>
                            <a:rPr lang="en-US" sz="2000" i="1">
                              <a:latin typeface="Cambria Math"/>
                              <a:cs typeface="Times New Roman" pitchFamily="18" charset="0"/>
                            </a:rPr>
                            <m:t>𝐺</m:t>
                          </m:r>
                        </m:e>
                        <m:sub>
                          <m:r>
                            <a:rPr lang="en-US" sz="2000" i="1">
                              <a:latin typeface="Cambria Math"/>
                              <a:cs typeface="Times New Roman" pitchFamily="18" charset="0"/>
                            </a:rPr>
                            <m:t>𝑎</m:t>
                          </m:r>
                        </m:sub>
                      </m:sSub>
                    </m:oMath>
                  </m:oMathPara>
                </a14:m>
                <a:endParaRPr lang="en-US" sz="2000" dirty="0">
                  <a:solidFill>
                    <a:schemeClr val="tx1"/>
                  </a:solidFill>
                  <a:latin typeface="Times New Roman" pitchFamily="18" charset="0"/>
                  <a:cs typeface="Times New Roman"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3132859" y="1459748"/>
                <a:ext cx="473012" cy="400110"/>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140529" y="1456632"/>
                <a:ext cx="473012" cy="400110"/>
              </a:xfrm>
              <a:prstGeom prst="rect">
                <a:avLst/>
              </a:prstGeom>
            </p:spPr>
            <p:txBody>
              <a:bodyPr wrap="square">
                <a:spAutoFit/>
              </a:bodyPr>
              <a:lstStyle/>
              <a:p>
                <a:pPr marL="57150" lvl="0" eaLnBrk="0" hangingPunct="0">
                  <a:spcBef>
                    <a:spcPct val="20000"/>
                  </a:spcBef>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cs typeface="Times New Roman" pitchFamily="18" charset="0"/>
                            </a:rPr>
                          </m:ctrlPr>
                        </m:sSubSupPr>
                        <m:e>
                          <m:r>
                            <a:rPr lang="en-US" sz="2000" i="1" smtClean="0">
                              <a:latin typeface="Cambria Math"/>
                              <a:cs typeface="Times New Roman" pitchFamily="18" charset="0"/>
                            </a:rPr>
                            <m:t>𝐺</m:t>
                          </m:r>
                        </m:e>
                        <m:sub>
                          <m:r>
                            <a:rPr lang="en-US" sz="2000" i="1">
                              <a:latin typeface="Cambria Math"/>
                              <a:cs typeface="Times New Roman" pitchFamily="18" charset="0"/>
                            </a:rPr>
                            <m:t>𝑎</m:t>
                          </m:r>
                        </m:sub>
                        <m:sup>
                          <m:r>
                            <a:rPr lang="en-US" sz="2000" b="0" i="1" smtClean="0">
                              <a:latin typeface="Cambria Math"/>
                              <a:cs typeface="Times New Roman" pitchFamily="18" charset="0"/>
                            </a:rPr>
                            <m:t>′</m:t>
                          </m:r>
                        </m:sup>
                      </m:sSubSup>
                    </m:oMath>
                  </m:oMathPara>
                </a14:m>
                <a:endParaRPr lang="en-US" sz="2000" dirty="0">
                  <a:solidFill>
                    <a:schemeClr val="tx1"/>
                  </a:solidFill>
                  <a:latin typeface="Times New Roman" pitchFamily="18" charset="0"/>
                  <a:cs typeface="Times New Roman" pitchFamily="18"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6140529" y="1456632"/>
                <a:ext cx="473012" cy="400110"/>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32021" y="2955434"/>
                <a:ext cx="548059" cy="400110"/>
              </a:xfrm>
              <a:prstGeom prst="rect">
                <a:avLst/>
              </a:prstGeom>
            </p:spPr>
            <p:txBody>
              <a:bodyPr wrap="square">
                <a:spAutoFit/>
              </a:bodyPr>
              <a:lstStyle/>
              <a:p>
                <a:pPr marL="57150" lvl="0" eaLnBrk="0" hangingPunct="0">
                  <a:spcBef>
                    <a:spcPct val="20000"/>
                  </a:spcBef>
                </a:pPr>
                <a14:m>
                  <m:oMathPara xmlns:m="http://schemas.openxmlformats.org/officeDocument/2006/math">
                    <m:oMathParaPr>
                      <m:jc m:val="center"/>
                    </m:oMathParaPr>
                    <m:oMath xmlns:m="http://schemas.openxmlformats.org/officeDocument/2006/math">
                      <m:sSub>
                        <m:sSubPr>
                          <m:ctrlPr>
                            <a:rPr lang="en-US" sz="2000" i="1" smtClean="0">
                              <a:latin typeface="Cambria Math" panose="02040503050406030204" pitchFamily="18" charset="0"/>
                              <a:cs typeface="Times New Roman" pitchFamily="18" charset="0"/>
                            </a:rPr>
                          </m:ctrlPr>
                        </m:sSubPr>
                        <m:e>
                          <m:r>
                            <a:rPr lang="en-US" sz="2000" i="1">
                              <a:latin typeface="Cambria Math"/>
                              <a:cs typeface="Times New Roman" pitchFamily="18" charset="0"/>
                            </a:rPr>
                            <m:t>𝐺</m:t>
                          </m:r>
                        </m:e>
                        <m:sub>
                          <m:r>
                            <a:rPr lang="en-US" sz="2000" b="0" i="1" smtClean="0">
                              <a:latin typeface="Cambria Math"/>
                              <a:cs typeface="Times New Roman" pitchFamily="18" charset="0"/>
                            </a:rPr>
                            <m:t>𝑏</m:t>
                          </m:r>
                        </m:sub>
                      </m:sSub>
                    </m:oMath>
                  </m:oMathPara>
                </a14:m>
                <a:endParaRPr lang="en-US" sz="2000" dirty="0">
                  <a:solidFill>
                    <a:schemeClr val="tx1"/>
                  </a:solidFill>
                  <a:latin typeface="Times New Roman" pitchFamily="18" charset="0"/>
                  <a:cs typeface="Times New Roman"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132021" y="2955434"/>
                <a:ext cx="548059" cy="400110"/>
              </a:xfrm>
              <a:prstGeom prst="rect">
                <a:avLst/>
              </a:prstGeom>
              <a:blipFill rotWithShape="0">
                <a:blip r:embed="rId11"/>
                <a:stretch>
                  <a:fillRect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107759" y="2952318"/>
                <a:ext cx="538552" cy="400110"/>
              </a:xfrm>
              <a:prstGeom prst="rect">
                <a:avLst/>
              </a:prstGeom>
            </p:spPr>
            <p:txBody>
              <a:bodyPr wrap="square">
                <a:spAutoFit/>
              </a:bodyPr>
              <a:lstStyle/>
              <a:p>
                <a:pPr marL="57150" lvl="0" eaLnBrk="0" hangingPunct="0">
                  <a:spcBef>
                    <a:spcPct val="20000"/>
                  </a:spcBef>
                </a:pPr>
                <a14:m>
                  <m:oMathPara xmlns:m="http://schemas.openxmlformats.org/officeDocument/2006/math">
                    <m:oMathParaPr>
                      <m:jc m:val="center"/>
                    </m:oMathParaPr>
                    <m:oMath xmlns:m="http://schemas.openxmlformats.org/officeDocument/2006/math">
                      <m:sSubSup>
                        <m:sSubSupPr>
                          <m:ctrlPr>
                            <a:rPr lang="en-US" sz="2000" i="1" smtClean="0">
                              <a:latin typeface="Cambria Math" panose="02040503050406030204" pitchFamily="18" charset="0"/>
                              <a:cs typeface="Times New Roman" pitchFamily="18" charset="0"/>
                            </a:rPr>
                          </m:ctrlPr>
                        </m:sSubSupPr>
                        <m:e>
                          <m:r>
                            <a:rPr lang="en-US" sz="2000" i="1" smtClean="0">
                              <a:latin typeface="Cambria Math"/>
                              <a:cs typeface="Times New Roman" pitchFamily="18" charset="0"/>
                            </a:rPr>
                            <m:t>𝐺</m:t>
                          </m:r>
                        </m:e>
                        <m:sub>
                          <m:r>
                            <a:rPr lang="en-US" sz="2000" b="0" i="1" smtClean="0">
                              <a:latin typeface="Cambria Math"/>
                              <a:cs typeface="Times New Roman" pitchFamily="18" charset="0"/>
                            </a:rPr>
                            <m:t>𝑏</m:t>
                          </m:r>
                        </m:sub>
                        <m:sup>
                          <m:r>
                            <a:rPr lang="en-US" sz="2000" b="0" i="1" smtClean="0">
                              <a:latin typeface="Cambria Math"/>
                              <a:cs typeface="Times New Roman" pitchFamily="18" charset="0"/>
                            </a:rPr>
                            <m:t>′</m:t>
                          </m:r>
                        </m:sup>
                      </m:sSubSup>
                    </m:oMath>
                  </m:oMathPara>
                </a14:m>
                <a:endParaRPr lang="en-US" sz="2000" dirty="0">
                  <a:solidFill>
                    <a:schemeClr val="tx1"/>
                  </a:solidFill>
                  <a:latin typeface="Times New Roman" pitchFamily="18" charset="0"/>
                  <a:cs typeface="Times New Roman" pitchFamily="18"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6107759" y="2952318"/>
                <a:ext cx="538552" cy="400110"/>
              </a:xfrm>
              <a:prstGeom prst="rect">
                <a:avLst/>
              </a:prstGeom>
              <a:blipFill rotWithShape="0">
                <a:blip r:embed="rId12"/>
                <a:stretch>
                  <a:fillRect b="-4545"/>
                </a:stretch>
              </a:blipFill>
            </p:spPr>
            <p:txBody>
              <a:bodyPr/>
              <a:lstStyle/>
              <a:p>
                <a:r>
                  <a:rPr lang="en-US">
                    <a:noFill/>
                  </a:rPr>
                  <a:t> </a:t>
                </a:r>
              </a:p>
            </p:txBody>
          </p:sp>
        </mc:Fallback>
      </mc:AlternateContent>
      <p:sp>
        <p:nvSpPr>
          <p:cNvPr id="19" name="Right Arrow 18"/>
          <p:cNvSpPr/>
          <p:nvPr/>
        </p:nvSpPr>
        <p:spPr>
          <a:xfrm>
            <a:off x="5647340" y="2682005"/>
            <a:ext cx="460860" cy="386955"/>
          </a:xfrm>
          <a:prstGeom prst="rightArrow">
            <a:avLst/>
          </a:prstGeom>
          <a:noFill/>
          <a:ln w="19050">
            <a:solidFill>
              <a:srgbClr val="0099CC"/>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a:off x="2690155" y="2661351"/>
            <a:ext cx="460860" cy="386955"/>
          </a:xfrm>
          <a:prstGeom prst="rightArrow">
            <a:avLst/>
          </a:prstGeom>
          <a:noFill/>
          <a:ln w="19050">
            <a:solidFill>
              <a:srgbClr val="0099CC"/>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Rectangle 21"/>
              <p:cNvSpPr/>
              <p:nvPr/>
            </p:nvSpPr>
            <p:spPr>
              <a:xfrm>
                <a:off x="3146864" y="2959964"/>
                <a:ext cx="548059" cy="400110"/>
              </a:xfrm>
              <a:prstGeom prst="rect">
                <a:avLst/>
              </a:prstGeom>
            </p:spPr>
            <p:txBody>
              <a:bodyPr wrap="square">
                <a:spAutoFit/>
              </a:bodyPr>
              <a:lstStyle/>
              <a:p>
                <a:pPr marL="57150" lvl="0" eaLnBrk="0" hangingPunct="0">
                  <a:spcBef>
                    <a:spcPct val="20000"/>
                  </a:spcBef>
                </a:pPr>
                <a14:m>
                  <m:oMathPara xmlns:m="http://schemas.openxmlformats.org/officeDocument/2006/math">
                    <m:oMathParaPr>
                      <m:jc m:val="center"/>
                    </m:oMathParaPr>
                    <m:oMath xmlns:m="http://schemas.openxmlformats.org/officeDocument/2006/math">
                      <m:sSub>
                        <m:sSubPr>
                          <m:ctrlPr>
                            <a:rPr lang="en-US" sz="2000" i="1" smtClean="0">
                              <a:latin typeface="Cambria Math" panose="02040503050406030204" pitchFamily="18" charset="0"/>
                              <a:cs typeface="Times New Roman" pitchFamily="18" charset="0"/>
                            </a:rPr>
                          </m:ctrlPr>
                        </m:sSubPr>
                        <m:e>
                          <m:r>
                            <a:rPr lang="en-US" sz="2000" i="1">
                              <a:latin typeface="Cambria Math"/>
                              <a:cs typeface="Times New Roman" pitchFamily="18" charset="0"/>
                            </a:rPr>
                            <m:t>𝐺</m:t>
                          </m:r>
                        </m:e>
                        <m:sub>
                          <m:r>
                            <a:rPr lang="en-US" sz="2000" b="0" i="1" smtClean="0">
                              <a:latin typeface="Cambria Math"/>
                              <a:cs typeface="Times New Roman" pitchFamily="18" charset="0"/>
                            </a:rPr>
                            <m:t>𝑏</m:t>
                          </m:r>
                        </m:sub>
                      </m:sSub>
                    </m:oMath>
                  </m:oMathPara>
                </a14:m>
                <a:endParaRPr lang="en-US" sz="2000" dirty="0">
                  <a:solidFill>
                    <a:schemeClr val="tx1"/>
                  </a:solidFill>
                  <a:latin typeface="Times New Roman" pitchFamily="18" charset="0"/>
                  <a:cs typeface="Times New Roman" pitchFamily="18" charset="0"/>
                </a:endParaRPr>
              </a:p>
            </p:txBody>
          </p:sp>
        </mc:Choice>
        <mc:Fallback xmlns="">
          <p:sp>
            <p:nvSpPr>
              <p:cNvPr id="22" name="Rectangle 21"/>
              <p:cNvSpPr>
                <a:spLocks noRot="1" noChangeAspect="1" noMove="1" noResize="1" noEditPoints="1" noAdjustHandles="1" noChangeArrowheads="1" noChangeShapeType="1" noTextEdit="1"/>
              </p:cNvSpPr>
              <p:nvPr/>
            </p:nvSpPr>
            <p:spPr>
              <a:xfrm>
                <a:off x="3146864" y="2959964"/>
                <a:ext cx="548059" cy="400110"/>
              </a:xfrm>
              <a:prstGeom prst="rect">
                <a:avLst/>
              </a:prstGeom>
              <a:blipFill rotWithShape="0">
                <a:blip r:embed="rId13"/>
                <a:stretch>
                  <a:fillRect b="-3077"/>
                </a:stretch>
              </a:blipFill>
            </p:spPr>
            <p:txBody>
              <a:bodyPr/>
              <a:lstStyle/>
              <a:p>
                <a:r>
                  <a:rPr lang="en-US">
                    <a:noFill/>
                  </a:rPr>
                  <a:t> </a:t>
                </a:r>
              </a:p>
            </p:txBody>
          </p:sp>
        </mc:Fallback>
      </mc:AlternateContent>
      <p:sp>
        <p:nvSpPr>
          <p:cNvPr id="23" name="Rectangle 22"/>
          <p:cNvSpPr/>
          <p:nvPr/>
        </p:nvSpPr>
        <p:spPr>
          <a:xfrm>
            <a:off x="3383306" y="964468"/>
            <a:ext cx="2110416" cy="400110"/>
          </a:xfrm>
          <a:prstGeom prst="rect">
            <a:avLst/>
          </a:prstGeom>
        </p:spPr>
        <p:txBody>
          <a:bodyPr wrap="square">
            <a:spAutoFit/>
          </a:bodyPr>
          <a:lstStyle/>
          <a:p>
            <a:pPr algn="ctr"/>
            <a:r>
              <a:rPr lang="en-US" sz="2000" dirty="0" smtClean="0">
                <a:cs typeface="Times New Roman" panose="02020603050405020304" pitchFamily="18" charset="0"/>
              </a:rPr>
              <a:t>Articulation nodes</a:t>
            </a:r>
            <a:endParaRPr lang="en-US" sz="2000" dirty="0">
              <a:cs typeface="Times New Roman" panose="02020603050405020304" pitchFamily="18" charset="0"/>
            </a:endParaRPr>
          </a:p>
        </p:txBody>
      </p:sp>
      <p:sp>
        <p:nvSpPr>
          <p:cNvPr id="24" name="Rectangle 23"/>
          <p:cNvSpPr/>
          <p:nvPr/>
        </p:nvSpPr>
        <p:spPr>
          <a:xfrm>
            <a:off x="3383307" y="4293560"/>
            <a:ext cx="2110414" cy="400110"/>
          </a:xfrm>
          <a:prstGeom prst="rect">
            <a:avLst/>
          </a:prstGeom>
        </p:spPr>
        <p:txBody>
          <a:bodyPr wrap="square">
            <a:spAutoFit/>
          </a:bodyPr>
          <a:lstStyle/>
          <a:p>
            <a:pPr algn="ctr"/>
            <a:r>
              <a:rPr lang="en-US" sz="2000" dirty="0" smtClean="0">
                <a:cs typeface="Times New Roman" panose="02020603050405020304" pitchFamily="18" charset="0"/>
              </a:rPr>
              <a:t>Low degree nodes</a:t>
            </a:r>
            <a:endParaRPr lang="en-US" sz="2000" dirty="0">
              <a:cs typeface="Times New Roman" panose="02020603050405020304" pitchFamily="18" charset="0"/>
            </a:endParaRPr>
          </a:p>
        </p:txBody>
      </p:sp>
      <p:sp>
        <p:nvSpPr>
          <p:cNvPr id="26" name="Rectangle 25"/>
          <p:cNvSpPr/>
          <p:nvPr/>
        </p:nvSpPr>
        <p:spPr>
          <a:xfrm>
            <a:off x="6107759" y="4299617"/>
            <a:ext cx="2379186" cy="400110"/>
          </a:xfrm>
          <a:prstGeom prst="rect">
            <a:avLst/>
          </a:prstGeom>
        </p:spPr>
        <p:txBody>
          <a:bodyPr wrap="square">
            <a:spAutoFit/>
          </a:bodyPr>
          <a:lstStyle/>
          <a:p>
            <a:pPr algn="ctr"/>
            <a:r>
              <a:rPr lang="en-US" sz="2000" dirty="0" smtClean="0">
                <a:cs typeface="Times New Roman" panose="02020603050405020304" pitchFamily="18" charset="0"/>
              </a:rPr>
              <a:t>Compute the density</a:t>
            </a:r>
            <a:endParaRPr lang="en-US" sz="2000" dirty="0">
              <a:cs typeface="Times New Roman" panose="02020603050405020304" pitchFamily="18" charset="0"/>
            </a:endParaRPr>
          </a:p>
        </p:txBody>
      </p:sp>
      <p:sp>
        <p:nvSpPr>
          <p:cNvPr id="27" name="Rectangle 26"/>
          <p:cNvSpPr/>
          <p:nvPr/>
        </p:nvSpPr>
        <p:spPr>
          <a:xfrm>
            <a:off x="5878221" y="656692"/>
            <a:ext cx="2763236" cy="707886"/>
          </a:xfrm>
          <a:prstGeom prst="rect">
            <a:avLst/>
          </a:prstGeom>
        </p:spPr>
        <p:txBody>
          <a:bodyPr wrap="square">
            <a:spAutoFit/>
          </a:bodyPr>
          <a:lstStyle/>
          <a:p>
            <a:pPr algn="ctr"/>
            <a:r>
              <a:rPr lang="en-US" sz="2000" dirty="0" smtClean="0">
                <a:cs typeface="Times New Roman" panose="02020603050405020304" pitchFamily="18" charset="0"/>
              </a:rPr>
              <a:t>Delete the low degree non-articulation nodes</a:t>
            </a:r>
            <a:endParaRPr lang="en-US" sz="2000" dirty="0">
              <a:cs typeface="Times New Roman" panose="02020603050405020304" pitchFamily="18" charset="0"/>
            </a:endParaRPr>
          </a:p>
        </p:txBody>
      </p:sp>
      <p:sp>
        <p:nvSpPr>
          <p:cNvPr id="11" name="Oval 10"/>
          <p:cNvSpPr/>
          <p:nvPr/>
        </p:nvSpPr>
        <p:spPr>
          <a:xfrm>
            <a:off x="3333514" y="3791853"/>
            <a:ext cx="422455" cy="422455"/>
          </a:xfrm>
          <a:prstGeom prst="ellipse">
            <a:avLst/>
          </a:prstGeom>
          <a:noFill/>
          <a:ln w="19050">
            <a:solidFill>
              <a:srgbClr val="0099CC"/>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5098227" y="3772123"/>
            <a:ext cx="422455" cy="422455"/>
          </a:xfrm>
          <a:prstGeom prst="ellipse">
            <a:avLst/>
          </a:prstGeom>
          <a:noFill/>
          <a:ln w="19050">
            <a:solidFill>
              <a:srgbClr val="0099CC"/>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txBox="1">
            <a:spLocks/>
          </p:cNvSpPr>
          <p:nvPr/>
        </p:nvSpPr>
        <p:spPr bwMode="auto">
          <a:xfrm>
            <a:off x="498130" y="260648"/>
            <a:ext cx="4114800" cy="689886"/>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lvl1pPr algn="l" defTabSz="457200" rtl="0" eaLnBrk="0" fontAlgn="base" hangingPunct="0">
              <a:spcBef>
                <a:spcPct val="0"/>
              </a:spcBef>
              <a:spcAft>
                <a:spcPct val="0"/>
              </a:spcAft>
              <a:defRPr sz="3300" kern="1200">
                <a:solidFill>
                  <a:srgbClr val="123A59"/>
                </a:solidFill>
                <a:latin typeface="TitilliumMaps26L 999 wt"/>
                <a:ea typeface="헤드라인A"/>
                <a:cs typeface="TitilliumMaps26L 999 wt"/>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3600" dirty="0">
                <a:solidFill>
                  <a:schemeClr val="tx1"/>
                </a:solidFill>
                <a:latin typeface="+mn-lt"/>
                <a:cs typeface="Times New Roman" pitchFamily="18" charset="0"/>
              </a:rPr>
              <a:t>DCS_GND Algorithm</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nvPr>
            </p:nvGraphicFramePr>
            <p:xfrm>
              <a:off x="611138" y="4816416"/>
              <a:ext cx="6002403" cy="844832"/>
            </p:xfrm>
            <a:graphic>
              <a:graphicData uri="http://schemas.openxmlformats.org/drawingml/2006/table">
                <a:tbl>
                  <a:tblPr firstRow="1" bandRow="1">
                    <a:tableStyleId>{5C22544A-7EE6-4342-B048-85BDC9FD1C3A}</a:tableStyleId>
                  </a:tblPr>
                  <a:tblGrid>
                    <a:gridCol w="1429895"/>
                    <a:gridCol w="2304256"/>
                    <a:gridCol w="2268252"/>
                  </a:tblGrid>
                  <a:tr h="422416">
                    <a:tc>
                      <a:txBody>
                        <a:bodyPr/>
                        <a:lstStyle/>
                        <a:p>
                          <a:pPr algn="ctr"/>
                          <a:endParaRPr lang="en-US" dirty="0"/>
                        </a:p>
                      </a:txBody>
                      <a:tcPr marL="0" marR="0" anchor="ctr">
                        <a:lnR w="38100" cap="flat" cmpd="sng" algn="ctr">
                          <a:solidFill>
                            <a:schemeClr val="bg1"/>
                          </a:solidFill>
                          <a:prstDash val="solid"/>
                          <a:round/>
                          <a:headEnd type="none" w="med" len="med"/>
                          <a:tailEnd type="none" w="med" len="med"/>
                        </a:lnR>
                      </a:tcPr>
                    </a:tc>
                    <a:tc>
                      <a:txBody>
                        <a:bodyPr/>
                        <a:lstStyle/>
                        <a:p>
                          <a:pPr algn="ctr"/>
                          <a:r>
                            <a:rPr lang="en-US" dirty="0" smtClean="0"/>
                            <a:t>Without</a:t>
                          </a:r>
                          <a:r>
                            <a:rPr lang="en-US" baseline="0" dirty="0" smtClean="0"/>
                            <a:t> Node Weights</a:t>
                          </a:r>
                          <a:endParaRPr lang="en-US"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dirty="0" smtClean="0"/>
                            <a:t>With Node Weights</a:t>
                          </a:r>
                          <a:endParaRPr lang="en-US" dirty="0"/>
                        </a:p>
                      </a:txBody>
                      <a:tcPr marL="0" marR="0" anchor="ctr">
                        <a:lnL w="38100" cap="flat" cmpd="sng" algn="ctr">
                          <a:solidFill>
                            <a:schemeClr val="bg1"/>
                          </a:solidFill>
                          <a:prstDash val="solid"/>
                          <a:round/>
                          <a:headEnd type="none" w="med" len="med"/>
                          <a:tailEnd type="none" w="med" len="med"/>
                        </a:lnL>
                      </a:tcPr>
                    </a:tc>
                  </a:tr>
                  <a:tr h="422416">
                    <a:tc>
                      <a:txBody>
                        <a:bodyPr/>
                        <a:lstStyle/>
                        <a:p>
                          <a:pPr algn="ctr"/>
                          <a:r>
                            <a:rPr lang="en-US" sz="1800" dirty="0" smtClean="0">
                              <a:cs typeface="Times New Roman" panose="02020603050405020304" pitchFamily="18" charset="0"/>
                            </a:rPr>
                            <a:t>Node degree</a:t>
                          </a:r>
                          <a:endParaRPr lang="en-US" sz="1800" dirty="0">
                            <a:cs typeface="Times New Roman" panose="02020603050405020304" pitchFamily="18" charset="0"/>
                          </a:endParaRPr>
                        </a:p>
                      </a:txBody>
                      <a:tcPr marL="0" marR="0" anchor="ctr">
                        <a:lnR w="381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oMath>
                            </m:oMathPara>
                          </a14:m>
                          <a:endParaRPr lang="en-US"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oMath>
                            </m:oMathPara>
                          </a14:m>
                          <a:endParaRPr lang="en-US" dirty="0"/>
                        </a:p>
                      </a:txBody>
                      <a:tcPr marL="0" marR="0" anchor="ctr">
                        <a:lnL w="38100" cap="flat" cmpd="sng" algn="ctr">
                          <a:solidFill>
                            <a:schemeClr val="bg1"/>
                          </a:solidFill>
                          <a:prstDash val="solid"/>
                          <a:round/>
                          <a:headEnd type="none" w="med" len="med"/>
                          <a:tailEnd type="none" w="med" len="med"/>
                        </a:lnL>
                      </a:tcP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241283557"/>
                  </p:ext>
                </p:extLst>
              </p:nvPr>
            </p:nvGraphicFramePr>
            <p:xfrm>
              <a:off x="611138" y="4816416"/>
              <a:ext cx="6002403" cy="844832"/>
            </p:xfrm>
            <a:graphic>
              <a:graphicData uri="http://schemas.openxmlformats.org/drawingml/2006/table">
                <a:tbl>
                  <a:tblPr firstRow="1" bandRow="1">
                    <a:tableStyleId>{5C22544A-7EE6-4342-B048-85BDC9FD1C3A}</a:tableStyleId>
                  </a:tblPr>
                  <a:tblGrid>
                    <a:gridCol w="1429895"/>
                    <a:gridCol w="2304256"/>
                    <a:gridCol w="2268252"/>
                  </a:tblGrid>
                  <a:tr h="422416">
                    <a:tc>
                      <a:txBody>
                        <a:bodyPr/>
                        <a:lstStyle/>
                        <a:p>
                          <a:pPr algn="ctr"/>
                          <a:endParaRPr lang="en-US" dirty="0"/>
                        </a:p>
                      </a:txBody>
                      <a:tcPr marL="0" marR="0" anchor="ctr">
                        <a:lnR w="38100" cap="flat" cmpd="sng" algn="ctr">
                          <a:solidFill>
                            <a:schemeClr val="bg1"/>
                          </a:solidFill>
                          <a:prstDash val="solid"/>
                          <a:round/>
                          <a:headEnd type="none" w="med" len="med"/>
                          <a:tailEnd type="none" w="med" len="med"/>
                        </a:lnR>
                      </a:tcPr>
                    </a:tc>
                    <a:tc>
                      <a:txBody>
                        <a:bodyPr/>
                        <a:lstStyle/>
                        <a:p>
                          <a:pPr algn="ctr"/>
                          <a:r>
                            <a:rPr lang="en-US" dirty="0" smtClean="0"/>
                            <a:t>Without</a:t>
                          </a:r>
                          <a:r>
                            <a:rPr lang="en-US" baseline="0" dirty="0" smtClean="0"/>
                            <a:t> Node Weights</a:t>
                          </a:r>
                          <a:endParaRPr lang="en-US"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dirty="0" smtClean="0"/>
                            <a:t>With Node Weights</a:t>
                          </a:r>
                          <a:endParaRPr lang="en-US" dirty="0"/>
                        </a:p>
                      </a:txBody>
                      <a:tcPr marL="0" marR="0" anchor="ctr">
                        <a:lnL w="38100" cap="flat" cmpd="sng" algn="ctr">
                          <a:solidFill>
                            <a:schemeClr val="bg1"/>
                          </a:solidFill>
                          <a:prstDash val="solid"/>
                          <a:round/>
                          <a:headEnd type="none" w="med" len="med"/>
                          <a:tailEnd type="none" w="med" len="med"/>
                        </a:lnL>
                      </a:tcPr>
                    </a:tc>
                  </a:tr>
                  <a:tr h="422416">
                    <a:tc>
                      <a:txBody>
                        <a:bodyPr/>
                        <a:lstStyle/>
                        <a:p>
                          <a:pPr algn="ctr"/>
                          <a:r>
                            <a:rPr lang="en-US" sz="1800" dirty="0" smtClean="0">
                              <a:cs typeface="Times New Roman" panose="02020603050405020304" pitchFamily="18" charset="0"/>
                            </a:rPr>
                            <a:t>Node degree</a:t>
                          </a:r>
                          <a:endParaRPr lang="en-US" sz="1800" dirty="0">
                            <a:cs typeface="Times New Roman" panose="02020603050405020304" pitchFamily="18" charset="0"/>
                          </a:endParaRPr>
                        </a:p>
                      </a:txBody>
                      <a:tcPr marL="0" marR="0" anchor="ctr">
                        <a:lnR w="38100" cap="flat" cmpd="sng" algn="ctr">
                          <a:solidFill>
                            <a:schemeClr val="bg1"/>
                          </a:solidFill>
                          <a:prstDash val="solid"/>
                          <a:round/>
                          <a:headEnd type="none" w="med" len="med"/>
                          <a:tailEnd type="none" w="med" len="med"/>
                        </a:lnR>
                      </a:tcPr>
                    </a:tc>
                    <a:tc>
                      <a:txBody>
                        <a:bodyPr/>
                        <a:lstStyle/>
                        <a:p>
                          <a:endParaRPr lang="en-US"/>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blipFill rotWithShape="0">
                          <a:blip r:embed="rId14"/>
                          <a:stretch>
                            <a:fillRect l="-62434" t="-102899" r="-99735" b="-15942"/>
                          </a:stretch>
                        </a:blipFill>
                      </a:tcPr>
                    </a:tc>
                    <a:tc>
                      <a:txBody>
                        <a:bodyPr/>
                        <a:lstStyle/>
                        <a:p>
                          <a:endParaRPr lang="en-US"/>
                        </a:p>
                      </a:txBody>
                      <a:tcPr marL="0" marR="0" anchor="ctr">
                        <a:lnL w="38100" cap="flat" cmpd="sng" algn="ctr">
                          <a:solidFill>
                            <a:schemeClr val="bg1"/>
                          </a:solidFill>
                          <a:prstDash val="solid"/>
                          <a:round/>
                          <a:headEnd type="none" w="med" len="med"/>
                          <a:tailEnd type="none" w="med" len="med"/>
                        </a:lnL>
                        <a:blipFill rotWithShape="0">
                          <a:blip r:embed="rId14"/>
                          <a:stretch>
                            <a:fillRect l="-165054" t="-102899" r="-1344" b="-15942"/>
                          </a:stretch>
                        </a:blipFill>
                      </a:tcPr>
                    </a:tc>
                  </a:tr>
                </a:tbl>
              </a:graphicData>
            </a:graphic>
          </p:graphicFrame>
        </mc:Fallback>
      </mc:AlternateContent>
      <mc:AlternateContent xmlns:mc="http://schemas.openxmlformats.org/markup-compatibility/2006" xmlns:a14="http://schemas.microsoft.com/office/drawing/2010/main">
        <mc:Choice Requires="a14">
          <p:sp>
            <p:nvSpPr>
              <p:cNvPr id="4" name="Rectangle 3"/>
              <p:cNvSpPr/>
              <p:nvPr/>
            </p:nvSpPr>
            <p:spPr>
              <a:xfrm>
                <a:off x="6703233" y="4870628"/>
                <a:ext cx="1986514" cy="369332"/>
              </a:xfrm>
              <a:prstGeom prst="rect">
                <a:avLst/>
              </a:prstGeom>
            </p:spPr>
            <p:txBody>
              <a:bodyPr wrap="square">
                <a:spAutoFit/>
              </a:bodyPr>
              <a:lstStyle/>
              <a:p>
                <a:pPr algn="ct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oMath>
                </a14:m>
                <a:r>
                  <a:rPr lang="en-US" dirty="0" smtClean="0"/>
                  <a:t>: node degree</a:t>
                </a: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6703233" y="4870628"/>
                <a:ext cx="1986514" cy="369332"/>
              </a:xfrm>
              <a:prstGeom prst="rect">
                <a:avLst/>
              </a:prstGeom>
              <a:blipFill rotWithShape="0">
                <a:blip r:embed="rId15"/>
                <a:stretch>
                  <a:fillRect t="-9836" r="-2769"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6703233" y="5279294"/>
                <a:ext cx="1986514" cy="369332"/>
              </a:xfrm>
              <a:prstGeom prst="rect">
                <a:avLst/>
              </a:prstGeom>
            </p:spPr>
            <p:txBody>
              <a:bodyPr wrap="square">
                <a:spAutoFit/>
              </a:bodyPr>
              <a:lstStyle/>
              <a:p>
                <a:pPr algn="ctr"/>
                <a14:m>
                  <m:oMath xmlns:m="http://schemas.openxmlformats.org/officeDocument/2006/math">
                    <m:r>
                      <a:rPr lang="en-US" b="0" i="1" smtClean="0">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oMath>
                </a14:m>
                <a:r>
                  <a:rPr lang="en-US" dirty="0" smtClean="0"/>
                  <a:t>: node weight</a:t>
                </a:r>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6703233" y="5279294"/>
                <a:ext cx="1986514" cy="369332"/>
              </a:xfrm>
              <a:prstGeom prst="rect">
                <a:avLst/>
              </a:prstGeom>
              <a:blipFill rotWithShape="0">
                <a:blip r:embed="rId16"/>
                <a:stretch>
                  <a:fillRect t="-8197" r="-615" b="-24590"/>
                </a:stretch>
              </a:blipFill>
            </p:spPr>
            <p:txBody>
              <a:bodyPr/>
              <a:lstStyle/>
              <a:p>
                <a:r>
                  <a:rPr lang="en-US">
                    <a:noFill/>
                  </a:rPr>
                  <a:t> </a:t>
                </a:r>
              </a:p>
            </p:txBody>
          </p:sp>
        </mc:Fallback>
      </mc:AlternateContent>
      <p:sp>
        <p:nvSpPr>
          <p:cNvPr id="29" name="TextBox 28"/>
          <p:cNvSpPr txBox="1"/>
          <p:nvPr/>
        </p:nvSpPr>
        <p:spPr>
          <a:xfrm>
            <a:off x="3347864" y="5877272"/>
            <a:ext cx="5688632" cy="830997"/>
          </a:xfrm>
          <a:prstGeom prst="rect">
            <a:avLst/>
          </a:prstGeom>
          <a:noFill/>
        </p:spPr>
        <p:txBody>
          <a:bodyPr wrap="square" rtlCol="0">
            <a:spAutoFit/>
          </a:bodyPr>
          <a:lstStyle/>
          <a:p>
            <a:r>
              <a:rPr lang="en-US" sz="1600" dirty="0" smtClean="0">
                <a:solidFill>
                  <a:schemeClr val="bg1"/>
                </a:solidFill>
              </a:rPr>
              <a:t>Yubao Wu, </a:t>
            </a:r>
            <a:r>
              <a:rPr lang="it-IT" sz="1600" dirty="0">
                <a:solidFill>
                  <a:schemeClr val="bg1"/>
                </a:solidFill>
              </a:rPr>
              <a:t>Xiaofeng Zhu, Li Li, Wei Fan, </a:t>
            </a:r>
            <a:r>
              <a:rPr lang="en-US" sz="1600" dirty="0" err="1" smtClean="0">
                <a:solidFill>
                  <a:schemeClr val="bg1"/>
                </a:solidFill>
              </a:rPr>
              <a:t>Ruoming</a:t>
            </a:r>
            <a:r>
              <a:rPr lang="en-US" sz="1600" dirty="0" smtClean="0">
                <a:solidFill>
                  <a:schemeClr val="bg1"/>
                </a:solidFill>
              </a:rPr>
              <a:t> Jin, Xiang Zhang. </a:t>
            </a:r>
            <a:r>
              <a:rPr lang="en-US" sz="1600" dirty="0">
                <a:solidFill>
                  <a:schemeClr val="bg1"/>
                </a:solidFill>
                <a:cs typeface="Times New Roman" pitchFamily="18" charset="0"/>
              </a:rPr>
              <a:t>Mining Dual Networks: Models, Algorithms and </a:t>
            </a:r>
            <a:r>
              <a:rPr lang="en-US" sz="1600" dirty="0" smtClean="0">
                <a:solidFill>
                  <a:schemeClr val="bg1"/>
                </a:solidFill>
                <a:cs typeface="Times New Roman" pitchFamily="18" charset="0"/>
              </a:rPr>
              <a:t>Applications</a:t>
            </a:r>
            <a:r>
              <a:rPr lang="en-US" sz="1600" dirty="0" smtClean="0">
                <a:solidFill>
                  <a:schemeClr val="bg1"/>
                </a:solidFill>
              </a:rPr>
              <a:t>. </a:t>
            </a:r>
            <a:r>
              <a:rPr lang="en-US" altLang="zh-CN" sz="1600" dirty="0" smtClean="0">
                <a:solidFill>
                  <a:schemeClr val="bg1"/>
                </a:solidFill>
              </a:rPr>
              <a:t>TKDD</a:t>
            </a:r>
            <a:r>
              <a:rPr lang="en-US" sz="1600" dirty="0" smtClean="0">
                <a:solidFill>
                  <a:schemeClr val="bg1"/>
                </a:solidFill>
              </a:rPr>
              <a:t>, 2015.</a:t>
            </a:r>
            <a:endParaRPr lang="en-US" sz="1600" dirty="0">
              <a:solidFill>
                <a:schemeClr val="bg1"/>
              </a:solidFill>
              <a:cs typeface="Times New Roman" pitchFamily="18" charset="0"/>
            </a:endParaRPr>
          </a:p>
        </p:txBody>
      </p:sp>
    </p:spTree>
    <p:extLst>
      <p:ext uri="{BB962C8B-B14F-4D97-AF65-F5344CB8AC3E}">
        <p14:creationId xmlns:p14="http://schemas.microsoft.com/office/powerpoint/2010/main" val="299127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19" grpId="0" animBg="1"/>
      <p:bldP spid="20" grpId="0" animBg="1"/>
      <p:bldP spid="22" grpId="0"/>
      <p:bldP spid="23" grpId="0"/>
      <p:bldP spid="24" grpId="0"/>
      <p:bldP spid="26" grpId="0"/>
      <p:bldP spid="27" grpId="0"/>
      <p:bldP spid="11" grpId="0" animBg="1"/>
      <p:bldP spid="28" grpId="0" animBg="1"/>
      <p:bldP spid="4" grpId="0"/>
      <p:bldP spid="3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347864" y="5877272"/>
            <a:ext cx="5688632" cy="830997"/>
          </a:xfrm>
          <a:prstGeom prst="rect">
            <a:avLst/>
          </a:prstGeom>
          <a:noFill/>
        </p:spPr>
        <p:txBody>
          <a:bodyPr wrap="square" rtlCol="0">
            <a:spAutoFit/>
          </a:bodyPr>
          <a:lstStyle/>
          <a:p>
            <a:r>
              <a:rPr lang="en-US" sz="1600" dirty="0" smtClean="0">
                <a:solidFill>
                  <a:schemeClr val="bg1"/>
                </a:solidFill>
              </a:rPr>
              <a:t>Yubao Wu, </a:t>
            </a:r>
            <a:r>
              <a:rPr lang="it-IT" sz="1600" dirty="0">
                <a:solidFill>
                  <a:schemeClr val="bg1"/>
                </a:solidFill>
              </a:rPr>
              <a:t>Xiaofeng Zhu, Li Li, Wei Fan, </a:t>
            </a:r>
            <a:r>
              <a:rPr lang="en-US" sz="1600" dirty="0" err="1" smtClean="0">
                <a:solidFill>
                  <a:schemeClr val="bg1"/>
                </a:solidFill>
              </a:rPr>
              <a:t>Ruoming</a:t>
            </a:r>
            <a:r>
              <a:rPr lang="en-US" sz="1600" dirty="0" smtClean="0">
                <a:solidFill>
                  <a:schemeClr val="bg1"/>
                </a:solidFill>
              </a:rPr>
              <a:t> Jin, Xiang Zhang. </a:t>
            </a:r>
            <a:r>
              <a:rPr lang="en-US" sz="1600" dirty="0">
                <a:solidFill>
                  <a:schemeClr val="bg1"/>
                </a:solidFill>
                <a:cs typeface="Times New Roman" pitchFamily="18" charset="0"/>
              </a:rPr>
              <a:t>Mining Dual Networks: Models, Algorithms and </a:t>
            </a:r>
            <a:r>
              <a:rPr lang="en-US" sz="1600" dirty="0" smtClean="0">
                <a:solidFill>
                  <a:schemeClr val="bg1"/>
                </a:solidFill>
                <a:cs typeface="Times New Roman" pitchFamily="18" charset="0"/>
              </a:rPr>
              <a:t>Applications</a:t>
            </a:r>
            <a:r>
              <a:rPr lang="en-US" sz="1600" dirty="0" smtClean="0">
                <a:solidFill>
                  <a:schemeClr val="bg1"/>
                </a:solidFill>
              </a:rPr>
              <a:t>. </a:t>
            </a:r>
            <a:r>
              <a:rPr lang="en-US" altLang="zh-CN" sz="1600" dirty="0" smtClean="0">
                <a:solidFill>
                  <a:schemeClr val="bg1"/>
                </a:solidFill>
              </a:rPr>
              <a:t>TKDD</a:t>
            </a:r>
            <a:r>
              <a:rPr lang="en-US" sz="1600" dirty="0" smtClean="0">
                <a:solidFill>
                  <a:schemeClr val="bg1"/>
                </a:solidFill>
              </a:rPr>
              <a:t>, 2015.</a:t>
            </a:r>
            <a:endParaRPr lang="en-US" sz="1600" dirty="0">
              <a:solidFill>
                <a:schemeClr val="bg1"/>
              </a:solidFill>
              <a:cs typeface="Times New Roman" pitchFamily="18" charset="0"/>
            </a:endParaRP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628799"/>
            <a:ext cx="4404255" cy="2595365"/>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1691" y="1628799"/>
            <a:ext cx="4404255" cy="2595365"/>
          </a:xfrm>
          <a:prstGeom prst="rect">
            <a:avLst/>
          </a:prstGeom>
        </p:spPr>
      </p:pic>
      <mc:AlternateContent xmlns:mc="http://schemas.openxmlformats.org/markup-compatibility/2006" xmlns:a14="http://schemas.microsoft.com/office/drawing/2010/main">
        <mc:Choice Requires="a14">
          <p:sp>
            <p:nvSpPr>
              <p:cNvPr id="44" name="Title 1"/>
              <p:cNvSpPr>
                <a:spLocks noGrp="1"/>
              </p:cNvSpPr>
              <p:nvPr>
                <p:ph type="title"/>
              </p:nvPr>
            </p:nvSpPr>
            <p:spPr>
              <a:xfrm>
                <a:off x="1295638" y="296652"/>
                <a:ext cx="6552726" cy="1044115"/>
              </a:xfrm>
            </p:spPr>
            <p:txBody>
              <a:bodyPr/>
              <a:lstStyle/>
              <a:p>
                <a:pPr algn="ctr"/>
                <a:r>
                  <a:rPr lang="en-US" sz="3200" dirty="0" smtClean="0">
                    <a:solidFill>
                      <a:schemeClr val="tx1"/>
                    </a:solidFill>
                    <a:latin typeface="+mn-lt"/>
                    <a:cs typeface="Times New Roman" pitchFamily="18" charset="0"/>
                  </a:rPr>
                  <a:t>DCS_</a:t>
                </a:r>
                <a14:m>
                  <m:oMath xmlns:m="http://schemas.openxmlformats.org/officeDocument/2006/math">
                    <m:r>
                      <a:rPr lang="en-US" sz="3200" b="0" i="1" smtClean="0">
                        <a:solidFill>
                          <a:schemeClr val="tx1"/>
                        </a:solidFill>
                        <a:latin typeface="Cambria Math"/>
                        <a:cs typeface="Times New Roman" pitchFamily="18" charset="0"/>
                      </a:rPr>
                      <m:t>𝑘</m:t>
                    </m:r>
                  </m:oMath>
                </a14:m>
                <a:r>
                  <a:rPr lang="en-US" sz="3200" dirty="0" smtClean="0">
                    <a:solidFill>
                      <a:schemeClr val="tx1"/>
                    </a:solidFill>
                    <a:latin typeface="+mn-lt"/>
                    <a:cs typeface="Times New Roman" pitchFamily="18" charset="0"/>
                  </a:rPr>
                  <a:t> from dual </a:t>
                </a:r>
                <a:r>
                  <a:rPr lang="en-US" sz="3200" dirty="0">
                    <a:solidFill>
                      <a:schemeClr val="tx1"/>
                    </a:solidFill>
                    <a:latin typeface="+mn-lt"/>
                    <a:cs typeface="Times New Roman" pitchFamily="18" charset="0"/>
                  </a:rPr>
                  <a:t>b</a:t>
                </a:r>
                <a:r>
                  <a:rPr lang="en-US" sz="3200" dirty="0" smtClean="0">
                    <a:solidFill>
                      <a:schemeClr val="tx1"/>
                    </a:solidFill>
                    <a:latin typeface="+mn-lt"/>
                    <a:cs typeface="Times New Roman" pitchFamily="18" charset="0"/>
                  </a:rPr>
                  <a:t>iological networks</a:t>
                </a:r>
                <a:br>
                  <a:rPr lang="en-US" sz="3200" dirty="0" smtClean="0">
                    <a:solidFill>
                      <a:schemeClr val="tx1"/>
                    </a:solidFill>
                    <a:latin typeface="+mn-lt"/>
                    <a:cs typeface="Times New Roman" pitchFamily="18" charset="0"/>
                  </a:rPr>
                </a:br>
                <a:r>
                  <a:rPr lang="en-US" sz="3200" dirty="0" smtClean="0">
                    <a:solidFill>
                      <a:schemeClr val="tx1"/>
                    </a:solidFill>
                    <a:latin typeface="+mn-lt"/>
                    <a:cs typeface="Times New Roman" pitchFamily="18" charset="0"/>
                  </a:rPr>
                  <a:t>(</a:t>
                </a:r>
                <a14:m>
                  <m:oMath xmlns:m="http://schemas.openxmlformats.org/officeDocument/2006/math">
                    <m:r>
                      <a:rPr lang="en-US" sz="3200" b="0" i="1" smtClean="0">
                        <a:solidFill>
                          <a:schemeClr val="tx1"/>
                        </a:solidFill>
                        <a:latin typeface="Cambria Math"/>
                        <a:cs typeface="Times New Roman" pitchFamily="18" charset="0"/>
                      </a:rPr>
                      <m:t>𝑘</m:t>
                    </m:r>
                    <m:r>
                      <a:rPr lang="en-US" sz="3200" b="0" i="1" smtClean="0">
                        <a:solidFill>
                          <a:schemeClr val="tx1"/>
                        </a:solidFill>
                        <a:latin typeface="Cambria Math"/>
                        <a:cs typeface="Times New Roman" pitchFamily="18" charset="0"/>
                      </a:rPr>
                      <m:t>=40</m:t>
                    </m:r>
                  </m:oMath>
                </a14:m>
                <a:r>
                  <a:rPr lang="en-US" sz="3200" dirty="0" smtClean="0">
                    <a:solidFill>
                      <a:schemeClr val="tx1"/>
                    </a:solidFill>
                    <a:latin typeface="+mn-lt"/>
                    <a:cs typeface="Times New Roman" pitchFamily="18" charset="0"/>
                  </a:rPr>
                  <a:t>, WTCCC, </a:t>
                </a:r>
                <a:r>
                  <a:rPr lang="en-US" sz="3200" dirty="0" smtClean="0">
                    <a:solidFill>
                      <a:srgbClr val="EB4F4F"/>
                    </a:solidFill>
                    <a:latin typeface="+mn-lt"/>
                    <a:cs typeface="Times New Roman" pitchFamily="18" charset="0"/>
                  </a:rPr>
                  <a:t>node weights</a:t>
                </a:r>
                <a:r>
                  <a:rPr lang="en-US" sz="3200" dirty="0" smtClean="0">
                    <a:solidFill>
                      <a:schemeClr val="tx1"/>
                    </a:solidFill>
                    <a:latin typeface="+mn-lt"/>
                    <a:cs typeface="Times New Roman" pitchFamily="18" charset="0"/>
                  </a:rPr>
                  <a:t>)</a:t>
                </a:r>
                <a:endParaRPr lang="en-US" sz="3200" dirty="0">
                  <a:solidFill>
                    <a:schemeClr val="tx1"/>
                  </a:solidFill>
                  <a:latin typeface="+mn-lt"/>
                  <a:cs typeface="Times New Roman" pitchFamily="18" charset="0"/>
                </a:endParaRPr>
              </a:p>
            </p:txBody>
          </p:sp>
        </mc:Choice>
        <mc:Fallback xmlns="">
          <p:sp>
            <p:nvSpPr>
              <p:cNvPr id="44" name="Title 1"/>
              <p:cNvSpPr>
                <a:spLocks noGrp="1" noRot="1" noChangeAspect="1" noMove="1" noResize="1" noEditPoints="1" noAdjustHandles="1" noChangeArrowheads="1" noChangeShapeType="1" noTextEdit="1"/>
              </p:cNvSpPr>
              <p:nvPr>
                <p:ph type="title"/>
              </p:nvPr>
            </p:nvSpPr>
            <p:spPr>
              <a:xfrm>
                <a:off x="1295638" y="296652"/>
                <a:ext cx="6552726" cy="1044115"/>
              </a:xfrm>
              <a:blipFill rotWithShape="0">
                <a:blip r:embed="rId5"/>
                <a:stretch>
                  <a:fillRect l="-186" t="-7018" r="-186" b="-22222"/>
                </a:stretch>
              </a:blipFill>
            </p:spPr>
            <p:txBody>
              <a:bodyPr/>
              <a:lstStyle/>
              <a:p>
                <a:r>
                  <a:rPr lang="en-US">
                    <a:noFill/>
                  </a:rPr>
                  <a:t> </a:t>
                </a:r>
              </a:p>
            </p:txBody>
          </p:sp>
        </mc:Fallback>
      </mc:AlternateContent>
      <p:sp>
        <p:nvSpPr>
          <p:cNvPr id="45" name="Rectangle 44"/>
          <p:cNvSpPr/>
          <p:nvPr/>
        </p:nvSpPr>
        <p:spPr>
          <a:xfrm>
            <a:off x="11340" y="4257092"/>
            <a:ext cx="4540340" cy="400110"/>
          </a:xfrm>
          <a:prstGeom prst="rect">
            <a:avLst/>
          </a:prstGeom>
        </p:spPr>
        <p:txBody>
          <a:bodyPr wrap="square" lIns="0" rIns="0">
            <a:spAutoFit/>
          </a:bodyPr>
          <a:lstStyle/>
          <a:p>
            <a:pPr marL="57150" lvl="0" algn="ctr" eaLnBrk="0" hangingPunct="0">
              <a:spcBef>
                <a:spcPct val="20000"/>
              </a:spcBef>
            </a:pPr>
            <a:r>
              <a:rPr lang="en-US" sz="2000" dirty="0" smtClean="0">
                <a:cs typeface="Times New Roman" pitchFamily="18" charset="0"/>
              </a:rPr>
              <a:t>(a) </a:t>
            </a:r>
            <a:r>
              <a:rPr lang="en-US" sz="2000" dirty="0" err="1" smtClean="0">
                <a:cs typeface="Times New Roman" pitchFamily="18" charset="0"/>
              </a:rPr>
              <a:t>Subgraph</a:t>
            </a:r>
            <a:r>
              <a:rPr lang="en-US" sz="2000" dirty="0" smtClean="0">
                <a:cs typeface="Times New Roman" pitchFamily="18" charset="0"/>
              </a:rPr>
              <a:t> in protein interaction network</a:t>
            </a:r>
            <a:endParaRPr lang="en-US" sz="2000" dirty="0">
              <a:cs typeface="Times New Roman" pitchFamily="18" charset="0"/>
            </a:endParaRPr>
          </a:p>
        </p:txBody>
      </p:sp>
      <p:sp>
        <p:nvSpPr>
          <p:cNvPr id="46" name="Rectangle 45"/>
          <p:cNvSpPr/>
          <p:nvPr/>
        </p:nvSpPr>
        <p:spPr>
          <a:xfrm>
            <a:off x="4535996" y="4257092"/>
            <a:ext cx="4570195" cy="400110"/>
          </a:xfrm>
          <a:prstGeom prst="rect">
            <a:avLst/>
          </a:prstGeom>
        </p:spPr>
        <p:txBody>
          <a:bodyPr wrap="square" lIns="0" rIns="0">
            <a:spAutoFit/>
          </a:bodyPr>
          <a:lstStyle/>
          <a:p>
            <a:pPr marL="57150" lvl="0" algn="ctr" eaLnBrk="0" hangingPunct="0">
              <a:spcBef>
                <a:spcPct val="20000"/>
              </a:spcBef>
            </a:pPr>
            <a:r>
              <a:rPr lang="en-US" sz="2000" dirty="0" smtClean="0">
                <a:cs typeface="Times New Roman" pitchFamily="18" charset="0"/>
              </a:rPr>
              <a:t>(b) </a:t>
            </a:r>
            <a:r>
              <a:rPr lang="en-US" sz="2000" dirty="0" err="1">
                <a:cs typeface="Times New Roman" pitchFamily="18" charset="0"/>
              </a:rPr>
              <a:t>Subgraph</a:t>
            </a:r>
            <a:r>
              <a:rPr lang="en-US" sz="2000" dirty="0">
                <a:cs typeface="Times New Roman" pitchFamily="18" charset="0"/>
              </a:rPr>
              <a:t> in </a:t>
            </a:r>
            <a:r>
              <a:rPr lang="en-US" sz="2000" dirty="0" smtClean="0">
                <a:cs typeface="Times New Roman" pitchFamily="18" charset="0"/>
              </a:rPr>
              <a:t>genetic </a:t>
            </a:r>
            <a:r>
              <a:rPr lang="en-US" sz="2000" dirty="0">
                <a:cs typeface="Times New Roman" pitchFamily="18" charset="0"/>
              </a:rPr>
              <a:t>interaction network</a:t>
            </a:r>
          </a:p>
        </p:txBody>
      </p:sp>
      <p:sp>
        <p:nvSpPr>
          <p:cNvPr id="47" name="Rectangle 46"/>
          <p:cNvSpPr/>
          <p:nvPr/>
        </p:nvSpPr>
        <p:spPr>
          <a:xfrm>
            <a:off x="309043" y="4977172"/>
            <a:ext cx="6963257" cy="707886"/>
          </a:xfrm>
          <a:prstGeom prst="rect">
            <a:avLst/>
          </a:prstGeom>
        </p:spPr>
        <p:txBody>
          <a:bodyPr wrap="square">
            <a:spAutoFit/>
          </a:bodyPr>
          <a:lstStyle/>
          <a:p>
            <a:pPr marL="2682875" lvl="0" indent="-2625725" eaLnBrk="0" hangingPunct="0">
              <a:spcBef>
                <a:spcPct val="20000"/>
              </a:spcBef>
            </a:pPr>
            <a:r>
              <a:rPr lang="en-US" sz="2000" b="1" dirty="0" smtClean="0">
                <a:cs typeface="Times New Roman" pitchFamily="18" charset="0"/>
              </a:rPr>
              <a:t>MYO6</a:t>
            </a:r>
            <a:r>
              <a:rPr lang="en-US" sz="2000" dirty="0" smtClean="0">
                <a:cs typeface="Times New Roman" pitchFamily="18" charset="0"/>
              </a:rPr>
              <a:t>, </a:t>
            </a:r>
            <a:r>
              <a:rPr lang="en-US" sz="2000" b="1" dirty="0" smtClean="0">
                <a:cs typeface="Times New Roman" pitchFamily="18" charset="0"/>
              </a:rPr>
              <a:t>CUBN</a:t>
            </a:r>
            <a:r>
              <a:rPr lang="en-US" sz="2000" dirty="0" smtClean="0">
                <a:cs typeface="Times New Roman" pitchFamily="18" charset="0"/>
              </a:rPr>
              <a:t>, and </a:t>
            </a:r>
            <a:r>
              <a:rPr lang="en-US" sz="2000" b="1" dirty="0" smtClean="0">
                <a:cs typeface="Times New Roman" pitchFamily="18" charset="0"/>
              </a:rPr>
              <a:t>STK39</a:t>
            </a:r>
            <a:r>
              <a:rPr lang="en-US" sz="2000" dirty="0" smtClean="0">
                <a:cs typeface="Times New Roman" pitchFamily="18" charset="0"/>
              </a:rPr>
              <a:t> have been reported to be associated with hypertension disease.</a:t>
            </a:r>
            <a:endParaRPr lang="en-US" sz="2000" dirty="0">
              <a:cs typeface="Times New Roman" pitchFamily="18" charset="0"/>
            </a:endParaRPr>
          </a:p>
        </p:txBody>
      </p:sp>
    </p:spTree>
    <p:extLst>
      <p:ext uri="{BB962C8B-B14F-4D97-AF65-F5344CB8AC3E}">
        <p14:creationId xmlns:p14="http://schemas.microsoft.com/office/powerpoint/2010/main" val="21611495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752" y="500572"/>
            <a:ext cx="4464496" cy="696180"/>
          </a:xfrm>
        </p:spPr>
        <p:txBody>
          <a:bodyPr/>
          <a:lstStyle/>
          <a:p>
            <a:pPr algn="ctr"/>
            <a:r>
              <a:rPr lang="en-US" sz="3600" dirty="0" smtClean="0">
                <a:solidFill>
                  <a:schemeClr val="tx1"/>
                </a:solidFill>
                <a:latin typeface="+mn-lt"/>
                <a:cs typeface="Times New Roman" pitchFamily="18" charset="0"/>
              </a:rPr>
              <a:t>Significance evaluation</a:t>
            </a:r>
            <a:endParaRPr lang="en-US" sz="3600" dirty="0">
              <a:solidFill>
                <a:schemeClr val="tx1"/>
              </a:solidFill>
              <a:latin typeface="+mn-lt"/>
              <a:cs typeface="Times New Roman" pitchFamily="18"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50689" y="1294478"/>
              <a:ext cx="8462502" cy="2963933"/>
            </p:xfrm>
            <a:graphic>
              <a:graphicData uri="http://schemas.openxmlformats.org/drawingml/2006/table">
                <a:tbl>
                  <a:tblPr firstRow="1" bandRow="1">
                    <a:tableStyleId>{5C22544A-7EE6-4342-B048-85BDC9FD1C3A}</a:tableStyleId>
                  </a:tblPr>
                  <a:tblGrid>
                    <a:gridCol w="1260141"/>
                    <a:gridCol w="1261081"/>
                    <a:gridCol w="1454113"/>
                    <a:gridCol w="1429540"/>
                    <a:gridCol w="1469250"/>
                    <a:gridCol w="1588377"/>
                  </a:tblGrid>
                  <a:tr h="423419">
                    <a:tc>
                      <a:txBody>
                        <a:bodyPr/>
                        <a:lstStyle/>
                        <a:p>
                          <a:pPr algn="ctr"/>
                          <a:endParaRPr lang="en-US" sz="2000" dirty="0"/>
                        </a:p>
                      </a:txBody>
                      <a:tcPr anchor="ctr">
                        <a:lnR w="28575" cap="flat" cmpd="sng" algn="ctr">
                          <a:solidFill>
                            <a:schemeClr val="bg1"/>
                          </a:solidFill>
                          <a:prstDash val="solid"/>
                          <a:round/>
                          <a:headEnd type="none" w="med" len="med"/>
                          <a:tailEnd type="none" w="med" len="med"/>
                        </a:lnR>
                      </a:tcPr>
                    </a:tc>
                    <a:tc>
                      <a:txBody>
                        <a:bodyPr/>
                        <a:lstStyle/>
                        <a:p>
                          <a:pPr algn="ctr"/>
                          <a:r>
                            <a:rPr lang="en-US" sz="2000" dirty="0" smtClean="0"/>
                            <a:t>Methods</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2000" dirty="0" err="1" smtClean="0"/>
                            <a:t>GenGen</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2000" dirty="0" smtClean="0"/>
                            <a:t>GRASS</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2000" dirty="0" smtClean="0"/>
                            <a:t>Plink</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2000" dirty="0" smtClean="0"/>
                            <a:t>HYST</a:t>
                          </a:r>
                          <a:endParaRPr lang="en-US" sz="2000" dirty="0"/>
                        </a:p>
                      </a:txBody>
                      <a:tcPr anchor="ctr">
                        <a:lnL w="28575" cap="flat" cmpd="sng" algn="ctr">
                          <a:solidFill>
                            <a:schemeClr val="bg1"/>
                          </a:solidFill>
                          <a:prstDash val="solid"/>
                          <a:round/>
                          <a:headEnd type="none" w="med" len="med"/>
                          <a:tailEnd type="none" w="med" len="med"/>
                        </a:lnL>
                      </a:tcPr>
                    </a:tc>
                  </a:tr>
                  <a:tr h="423419">
                    <a:tc rowSpan="3">
                      <a:txBody>
                        <a:bodyPr/>
                        <a:lstStyle/>
                        <a:p>
                          <a:pPr algn="ctr"/>
                          <a:r>
                            <a:rPr lang="en-US" sz="2000" dirty="0" smtClean="0">
                              <a:solidFill>
                                <a:srgbClr val="E41A1A"/>
                              </a:solidFill>
                            </a:rPr>
                            <a:t>Without </a:t>
                          </a:r>
                          <a:r>
                            <a:rPr lang="en-US" sz="2000" dirty="0" smtClean="0">
                              <a:solidFill>
                                <a:srgbClr val="984EA3"/>
                              </a:solidFill>
                            </a:rPr>
                            <a:t>node weights</a:t>
                          </a:r>
                          <a:endParaRPr lang="en-US" sz="2000" dirty="0">
                            <a:solidFill>
                              <a:srgbClr val="984EA3"/>
                            </a:solidFill>
                          </a:endParaRPr>
                        </a:p>
                      </a:txBody>
                      <a:tcPr anchor="ctr">
                        <a:lnR w="28575" cap="flat" cmpd="sng" algn="ctr">
                          <a:solidFill>
                            <a:schemeClr val="bg1"/>
                          </a:solidFill>
                          <a:prstDash val="solid"/>
                          <a:round/>
                          <a:headEnd type="none" w="med" len="med"/>
                          <a:tailEnd type="none" w="med" len="med"/>
                        </a:lnR>
                      </a:tcPr>
                    </a:tc>
                    <a:tc>
                      <a:txBody>
                        <a:bodyPr/>
                        <a:lstStyle/>
                        <a:p>
                          <a:pPr algn="ctr"/>
                          <a:r>
                            <a:rPr lang="en-US" sz="2000" dirty="0" smtClean="0"/>
                            <a:t>DCS</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l"/>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7.2</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8.2</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7.6</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4.8</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m:t>
                                    </m:r>
                                    <m:r>
                                      <a:rPr lang="en-US" sz="2000" b="0" i="1" smtClean="0">
                                        <a:latin typeface="Cambria Math" panose="02040503050406030204" pitchFamily="18" charset="0"/>
                                        <a:ea typeface="Cambria Math"/>
                                      </a:rPr>
                                      <m:t>8</m:t>
                                    </m:r>
                                  </m:sup>
                                </m:sSup>
                              </m:oMath>
                            </m:oMathPara>
                          </a14:m>
                          <a:endParaRPr lang="en-US" sz="2000" dirty="0"/>
                        </a:p>
                      </a:txBody>
                      <a:tcPr anchor="ctr">
                        <a:lnL w="28575" cap="flat" cmpd="sng" algn="ctr">
                          <a:solidFill>
                            <a:schemeClr val="bg1"/>
                          </a:solidFill>
                          <a:prstDash val="solid"/>
                          <a:round/>
                          <a:headEnd type="none" w="med" len="med"/>
                          <a:tailEnd type="none" w="med" len="med"/>
                        </a:lnL>
                      </a:tcPr>
                    </a:tc>
                  </a:tr>
                  <a:tr h="423419">
                    <a:tc vMerge="1">
                      <a:txBody>
                        <a:bodyPr/>
                        <a:lstStyle/>
                        <a:p>
                          <a:pPr algn="ctr"/>
                          <a:endParaRPr lang="en-US" sz="2000" dirty="0"/>
                        </a:p>
                      </a:txBody>
                      <a:tcPr anchor="ctr">
                        <a:lnR w="28575" cap="flat" cmpd="sng" algn="ctr">
                          <a:solidFill>
                            <a:schemeClr val="bg1"/>
                          </a:solidFill>
                          <a:prstDash val="solid"/>
                          <a:round/>
                          <a:headEnd type="none" w="med" len="med"/>
                          <a:tailEnd type="none" w="med" len="med"/>
                        </a:lnR>
                      </a:tcPr>
                    </a:tc>
                    <a:tc>
                      <a:txBody>
                        <a:bodyPr/>
                        <a:lstStyle/>
                        <a:p>
                          <a:pPr algn="ctr"/>
                          <a:r>
                            <a:rPr lang="en-US" sz="2000" dirty="0" err="1" smtClean="0"/>
                            <a:t>DCS_k</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8.9</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m:t>
                                    </m:r>
                                    <m:r>
                                      <a:rPr lang="en-US" sz="2000" b="0" i="1" smtClean="0">
                                        <a:latin typeface="Cambria Math" panose="02040503050406030204" pitchFamily="18" charset="0"/>
                                        <a:ea typeface="Cambria Math"/>
                                      </a:rPr>
                                      <m:t>5</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1.6</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m:t>
                                    </m:r>
                                    <m:r>
                                      <a:rPr lang="en-US" sz="2000" b="0" i="1" smtClean="0">
                                        <a:latin typeface="Cambria Math" panose="02040503050406030204" pitchFamily="18" charset="0"/>
                                        <a:ea typeface="Cambria Math"/>
                                      </a:rPr>
                                      <m:t>5</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mn-ea"/>
                                  </a:rPr>
                                  <m:t>2.2</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m:t>
                                    </m:r>
                                    <m:r>
                                      <a:rPr lang="en-US" sz="2000" b="0" i="1" smtClean="0">
                                        <a:latin typeface="Cambria Math" panose="02040503050406030204" pitchFamily="18" charset="0"/>
                                        <a:ea typeface="Cambria Math"/>
                                      </a:rPr>
                                      <m:t>5</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4.5</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m:t>
                                    </m:r>
                                    <m:r>
                                      <a:rPr lang="en-US" sz="2000" b="0" i="1" smtClean="0">
                                        <a:latin typeface="Cambria Math" panose="02040503050406030204" pitchFamily="18" charset="0"/>
                                        <a:ea typeface="Cambria Math"/>
                                      </a:rPr>
                                      <m:t>7</m:t>
                                    </m:r>
                                  </m:sup>
                                </m:sSup>
                              </m:oMath>
                            </m:oMathPara>
                          </a14:m>
                          <a:endParaRPr lang="en-US" sz="2000" dirty="0"/>
                        </a:p>
                      </a:txBody>
                      <a:tcPr anchor="ctr">
                        <a:lnL w="28575" cap="flat" cmpd="sng" algn="ctr">
                          <a:solidFill>
                            <a:schemeClr val="bg1"/>
                          </a:solidFill>
                          <a:prstDash val="solid"/>
                          <a:round/>
                          <a:headEnd type="none" w="med" len="med"/>
                          <a:tailEnd type="none" w="med" len="med"/>
                        </a:lnL>
                      </a:tcPr>
                    </a:tc>
                  </a:tr>
                  <a:tr h="423419">
                    <a:tc vMerge="1">
                      <a:txBody>
                        <a:bodyPr/>
                        <a:lstStyle/>
                        <a:p>
                          <a:pPr algn="ctr"/>
                          <a:endParaRPr lang="en-US" sz="2000" dirty="0"/>
                        </a:p>
                      </a:txBody>
                      <a:tcPr anchor="ctr">
                        <a:lnR w="28575" cap="flat" cmpd="sng" algn="ctr">
                          <a:solidFill>
                            <a:schemeClr val="bg1"/>
                          </a:solidFill>
                          <a:prstDash val="solid"/>
                          <a:round/>
                          <a:headEnd type="none" w="med" len="med"/>
                          <a:tailEnd type="none" w="med" len="med"/>
                        </a:lnR>
                      </a:tcPr>
                    </a:tc>
                    <a:tc>
                      <a:txBody>
                        <a:bodyPr/>
                        <a:lstStyle/>
                        <a:p>
                          <a:pPr algn="ctr"/>
                          <a:r>
                            <a:rPr lang="en-US" sz="2000" dirty="0" err="1" smtClean="0"/>
                            <a:t>DCS_seed</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6.3</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m:t>
                                    </m:r>
                                    <m:r>
                                      <a:rPr lang="en-US" sz="2000" b="0" i="1" smtClean="0">
                                        <a:latin typeface="Cambria Math" panose="02040503050406030204" pitchFamily="18" charset="0"/>
                                        <a:ea typeface="Cambria Math"/>
                                      </a:rPr>
                                      <m:t>4</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2.1</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m:t>
                                    </m:r>
                                    <m:r>
                                      <a:rPr lang="en-US" sz="2000" b="0" i="1" smtClean="0">
                                        <a:latin typeface="Cambria Math" panose="02040503050406030204" pitchFamily="18" charset="0"/>
                                        <a:ea typeface="Cambria Math"/>
                                      </a:rPr>
                                      <m:t>5</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9.3</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m:t>
                                    </m:r>
                                    <m:r>
                                      <a:rPr lang="en-US" sz="2000" b="0" i="1" smtClean="0">
                                        <a:latin typeface="Cambria Math" panose="02040503050406030204" pitchFamily="18" charset="0"/>
                                        <a:ea typeface="Cambria Math"/>
                                      </a:rPr>
                                      <m:t>5</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1.8</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m:t>
                                    </m:r>
                                    <m:r>
                                      <a:rPr lang="en-US" sz="2000" b="0" i="1" smtClean="0">
                                        <a:latin typeface="Cambria Math" panose="02040503050406030204" pitchFamily="18" charset="0"/>
                                        <a:ea typeface="Cambria Math"/>
                                      </a:rPr>
                                      <m:t>5</m:t>
                                    </m:r>
                                  </m:sup>
                                </m:sSup>
                              </m:oMath>
                            </m:oMathPara>
                          </a14:m>
                          <a:endParaRPr lang="en-US" sz="2000" dirty="0"/>
                        </a:p>
                      </a:txBody>
                      <a:tcPr anchor="ctr">
                        <a:lnL w="28575" cap="flat" cmpd="sng" algn="ctr">
                          <a:solidFill>
                            <a:schemeClr val="bg1"/>
                          </a:solidFill>
                          <a:prstDash val="solid"/>
                          <a:round/>
                          <a:headEnd type="none" w="med" len="med"/>
                          <a:tailEnd type="none" w="med" len="med"/>
                        </a:lnL>
                      </a:tcPr>
                    </a:tc>
                  </a:tr>
                  <a:tr h="423419">
                    <a:tc rowSpan="3">
                      <a:txBody>
                        <a:bodyPr/>
                        <a:lstStyle/>
                        <a:p>
                          <a:pPr algn="ctr"/>
                          <a:r>
                            <a:rPr lang="en-US" sz="2000" dirty="0" smtClean="0">
                              <a:solidFill>
                                <a:srgbClr val="E41A1A"/>
                              </a:solidFill>
                            </a:rPr>
                            <a:t>With </a:t>
                          </a:r>
                          <a:r>
                            <a:rPr lang="en-US" sz="2000" dirty="0" smtClean="0">
                              <a:solidFill>
                                <a:srgbClr val="984EA3"/>
                              </a:solidFill>
                            </a:rPr>
                            <a:t>node weights</a:t>
                          </a:r>
                          <a:endParaRPr lang="en-US" sz="2000" dirty="0">
                            <a:solidFill>
                              <a:srgbClr val="984EA3"/>
                            </a:solidFill>
                          </a:endParaRPr>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2000" dirty="0" smtClean="0"/>
                            <a:t>DCS</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l"/>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5.8</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4.6</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6.7</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1.4</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tcPr>
                    </a:tc>
                  </a:tr>
                  <a:tr h="423419">
                    <a:tc vMerge="1">
                      <a:txBody>
                        <a:bodyPr/>
                        <a:lstStyle/>
                        <a:p>
                          <a:pPr algn="ctr"/>
                          <a:endParaRPr lang="en-US" sz="2000" dirty="0"/>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err="1" smtClean="0"/>
                            <a:t>DCS_k</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8.2</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m:t>
                                    </m:r>
                                    <m:r>
                                      <a:rPr lang="en-US" sz="2000" b="0" i="1" smtClean="0">
                                        <a:latin typeface="Cambria Math" panose="02040503050406030204" pitchFamily="18" charset="0"/>
                                        <a:ea typeface="Cambria Math"/>
                                      </a:rPr>
                                      <m:t>5</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8.7</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9.4</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1.5</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m:t>
                                    </m:r>
                                    <m:r>
                                      <a:rPr lang="en-US" sz="2000" b="0" i="1" smtClean="0">
                                        <a:latin typeface="Cambria Math" panose="02040503050406030204" pitchFamily="18" charset="0"/>
                                        <a:ea typeface="Cambria Math"/>
                                      </a:rPr>
                                      <m:t>7</m:t>
                                    </m:r>
                                  </m:sup>
                                </m:sSup>
                              </m:oMath>
                            </m:oMathPara>
                          </a14:m>
                          <a:endParaRPr lang="en-US" sz="2000"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423419">
                    <a:tc vMerge="1">
                      <a:txBody>
                        <a:bodyPr/>
                        <a:lstStyle/>
                        <a:p>
                          <a:pPr algn="ctr"/>
                          <a:endParaRPr lang="en-US" sz="2000" dirty="0"/>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err="1" smtClean="0"/>
                            <a:t>DCS_seed</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4.1</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m:t>
                                    </m:r>
                                    <m:r>
                                      <a:rPr lang="en-US" sz="2000" b="0" i="1" smtClean="0">
                                        <a:latin typeface="Cambria Math" panose="02040503050406030204" pitchFamily="18" charset="0"/>
                                        <a:ea typeface="Cambria Math"/>
                                      </a:rPr>
                                      <m:t>4</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7.7</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7.4</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m:t>
                                    </m:r>
                                    <m:r>
                                      <a:rPr lang="en-US" sz="2000" b="0" i="1" smtClean="0">
                                        <a:latin typeface="Cambria Math" panose="02040503050406030204" pitchFamily="18" charset="0"/>
                                        <a:ea typeface="Cambria Math"/>
                                      </a:rPr>
                                      <m:t>5</m:t>
                                    </m:r>
                                  </m:sup>
                                </m:sSup>
                              </m:oMath>
                            </m:oMathPara>
                          </a14:m>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9.1</m:t>
                                </m:r>
                                <m:r>
                                  <a:rPr lang="en-US" sz="2000" b="0" i="1" smtClean="0">
                                    <a:latin typeface="Cambria Math"/>
                                    <a:ea typeface="Cambria Math"/>
                                  </a:rPr>
                                  <m:t>×</m:t>
                                </m:r>
                                <m:sSup>
                                  <m:sSupPr>
                                    <m:ctrlPr>
                                      <a:rPr lang="en-US" sz="2000" b="0" i="1" smtClean="0">
                                        <a:latin typeface="Cambria Math" panose="02040503050406030204" pitchFamily="18" charset="0"/>
                                        <a:ea typeface="Cambria Math"/>
                                      </a:rPr>
                                    </m:ctrlPr>
                                  </m:sSupPr>
                                  <m:e>
                                    <m:r>
                                      <a:rPr lang="en-US" sz="2000" b="0" i="1" smtClean="0">
                                        <a:latin typeface="Cambria Math"/>
                                        <a:ea typeface="Cambria Math"/>
                                      </a:rPr>
                                      <m:t>10</m:t>
                                    </m:r>
                                  </m:e>
                                  <m:sup>
                                    <m:r>
                                      <a:rPr lang="en-US" sz="2000" b="0" i="1" smtClean="0">
                                        <a:latin typeface="Cambria Math"/>
                                        <a:ea typeface="Cambria Math"/>
                                      </a:rPr>
                                      <m:t>−6</m:t>
                                    </m:r>
                                  </m:sup>
                                </m:sSup>
                              </m:oMath>
                            </m:oMathPara>
                          </a14:m>
                          <a:endParaRPr lang="en-US" sz="2000"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917997038"/>
                  </p:ext>
                </p:extLst>
              </p:nvPr>
            </p:nvGraphicFramePr>
            <p:xfrm>
              <a:off x="350689" y="1294478"/>
              <a:ext cx="8462502" cy="2963933"/>
            </p:xfrm>
            <a:graphic>
              <a:graphicData uri="http://schemas.openxmlformats.org/drawingml/2006/table">
                <a:tbl>
                  <a:tblPr firstRow="1" bandRow="1">
                    <a:tableStyleId>{5C22544A-7EE6-4342-B048-85BDC9FD1C3A}</a:tableStyleId>
                  </a:tblPr>
                  <a:tblGrid>
                    <a:gridCol w="1260141"/>
                    <a:gridCol w="1261081"/>
                    <a:gridCol w="1454113"/>
                    <a:gridCol w="1429540"/>
                    <a:gridCol w="1469250"/>
                    <a:gridCol w="1588377"/>
                  </a:tblGrid>
                  <a:tr h="423419">
                    <a:tc>
                      <a:txBody>
                        <a:bodyPr/>
                        <a:lstStyle/>
                        <a:p>
                          <a:pPr algn="ctr"/>
                          <a:endParaRPr lang="en-US" sz="2000" dirty="0"/>
                        </a:p>
                      </a:txBody>
                      <a:tcPr anchor="ctr">
                        <a:lnR w="28575" cap="flat" cmpd="sng" algn="ctr">
                          <a:solidFill>
                            <a:schemeClr val="bg1"/>
                          </a:solidFill>
                          <a:prstDash val="solid"/>
                          <a:round/>
                          <a:headEnd type="none" w="med" len="med"/>
                          <a:tailEnd type="none" w="med" len="med"/>
                        </a:lnR>
                      </a:tcPr>
                    </a:tc>
                    <a:tc>
                      <a:txBody>
                        <a:bodyPr/>
                        <a:lstStyle/>
                        <a:p>
                          <a:pPr algn="ctr"/>
                          <a:r>
                            <a:rPr lang="en-US" sz="2000" dirty="0" smtClean="0"/>
                            <a:t>Methods</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2000" dirty="0" err="1" smtClean="0"/>
                            <a:t>GenGen</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2000" dirty="0" smtClean="0"/>
                            <a:t>GRASS</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2000" dirty="0" smtClean="0"/>
                            <a:t>Plink</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sz="2000" dirty="0" smtClean="0"/>
                            <a:t>HYST</a:t>
                          </a:r>
                          <a:endParaRPr lang="en-US" sz="2000" dirty="0"/>
                        </a:p>
                      </a:txBody>
                      <a:tcPr anchor="ctr">
                        <a:lnL w="28575" cap="flat" cmpd="sng" algn="ctr">
                          <a:solidFill>
                            <a:schemeClr val="bg1"/>
                          </a:solidFill>
                          <a:prstDash val="solid"/>
                          <a:round/>
                          <a:headEnd type="none" w="med" len="med"/>
                          <a:tailEnd type="none" w="med" len="med"/>
                        </a:lnL>
                      </a:tcPr>
                    </a:tc>
                  </a:tr>
                  <a:tr h="423419">
                    <a:tc rowSpan="3">
                      <a:txBody>
                        <a:bodyPr/>
                        <a:lstStyle/>
                        <a:p>
                          <a:pPr algn="ctr"/>
                          <a:r>
                            <a:rPr lang="en-US" sz="2000" dirty="0" smtClean="0">
                              <a:solidFill>
                                <a:srgbClr val="E41A1A"/>
                              </a:solidFill>
                            </a:rPr>
                            <a:t>Without </a:t>
                          </a:r>
                          <a:r>
                            <a:rPr lang="en-US" sz="2000" dirty="0" smtClean="0">
                              <a:solidFill>
                                <a:srgbClr val="984EA3"/>
                              </a:solidFill>
                            </a:rPr>
                            <a:t>node weights</a:t>
                          </a:r>
                          <a:endParaRPr lang="en-US" sz="2000" dirty="0">
                            <a:solidFill>
                              <a:srgbClr val="984EA3"/>
                            </a:solidFill>
                          </a:endParaRPr>
                        </a:p>
                      </a:txBody>
                      <a:tcPr anchor="ctr">
                        <a:lnR w="28575" cap="flat" cmpd="sng" algn="ctr">
                          <a:solidFill>
                            <a:schemeClr val="bg1"/>
                          </a:solidFill>
                          <a:prstDash val="solid"/>
                          <a:round/>
                          <a:headEnd type="none" w="med" len="med"/>
                          <a:tailEnd type="none" w="med" len="med"/>
                        </a:lnR>
                      </a:tcPr>
                    </a:tc>
                    <a:tc>
                      <a:txBody>
                        <a:bodyPr/>
                        <a:lstStyle/>
                        <a:p>
                          <a:pPr algn="ctr"/>
                          <a:r>
                            <a:rPr lang="en-US" sz="2000" dirty="0" smtClean="0"/>
                            <a:t>DCS</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blipFill rotWithShape="0">
                          <a:blip r:embed="rId3"/>
                          <a:stretch>
                            <a:fillRect l="-174370" t="-105797" r="-311345" b="-526087"/>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blipFill rotWithShape="0">
                          <a:blip r:embed="rId3"/>
                          <a:stretch>
                            <a:fillRect l="-277872" t="-105797" r="-215319" b="-526087"/>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blipFill rotWithShape="0">
                          <a:blip r:embed="rId3"/>
                          <a:stretch>
                            <a:fillRect l="-368465" t="-105797" r="-109959" b="-526087"/>
                          </a:stretch>
                        </a:blipFill>
                      </a:tcPr>
                    </a:tc>
                    <a:tc>
                      <a:txBody>
                        <a:bodyPr/>
                        <a:lstStyle/>
                        <a:p>
                          <a:endParaRPr lang="en-US"/>
                        </a:p>
                      </a:txBody>
                      <a:tcPr anchor="ctr">
                        <a:lnL w="28575" cap="flat" cmpd="sng" algn="ctr">
                          <a:solidFill>
                            <a:schemeClr val="bg1"/>
                          </a:solidFill>
                          <a:prstDash val="solid"/>
                          <a:round/>
                          <a:headEnd type="none" w="med" len="med"/>
                          <a:tailEnd type="none" w="med" len="med"/>
                        </a:lnL>
                        <a:blipFill rotWithShape="0">
                          <a:blip r:embed="rId3"/>
                          <a:stretch>
                            <a:fillRect l="-432567" t="-105797" r="-1533" b="-526087"/>
                          </a:stretch>
                        </a:blipFill>
                      </a:tcPr>
                    </a:tc>
                  </a:tr>
                  <a:tr h="423419">
                    <a:tc vMerge="1">
                      <a:txBody>
                        <a:bodyPr/>
                        <a:lstStyle/>
                        <a:p>
                          <a:pPr algn="ctr"/>
                          <a:endParaRPr lang="en-US" sz="2000" dirty="0"/>
                        </a:p>
                      </a:txBody>
                      <a:tcPr anchor="ctr">
                        <a:lnR w="28575" cap="flat" cmpd="sng" algn="ctr">
                          <a:solidFill>
                            <a:schemeClr val="bg1"/>
                          </a:solidFill>
                          <a:prstDash val="solid"/>
                          <a:round/>
                          <a:headEnd type="none" w="med" len="med"/>
                          <a:tailEnd type="none" w="med" len="med"/>
                        </a:lnR>
                      </a:tcPr>
                    </a:tc>
                    <a:tc>
                      <a:txBody>
                        <a:bodyPr/>
                        <a:lstStyle/>
                        <a:p>
                          <a:pPr algn="ctr"/>
                          <a:r>
                            <a:rPr lang="en-US" sz="2000" dirty="0" err="1" smtClean="0"/>
                            <a:t>DCS_k</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blipFill rotWithShape="0">
                          <a:blip r:embed="rId3"/>
                          <a:stretch>
                            <a:fillRect l="-174370" t="-202857" r="-311345" b="-418571"/>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blipFill rotWithShape="0">
                          <a:blip r:embed="rId3"/>
                          <a:stretch>
                            <a:fillRect l="-277872" t="-202857" r="-215319" b="-418571"/>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blipFill rotWithShape="0">
                          <a:blip r:embed="rId3"/>
                          <a:stretch>
                            <a:fillRect l="-368465" t="-202857" r="-109959" b="-418571"/>
                          </a:stretch>
                        </a:blipFill>
                      </a:tcPr>
                    </a:tc>
                    <a:tc>
                      <a:txBody>
                        <a:bodyPr/>
                        <a:lstStyle/>
                        <a:p>
                          <a:endParaRPr lang="en-US"/>
                        </a:p>
                      </a:txBody>
                      <a:tcPr anchor="ctr">
                        <a:lnL w="28575" cap="flat" cmpd="sng" algn="ctr">
                          <a:solidFill>
                            <a:schemeClr val="bg1"/>
                          </a:solidFill>
                          <a:prstDash val="solid"/>
                          <a:round/>
                          <a:headEnd type="none" w="med" len="med"/>
                          <a:tailEnd type="none" w="med" len="med"/>
                        </a:lnL>
                        <a:blipFill rotWithShape="0">
                          <a:blip r:embed="rId3"/>
                          <a:stretch>
                            <a:fillRect l="-432567" t="-202857" r="-1533" b="-418571"/>
                          </a:stretch>
                        </a:blipFill>
                      </a:tcPr>
                    </a:tc>
                  </a:tr>
                  <a:tr h="423419">
                    <a:tc vMerge="1">
                      <a:txBody>
                        <a:bodyPr/>
                        <a:lstStyle/>
                        <a:p>
                          <a:pPr algn="ctr"/>
                          <a:endParaRPr lang="en-US" sz="2000" dirty="0"/>
                        </a:p>
                      </a:txBody>
                      <a:tcPr anchor="ctr">
                        <a:lnR w="28575" cap="flat" cmpd="sng" algn="ctr">
                          <a:solidFill>
                            <a:schemeClr val="bg1"/>
                          </a:solidFill>
                          <a:prstDash val="solid"/>
                          <a:round/>
                          <a:headEnd type="none" w="med" len="med"/>
                          <a:tailEnd type="none" w="med" len="med"/>
                        </a:lnR>
                      </a:tcPr>
                    </a:tc>
                    <a:tc>
                      <a:txBody>
                        <a:bodyPr/>
                        <a:lstStyle/>
                        <a:p>
                          <a:pPr algn="ctr"/>
                          <a:r>
                            <a:rPr lang="en-US" sz="2000" dirty="0" err="1" smtClean="0"/>
                            <a:t>DCS_seed</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blipFill rotWithShape="0">
                          <a:blip r:embed="rId3"/>
                          <a:stretch>
                            <a:fillRect l="-174370" t="-307246" r="-311345" b="-324638"/>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blipFill rotWithShape="0">
                          <a:blip r:embed="rId3"/>
                          <a:stretch>
                            <a:fillRect l="-277872" t="-307246" r="-215319" b="-324638"/>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blipFill rotWithShape="0">
                          <a:blip r:embed="rId3"/>
                          <a:stretch>
                            <a:fillRect l="-368465" t="-307246" r="-109959" b="-324638"/>
                          </a:stretch>
                        </a:blipFill>
                      </a:tcPr>
                    </a:tc>
                    <a:tc>
                      <a:txBody>
                        <a:bodyPr/>
                        <a:lstStyle/>
                        <a:p>
                          <a:endParaRPr lang="en-US"/>
                        </a:p>
                      </a:txBody>
                      <a:tcPr anchor="ctr">
                        <a:lnL w="28575" cap="flat" cmpd="sng" algn="ctr">
                          <a:solidFill>
                            <a:schemeClr val="bg1"/>
                          </a:solidFill>
                          <a:prstDash val="solid"/>
                          <a:round/>
                          <a:headEnd type="none" w="med" len="med"/>
                          <a:tailEnd type="none" w="med" len="med"/>
                        </a:lnL>
                        <a:blipFill rotWithShape="0">
                          <a:blip r:embed="rId3"/>
                          <a:stretch>
                            <a:fillRect l="-432567" t="-307246" r="-1533" b="-324638"/>
                          </a:stretch>
                        </a:blipFill>
                      </a:tcPr>
                    </a:tc>
                  </a:tr>
                  <a:tr h="423419">
                    <a:tc rowSpan="3">
                      <a:txBody>
                        <a:bodyPr/>
                        <a:lstStyle/>
                        <a:p>
                          <a:pPr algn="ctr"/>
                          <a:r>
                            <a:rPr lang="en-US" sz="2000" dirty="0" smtClean="0">
                              <a:solidFill>
                                <a:srgbClr val="E41A1A"/>
                              </a:solidFill>
                            </a:rPr>
                            <a:t>With </a:t>
                          </a:r>
                          <a:r>
                            <a:rPr lang="en-US" sz="2000" dirty="0" smtClean="0">
                              <a:solidFill>
                                <a:srgbClr val="984EA3"/>
                              </a:solidFill>
                            </a:rPr>
                            <a:t>node weights</a:t>
                          </a:r>
                          <a:endParaRPr lang="en-US" sz="2000" dirty="0">
                            <a:solidFill>
                              <a:srgbClr val="984EA3"/>
                            </a:solidFill>
                          </a:endParaRPr>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2000" dirty="0" smtClean="0"/>
                            <a:t>DCS</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blipFill rotWithShape="0">
                          <a:blip r:embed="rId3"/>
                          <a:stretch>
                            <a:fillRect l="-174370" t="-401429" r="-311345" b="-220000"/>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blipFill rotWithShape="0">
                          <a:blip r:embed="rId3"/>
                          <a:stretch>
                            <a:fillRect l="-277872" t="-401429" r="-215319" b="-220000"/>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blipFill rotWithShape="0">
                          <a:blip r:embed="rId3"/>
                          <a:stretch>
                            <a:fillRect l="-368465" t="-401429" r="-109959" b="-220000"/>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blipFill rotWithShape="0">
                          <a:blip r:embed="rId3"/>
                          <a:stretch>
                            <a:fillRect l="-432567" t="-401429" r="-1533" b="-220000"/>
                          </a:stretch>
                        </a:blipFill>
                      </a:tcPr>
                    </a:tc>
                  </a:tr>
                  <a:tr h="423419">
                    <a:tc vMerge="1">
                      <a:txBody>
                        <a:bodyPr/>
                        <a:lstStyle/>
                        <a:p>
                          <a:pPr algn="ctr"/>
                          <a:endParaRPr lang="en-US" sz="2000" dirty="0"/>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err="1" smtClean="0"/>
                            <a:t>DCS_k</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174370" t="-508696" r="-311345" b="-123188"/>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277872" t="-508696" r="-215319" b="-123188"/>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368465" t="-508696" r="-109959" b="-123188"/>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432567" t="-508696" r="-1533" b="-123188"/>
                          </a:stretch>
                        </a:blipFill>
                      </a:tcPr>
                    </a:tc>
                  </a:tr>
                  <a:tr h="423419">
                    <a:tc vMerge="1">
                      <a:txBody>
                        <a:bodyPr/>
                        <a:lstStyle/>
                        <a:p>
                          <a:pPr algn="ctr"/>
                          <a:endParaRPr lang="en-US" sz="2000" dirty="0"/>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000" dirty="0" err="1" smtClean="0"/>
                            <a:t>DCS_seed</a:t>
                          </a:r>
                          <a:endParaRPr lang="en-US" sz="20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174370" t="-600000" r="-311345" b="-21429"/>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277872" t="-600000" r="-215319" b="-21429"/>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368465" t="-600000" r="-109959" b="-21429"/>
                          </a:stretch>
                        </a:blipFill>
                      </a:tcPr>
                    </a:tc>
                    <a:tc>
                      <a:txBody>
                        <a:bodyPr/>
                        <a:lstStyle/>
                        <a:p>
                          <a:endParaRPr lang="en-US"/>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432567" t="-600000" r="-1533" b="-21429"/>
                          </a:stretch>
                        </a:blipFill>
                      </a:tcPr>
                    </a:tc>
                  </a:tr>
                </a:tbl>
              </a:graphicData>
            </a:graphic>
          </p:graphicFrame>
        </mc:Fallback>
      </mc:AlternateContent>
      <p:sp>
        <p:nvSpPr>
          <p:cNvPr id="13" name="Rectangle 12"/>
          <p:cNvSpPr/>
          <p:nvPr/>
        </p:nvSpPr>
        <p:spPr>
          <a:xfrm>
            <a:off x="1331640" y="4653087"/>
            <a:ext cx="5868652" cy="830997"/>
          </a:xfrm>
          <a:prstGeom prst="rect">
            <a:avLst/>
          </a:prstGeom>
        </p:spPr>
        <p:txBody>
          <a:bodyPr wrap="square">
            <a:spAutoFit/>
          </a:bodyPr>
          <a:lstStyle/>
          <a:p>
            <a:pPr marL="1198563" lvl="0" indent="-1141413" eaLnBrk="0" hangingPunct="0">
              <a:spcBef>
                <a:spcPct val="20000"/>
              </a:spcBef>
            </a:pPr>
            <a:r>
              <a:rPr lang="en-US" sz="2400" dirty="0" smtClean="0">
                <a:cs typeface="Times New Roman" pitchFamily="18" charset="0"/>
              </a:rPr>
              <a:t>DCSs are identified from the WTCCC dataset; tested on the ARIC dataset.</a:t>
            </a:r>
            <a:endParaRPr lang="en-US" sz="2400" dirty="0">
              <a:cs typeface="Times New Roman" pitchFamily="18" charset="0"/>
            </a:endParaRPr>
          </a:p>
        </p:txBody>
      </p:sp>
      <p:sp>
        <p:nvSpPr>
          <p:cNvPr id="7" name="TextBox 6"/>
          <p:cNvSpPr txBox="1"/>
          <p:nvPr/>
        </p:nvSpPr>
        <p:spPr>
          <a:xfrm>
            <a:off x="3347864" y="5877272"/>
            <a:ext cx="5688632" cy="830997"/>
          </a:xfrm>
          <a:prstGeom prst="rect">
            <a:avLst/>
          </a:prstGeom>
          <a:noFill/>
        </p:spPr>
        <p:txBody>
          <a:bodyPr wrap="square" rtlCol="0">
            <a:spAutoFit/>
          </a:bodyPr>
          <a:lstStyle/>
          <a:p>
            <a:r>
              <a:rPr lang="en-US" sz="1600" dirty="0" smtClean="0">
                <a:solidFill>
                  <a:schemeClr val="bg1"/>
                </a:solidFill>
              </a:rPr>
              <a:t>Yubao Wu, </a:t>
            </a:r>
            <a:r>
              <a:rPr lang="it-IT" sz="1600" dirty="0">
                <a:solidFill>
                  <a:schemeClr val="bg1"/>
                </a:solidFill>
              </a:rPr>
              <a:t>Xiaofeng Zhu, Li Li, Wei Fan, </a:t>
            </a:r>
            <a:r>
              <a:rPr lang="en-US" sz="1600" dirty="0" err="1" smtClean="0">
                <a:solidFill>
                  <a:schemeClr val="bg1"/>
                </a:solidFill>
              </a:rPr>
              <a:t>Ruoming</a:t>
            </a:r>
            <a:r>
              <a:rPr lang="en-US" sz="1600" dirty="0" smtClean="0">
                <a:solidFill>
                  <a:schemeClr val="bg1"/>
                </a:solidFill>
              </a:rPr>
              <a:t> Jin, Xiang Zhang. </a:t>
            </a:r>
            <a:r>
              <a:rPr lang="en-US" sz="1600" dirty="0">
                <a:solidFill>
                  <a:schemeClr val="bg1"/>
                </a:solidFill>
                <a:cs typeface="Times New Roman" pitchFamily="18" charset="0"/>
              </a:rPr>
              <a:t>Mining Dual Networks: Models, Algorithms and </a:t>
            </a:r>
            <a:r>
              <a:rPr lang="en-US" sz="1600" dirty="0" smtClean="0">
                <a:solidFill>
                  <a:schemeClr val="bg1"/>
                </a:solidFill>
                <a:cs typeface="Times New Roman" pitchFamily="18" charset="0"/>
              </a:rPr>
              <a:t>Applications</a:t>
            </a:r>
            <a:r>
              <a:rPr lang="en-US" sz="1600" dirty="0" smtClean="0">
                <a:solidFill>
                  <a:schemeClr val="bg1"/>
                </a:solidFill>
              </a:rPr>
              <a:t>. </a:t>
            </a:r>
            <a:r>
              <a:rPr lang="en-US" altLang="zh-CN" sz="1600" dirty="0" smtClean="0">
                <a:solidFill>
                  <a:schemeClr val="bg1"/>
                </a:solidFill>
              </a:rPr>
              <a:t>TKDD</a:t>
            </a:r>
            <a:r>
              <a:rPr lang="en-US" sz="1600" dirty="0" smtClean="0">
                <a:solidFill>
                  <a:schemeClr val="bg1"/>
                </a:solidFill>
              </a:rPr>
              <a:t>, 2015.</a:t>
            </a:r>
            <a:endParaRPr lang="en-US" sz="1600" dirty="0">
              <a:solidFill>
                <a:schemeClr val="bg1"/>
              </a:solidFill>
              <a:cs typeface="Times New Roman" pitchFamily="18" charset="0"/>
            </a:endParaRPr>
          </a:p>
        </p:txBody>
      </p:sp>
    </p:spTree>
    <p:extLst>
      <p:ext uri="{BB962C8B-B14F-4D97-AF65-F5344CB8AC3E}">
        <p14:creationId xmlns:p14="http://schemas.microsoft.com/office/powerpoint/2010/main" val="21360829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220072" y="2536814"/>
            <a:ext cx="3237866" cy="830997"/>
          </a:xfrm>
          <a:prstGeom prst="rect">
            <a:avLst/>
          </a:prstGeom>
        </p:spPr>
        <p:txBody>
          <a:bodyPr wrap="square">
            <a:spAutoFit/>
          </a:bodyPr>
          <a:lstStyle/>
          <a:p>
            <a:pPr marL="58737" lvl="0" algn="ctr" eaLnBrk="0" hangingPunct="0">
              <a:spcBef>
                <a:spcPct val="20000"/>
              </a:spcBef>
            </a:pPr>
            <a:r>
              <a:rPr lang="en-US" sz="4800" dirty="0" smtClean="0">
                <a:solidFill>
                  <a:schemeClr val="tx1"/>
                </a:solidFill>
                <a:latin typeface="+mj-lt"/>
                <a:cs typeface="Times New Roman" pitchFamily="18" charset="0"/>
              </a:rPr>
              <a:t>Thank You!</a:t>
            </a:r>
            <a:endParaRPr lang="en-US" sz="4800" dirty="0">
              <a:solidFill>
                <a:schemeClr val="tx1"/>
              </a:solidFill>
              <a:latin typeface="+mj-lt"/>
              <a:cs typeface="Times New Roman"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3131840" y="5685055"/>
                <a:ext cx="6012160"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bg1"/>
                    </a:solidFill>
                  </a:rPr>
                  <a:t>Yubao Wu, </a:t>
                </a:r>
                <a:r>
                  <a:rPr lang="en-US" sz="1200" dirty="0" err="1">
                    <a:solidFill>
                      <a:schemeClr val="bg1"/>
                    </a:solidFill>
                  </a:rPr>
                  <a:t>Ruoming</a:t>
                </a:r>
                <a:r>
                  <a:rPr lang="en-US" sz="1200" dirty="0">
                    <a:solidFill>
                      <a:schemeClr val="bg1"/>
                    </a:solidFill>
                  </a:rPr>
                  <a:t> </a:t>
                </a:r>
                <a:r>
                  <a:rPr lang="en-US" sz="1200" dirty="0" err="1">
                    <a:solidFill>
                      <a:schemeClr val="bg1"/>
                    </a:solidFill>
                  </a:rPr>
                  <a:t>Jin</a:t>
                </a:r>
                <a:r>
                  <a:rPr lang="en-US" sz="1200" dirty="0">
                    <a:solidFill>
                      <a:schemeClr val="bg1"/>
                    </a:solidFill>
                  </a:rPr>
                  <a:t>, Jing Li, and Xiang Zhang. Robust local community detection: on free rider effect and its elimination. PVLDB, 2015.</a:t>
                </a:r>
              </a:p>
              <a:p>
                <a:pPr marL="171450" indent="-171450">
                  <a:buFont typeface="Arial" panose="020B0604020202020204" pitchFamily="34" charset="0"/>
                  <a:buChar char="•"/>
                </a:pPr>
                <a:r>
                  <a:rPr lang="en-US" sz="1200" dirty="0" smtClean="0">
                    <a:solidFill>
                      <a:schemeClr val="bg1"/>
                    </a:solidFill>
                  </a:rPr>
                  <a:t>Yubao Wu, </a:t>
                </a:r>
                <a:r>
                  <a:rPr lang="en-US" sz="1200" dirty="0" err="1" smtClean="0">
                    <a:solidFill>
                      <a:schemeClr val="bg1"/>
                    </a:solidFill>
                  </a:rPr>
                  <a:t>Ruoming</a:t>
                </a:r>
                <a:r>
                  <a:rPr lang="en-US" sz="1200" dirty="0" smtClean="0">
                    <a:solidFill>
                      <a:schemeClr val="bg1"/>
                    </a:solidFill>
                  </a:rPr>
                  <a:t> Jin, Xiang Zhang. </a:t>
                </a:r>
                <a:r>
                  <a:rPr lang="en-US" sz="1200" dirty="0">
                    <a:solidFill>
                      <a:schemeClr val="bg1"/>
                    </a:solidFill>
                    <a:cs typeface="Times New Roman" pitchFamily="18" charset="0"/>
                  </a:rPr>
                  <a:t>Fast and </a:t>
                </a:r>
                <a:r>
                  <a:rPr lang="en-US" sz="1200" dirty="0" smtClean="0">
                    <a:solidFill>
                      <a:schemeClr val="bg1"/>
                    </a:solidFill>
                    <a:cs typeface="Times New Roman" pitchFamily="18" charset="0"/>
                  </a:rPr>
                  <a:t>unified </a:t>
                </a:r>
                <a:r>
                  <a:rPr lang="en-US" sz="1200" dirty="0">
                    <a:solidFill>
                      <a:schemeClr val="bg1"/>
                    </a:solidFill>
                    <a:cs typeface="Times New Roman" pitchFamily="18" charset="0"/>
                  </a:rPr>
                  <a:t>l</a:t>
                </a:r>
                <a:r>
                  <a:rPr lang="en-US" sz="1200" dirty="0" smtClean="0">
                    <a:solidFill>
                      <a:schemeClr val="bg1"/>
                    </a:solidFill>
                    <a:cs typeface="Times New Roman" pitchFamily="18" charset="0"/>
                  </a:rPr>
                  <a:t>ocal </a:t>
                </a:r>
                <a:r>
                  <a:rPr lang="en-US" sz="1200" dirty="0">
                    <a:solidFill>
                      <a:schemeClr val="bg1"/>
                    </a:solidFill>
                    <a:cs typeface="Times New Roman" pitchFamily="18" charset="0"/>
                  </a:rPr>
                  <a:t>s</a:t>
                </a:r>
                <a:r>
                  <a:rPr lang="en-US" sz="1200" dirty="0" smtClean="0">
                    <a:solidFill>
                      <a:schemeClr val="bg1"/>
                    </a:solidFill>
                    <a:cs typeface="Times New Roman" pitchFamily="18" charset="0"/>
                  </a:rPr>
                  <a:t>earch </a:t>
                </a:r>
                <a:r>
                  <a:rPr lang="en-US" sz="1200" dirty="0">
                    <a:solidFill>
                      <a:schemeClr val="bg1"/>
                    </a:solidFill>
                    <a:cs typeface="Times New Roman" pitchFamily="18" charset="0"/>
                  </a:rPr>
                  <a:t>for </a:t>
                </a:r>
                <a:r>
                  <a:rPr lang="en-US" sz="1200" dirty="0" smtClean="0">
                    <a:solidFill>
                      <a:schemeClr val="bg1"/>
                    </a:solidFill>
                    <a:cs typeface="Times New Roman" pitchFamily="18" charset="0"/>
                  </a:rPr>
                  <a:t>random </a:t>
                </a:r>
                <a:r>
                  <a:rPr lang="en-US" sz="1200" dirty="0">
                    <a:solidFill>
                      <a:schemeClr val="bg1"/>
                    </a:solidFill>
                    <a:cs typeface="Times New Roman" pitchFamily="18" charset="0"/>
                  </a:rPr>
                  <a:t>w</a:t>
                </a:r>
                <a:r>
                  <a:rPr lang="en-US" sz="1200" dirty="0" smtClean="0">
                    <a:solidFill>
                      <a:schemeClr val="bg1"/>
                    </a:solidFill>
                    <a:cs typeface="Times New Roman" pitchFamily="18" charset="0"/>
                  </a:rPr>
                  <a:t>alk </a:t>
                </a:r>
                <a:r>
                  <a:rPr lang="en-US" sz="1200" dirty="0">
                    <a:solidFill>
                      <a:schemeClr val="bg1"/>
                    </a:solidFill>
                    <a:cs typeface="Times New Roman" pitchFamily="18" charset="0"/>
                  </a:rPr>
                  <a:t>b</a:t>
                </a:r>
                <a:r>
                  <a:rPr lang="en-US" sz="1200" dirty="0" smtClean="0">
                    <a:solidFill>
                      <a:schemeClr val="bg1"/>
                    </a:solidFill>
                    <a:cs typeface="Times New Roman" pitchFamily="18" charset="0"/>
                  </a:rPr>
                  <a:t>ased </a:t>
                </a:r>
                <a14:m>
                  <m:oMath xmlns:m="http://schemas.openxmlformats.org/officeDocument/2006/math">
                    <m:r>
                      <a:rPr lang="en-US" sz="1200" b="0" i="1" smtClean="0">
                        <a:solidFill>
                          <a:schemeClr val="bg1"/>
                        </a:solidFill>
                        <a:latin typeface="Cambria Math"/>
                        <a:cs typeface="Times New Roman" pitchFamily="18" charset="0"/>
                      </a:rPr>
                      <m:t>𝑘</m:t>
                    </m:r>
                  </m:oMath>
                </a14:m>
                <a:r>
                  <a:rPr lang="en-US" sz="1200" dirty="0" smtClean="0">
                    <a:solidFill>
                      <a:schemeClr val="bg1"/>
                    </a:solidFill>
                    <a:cs typeface="Times New Roman" pitchFamily="18" charset="0"/>
                  </a:rPr>
                  <a:t>-nearest-neighbor </a:t>
                </a:r>
                <a:r>
                  <a:rPr lang="en-US" sz="1200" dirty="0">
                    <a:solidFill>
                      <a:schemeClr val="bg1"/>
                    </a:solidFill>
                    <a:cs typeface="Times New Roman" pitchFamily="18" charset="0"/>
                  </a:rPr>
                  <a:t>q</a:t>
                </a:r>
                <a:r>
                  <a:rPr lang="en-US" sz="1200" dirty="0" smtClean="0">
                    <a:solidFill>
                      <a:schemeClr val="bg1"/>
                    </a:solidFill>
                    <a:cs typeface="Times New Roman" pitchFamily="18" charset="0"/>
                  </a:rPr>
                  <a:t>uery </a:t>
                </a:r>
                <a:r>
                  <a:rPr lang="en-US" sz="1200" dirty="0">
                    <a:solidFill>
                      <a:schemeClr val="bg1"/>
                    </a:solidFill>
                    <a:cs typeface="Times New Roman" pitchFamily="18" charset="0"/>
                  </a:rPr>
                  <a:t>in </a:t>
                </a:r>
                <a:r>
                  <a:rPr lang="en-US" sz="1200" dirty="0" smtClean="0">
                    <a:solidFill>
                      <a:schemeClr val="bg1"/>
                    </a:solidFill>
                    <a:cs typeface="Times New Roman" pitchFamily="18" charset="0"/>
                  </a:rPr>
                  <a:t>large </a:t>
                </a:r>
                <a:r>
                  <a:rPr lang="en-US" sz="1200" dirty="0">
                    <a:solidFill>
                      <a:schemeClr val="bg1"/>
                    </a:solidFill>
                    <a:cs typeface="Times New Roman" pitchFamily="18" charset="0"/>
                  </a:rPr>
                  <a:t>g</a:t>
                </a:r>
                <a:r>
                  <a:rPr lang="en-US" sz="1200" dirty="0" smtClean="0">
                    <a:solidFill>
                      <a:schemeClr val="bg1"/>
                    </a:solidFill>
                    <a:cs typeface="Times New Roman" pitchFamily="18" charset="0"/>
                  </a:rPr>
                  <a:t>raphs</a:t>
                </a:r>
                <a:r>
                  <a:rPr lang="en-US" sz="1200" dirty="0" smtClean="0">
                    <a:solidFill>
                      <a:schemeClr val="bg1"/>
                    </a:solidFill>
                  </a:rPr>
                  <a:t>. SIGMOD, 2014.</a:t>
                </a:r>
              </a:p>
              <a:p>
                <a:pPr marL="171450" indent="-171450">
                  <a:buFont typeface="Arial" panose="020B0604020202020204" pitchFamily="34" charset="0"/>
                  <a:buChar char="•"/>
                </a:pPr>
                <a:r>
                  <a:rPr lang="en-US" sz="1200" dirty="0" smtClean="0">
                    <a:solidFill>
                      <a:schemeClr val="bg1"/>
                    </a:solidFill>
                  </a:rPr>
                  <a:t>Yubao </a:t>
                </a:r>
                <a:r>
                  <a:rPr lang="en-US" sz="1200" dirty="0">
                    <a:solidFill>
                      <a:schemeClr val="bg1"/>
                    </a:solidFill>
                  </a:rPr>
                  <a:t>Wu, </a:t>
                </a:r>
                <a:r>
                  <a:rPr lang="en-US" sz="1200" dirty="0" err="1">
                    <a:solidFill>
                      <a:schemeClr val="bg1"/>
                    </a:solidFill>
                  </a:rPr>
                  <a:t>Ruoming</a:t>
                </a:r>
                <a:r>
                  <a:rPr lang="en-US" sz="1200" dirty="0">
                    <a:solidFill>
                      <a:schemeClr val="bg1"/>
                    </a:solidFill>
                  </a:rPr>
                  <a:t> </a:t>
                </a:r>
                <a:r>
                  <a:rPr lang="en-US" sz="1200" dirty="0" err="1">
                    <a:solidFill>
                      <a:schemeClr val="bg1"/>
                    </a:solidFill>
                  </a:rPr>
                  <a:t>Jin</a:t>
                </a:r>
                <a:r>
                  <a:rPr lang="en-US" sz="1200" dirty="0">
                    <a:solidFill>
                      <a:schemeClr val="bg1"/>
                    </a:solidFill>
                  </a:rPr>
                  <a:t>, </a:t>
                </a:r>
                <a:r>
                  <a:rPr lang="en-US" sz="1200" dirty="0" err="1">
                    <a:solidFill>
                      <a:schemeClr val="bg1"/>
                    </a:solidFill>
                  </a:rPr>
                  <a:t>Xiaofeng</a:t>
                </a:r>
                <a:r>
                  <a:rPr lang="en-US" sz="1200" dirty="0">
                    <a:solidFill>
                      <a:schemeClr val="bg1"/>
                    </a:solidFill>
                  </a:rPr>
                  <a:t> Zhu, and Xiang Zhang. </a:t>
                </a:r>
                <a:r>
                  <a:rPr lang="en-US" sz="1200" dirty="0" smtClean="0">
                    <a:solidFill>
                      <a:schemeClr val="bg1"/>
                    </a:solidFill>
                  </a:rPr>
                  <a:t>Finding dense </a:t>
                </a:r>
                <a:r>
                  <a:rPr lang="en-US" sz="1200" dirty="0">
                    <a:solidFill>
                      <a:schemeClr val="bg1"/>
                    </a:solidFill>
                  </a:rPr>
                  <a:t>and </a:t>
                </a:r>
                <a:r>
                  <a:rPr lang="en-US" sz="1200" dirty="0" smtClean="0">
                    <a:solidFill>
                      <a:schemeClr val="bg1"/>
                    </a:solidFill>
                  </a:rPr>
                  <a:t>connected subgraphs </a:t>
                </a:r>
                <a:r>
                  <a:rPr lang="en-US" sz="1200" dirty="0">
                    <a:solidFill>
                      <a:schemeClr val="bg1"/>
                    </a:solidFill>
                  </a:rPr>
                  <a:t>in </a:t>
                </a:r>
                <a:r>
                  <a:rPr lang="en-US" sz="1200" dirty="0" smtClean="0">
                    <a:solidFill>
                      <a:schemeClr val="bg1"/>
                    </a:solidFill>
                  </a:rPr>
                  <a:t>dual networks. ICDE, </a:t>
                </a:r>
                <a:r>
                  <a:rPr lang="en-US" sz="1200" dirty="0">
                    <a:solidFill>
                      <a:schemeClr val="bg1"/>
                    </a:solidFill>
                  </a:rPr>
                  <a:t>2015.</a:t>
                </a:r>
                <a:endParaRPr lang="en-US" sz="1200" dirty="0">
                  <a:solidFill>
                    <a:schemeClr val="bg1"/>
                  </a:solidFill>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131840" y="5685055"/>
                <a:ext cx="6012160" cy="1200329"/>
              </a:xfrm>
              <a:prstGeom prst="rect">
                <a:avLst/>
              </a:prstGeom>
              <a:blipFill rotWithShape="0">
                <a:blip r:embed="rId3"/>
                <a:stretch>
                  <a:fillRect t="-510" b="-3571"/>
                </a:stretch>
              </a:blipFill>
            </p:spPr>
            <p:txBody>
              <a:bodyPr/>
              <a:lstStyle/>
              <a:p>
                <a:r>
                  <a:rPr lang="en-US">
                    <a:noFill/>
                  </a:rPr>
                  <a:t> </a:t>
                </a:r>
              </a:p>
            </p:txBody>
          </p:sp>
        </mc:Fallback>
      </mc:AlternateContent>
      <p:grpSp>
        <p:nvGrpSpPr>
          <p:cNvPr id="6" name="Group 5"/>
          <p:cNvGrpSpPr/>
          <p:nvPr/>
        </p:nvGrpSpPr>
        <p:grpSpPr>
          <a:xfrm>
            <a:off x="1168428" y="2343474"/>
            <a:ext cx="2811646" cy="1124712"/>
            <a:chOff x="1004989" y="2161054"/>
            <a:chExt cx="2811646" cy="1124712"/>
          </a:xfrm>
        </p:grpSpPr>
        <mc:AlternateContent xmlns:mc="http://schemas.openxmlformats.org/markup-compatibility/2006" xmlns:a14="http://schemas.microsoft.com/office/drawing/2010/main">
          <mc:Choice Requires="a14">
            <p:sp>
              <p:nvSpPr>
                <p:cNvPr id="3" name="TextBox 2"/>
                <p:cNvSpPr txBox="1"/>
                <p:nvPr/>
              </p:nvSpPr>
              <p:spPr>
                <a:xfrm>
                  <a:off x="1013896" y="2246357"/>
                  <a:ext cx="2793832" cy="954107"/>
                </a:xfrm>
                <a:prstGeom prst="rect">
                  <a:avLst/>
                </a:prstGeom>
                <a:noFill/>
              </p:spPr>
              <p:txBody>
                <a:bodyPr wrap="square" rtlCol="0">
                  <a:spAutoFit/>
                </a:bodyPr>
                <a:lstStyle/>
                <a:p>
                  <a:pPr algn="ctr"/>
                  <a:r>
                    <a:rPr lang="en-US" sz="2800" dirty="0" smtClean="0">
                      <a:solidFill>
                        <a:schemeClr val="tx1"/>
                      </a:solidFill>
                    </a:rPr>
                    <a:t>Top-</a:t>
                  </a:r>
                  <a14:m>
                    <m:oMath xmlns:m="http://schemas.openxmlformats.org/officeDocument/2006/math">
                      <m:r>
                        <a:rPr lang="en-US" sz="2800" b="0" i="1" smtClean="0">
                          <a:solidFill>
                            <a:schemeClr val="tx1"/>
                          </a:solidFill>
                          <a:latin typeface="Cambria Math"/>
                        </a:rPr>
                        <m:t>𝑘</m:t>
                      </m:r>
                    </m:oMath>
                  </a14:m>
                  <a:r>
                    <a:rPr lang="en-US" sz="2800" dirty="0" smtClean="0">
                      <a:solidFill>
                        <a:schemeClr val="tx1"/>
                      </a:solidFill>
                    </a:rPr>
                    <a:t> Query;</a:t>
                  </a:r>
                </a:p>
                <a:p>
                  <a:pPr algn="ctr"/>
                  <a:r>
                    <a:rPr lang="en-US" sz="2800" dirty="0" smtClean="0">
                      <a:solidFill>
                        <a:schemeClr val="tx1"/>
                      </a:solidFill>
                    </a:rPr>
                    <a:t>Fast Local Search</a:t>
                  </a:r>
                  <a:endParaRPr lang="en-US" sz="2800" dirty="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013896" y="2246357"/>
                  <a:ext cx="2793832" cy="954107"/>
                </a:xfrm>
                <a:prstGeom prst="rect">
                  <a:avLst/>
                </a:prstGeom>
                <a:blipFill rotWithShape="0">
                  <a:blip r:embed="rId4"/>
                  <a:stretch>
                    <a:fillRect l="-1307" t="-5732" r="-1307" b="-17197"/>
                  </a:stretch>
                </a:blipFill>
              </p:spPr>
              <p:txBody>
                <a:bodyPr/>
                <a:lstStyle/>
                <a:p>
                  <a:r>
                    <a:rPr lang="en-US">
                      <a:noFill/>
                    </a:rPr>
                    <a:t> </a:t>
                  </a:r>
                </a:p>
              </p:txBody>
            </p:sp>
          </mc:Fallback>
        </mc:AlternateContent>
        <p:sp>
          <p:nvSpPr>
            <p:cNvPr id="2" name="Rounded Rectangle 1">
              <a:hlinkClick r:id="rId5" action="ppaction://hlinksldjump"/>
            </p:cNvPr>
            <p:cNvSpPr/>
            <p:nvPr/>
          </p:nvSpPr>
          <p:spPr>
            <a:xfrm>
              <a:off x="1004989" y="2161054"/>
              <a:ext cx="2811646" cy="1124712"/>
            </a:xfrm>
            <a:prstGeom prst="roundRect">
              <a:avLst/>
            </a:prstGeom>
            <a:noFill/>
            <a:ln w="57150">
              <a:solidFill>
                <a:srgbClr val="1B9E77"/>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828057" y="596824"/>
            <a:ext cx="3492388" cy="1124712"/>
            <a:chOff x="664618" y="566122"/>
            <a:chExt cx="3492388" cy="1124712"/>
          </a:xfrm>
        </p:grpSpPr>
        <p:sp>
          <p:nvSpPr>
            <p:cNvPr id="8" name="TextBox 7"/>
            <p:cNvSpPr txBox="1"/>
            <p:nvPr/>
          </p:nvSpPr>
          <p:spPr>
            <a:xfrm>
              <a:off x="673525" y="651425"/>
              <a:ext cx="3474574" cy="954107"/>
            </a:xfrm>
            <a:prstGeom prst="rect">
              <a:avLst/>
            </a:prstGeom>
            <a:noFill/>
          </p:spPr>
          <p:txBody>
            <a:bodyPr wrap="square" rtlCol="0">
              <a:spAutoFit/>
            </a:bodyPr>
            <a:lstStyle/>
            <a:p>
              <a:pPr algn="ctr"/>
              <a:r>
                <a:rPr lang="en-US" sz="2800" dirty="0" smtClean="0"/>
                <a:t>Robust Local Community Detection</a:t>
              </a:r>
              <a:endParaRPr lang="en-US" sz="2800" dirty="0"/>
            </a:p>
          </p:txBody>
        </p:sp>
        <p:sp>
          <p:nvSpPr>
            <p:cNvPr id="7" name="Rounded Rectangle 6">
              <a:hlinkClick r:id="rId6" action="ppaction://hlinksldjump"/>
            </p:cNvPr>
            <p:cNvSpPr/>
            <p:nvPr/>
          </p:nvSpPr>
          <p:spPr>
            <a:xfrm>
              <a:off x="664618" y="566122"/>
              <a:ext cx="3492388" cy="1124712"/>
            </a:xfrm>
            <a:prstGeom prst="roundRect">
              <a:avLst/>
            </a:prstGeom>
            <a:noFill/>
            <a:ln w="57150">
              <a:solidFill>
                <a:srgbClr val="E7298A"/>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59532" y="4090123"/>
            <a:ext cx="4429439" cy="1126656"/>
            <a:chOff x="466597" y="4090123"/>
            <a:chExt cx="4429439" cy="1126656"/>
          </a:xfrm>
        </p:grpSpPr>
        <p:sp>
          <p:nvSpPr>
            <p:cNvPr id="10" name="Rounded Rectangle 9">
              <a:hlinkClick r:id="rId7" action="ppaction://hlinksldjump"/>
            </p:cNvPr>
            <p:cNvSpPr/>
            <p:nvPr/>
          </p:nvSpPr>
          <p:spPr>
            <a:xfrm>
              <a:off x="467071" y="4090123"/>
              <a:ext cx="4428965" cy="1126656"/>
            </a:xfrm>
            <a:prstGeom prst="roundRect">
              <a:avLst/>
            </a:prstGeom>
            <a:noFill/>
            <a:ln w="57150">
              <a:solidFill>
                <a:srgbClr val="D95F02"/>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hlinkClick r:id="rId7" action="ppaction://hlinksldjump"/>
            </p:cNvPr>
            <p:cNvSpPr txBox="1"/>
            <p:nvPr/>
          </p:nvSpPr>
          <p:spPr>
            <a:xfrm>
              <a:off x="466597" y="4176398"/>
              <a:ext cx="4429439" cy="954107"/>
            </a:xfrm>
            <a:prstGeom prst="rect">
              <a:avLst/>
            </a:prstGeom>
            <a:noFill/>
          </p:spPr>
          <p:txBody>
            <a:bodyPr wrap="square" rtlCol="0">
              <a:spAutoFit/>
            </a:bodyPr>
            <a:lstStyle/>
            <a:p>
              <a:pPr algn="ctr"/>
              <a:r>
                <a:rPr lang="en-US" sz="2800" dirty="0" smtClean="0"/>
                <a:t>Dual Networks;</a:t>
              </a:r>
            </a:p>
            <a:p>
              <a:pPr algn="ctr"/>
              <a:r>
                <a:rPr lang="en-US" sz="2800" dirty="0" smtClean="0"/>
                <a:t>Densest Connected Subgraph</a:t>
              </a:r>
              <a:endParaRPr lang="en-US" sz="2800" dirty="0"/>
            </a:p>
          </p:txBody>
        </p:sp>
      </p:grpSp>
    </p:spTree>
    <p:extLst>
      <p:ext uri="{BB962C8B-B14F-4D97-AF65-F5344CB8AC3E}">
        <p14:creationId xmlns:p14="http://schemas.microsoft.com/office/powerpoint/2010/main" val="267976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015" y="395005"/>
            <a:ext cx="6017547" cy="689886"/>
          </a:xfrm>
        </p:spPr>
        <p:txBody>
          <a:bodyPr/>
          <a:lstStyle/>
          <a:p>
            <a:r>
              <a:rPr lang="en-US" sz="3600" dirty="0" smtClean="0">
                <a:solidFill>
                  <a:schemeClr val="tx1"/>
                </a:solidFill>
                <a:latin typeface="+mj-lt"/>
                <a:cs typeface="Times New Roman" pitchFamily="18" charset="0"/>
              </a:rPr>
              <a:t>Community Goodness Metrics</a:t>
            </a:r>
            <a:endParaRPr lang="en-US" sz="3600" dirty="0">
              <a:solidFill>
                <a:schemeClr val="tx1"/>
              </a:solidFill>
              <a:latin typeface="+mj-lt"/>
              <a:cs typeface="Times New Roman" pitchFamily="18" charset="0"/>
            </a:endParaRPr>
          </a:p>
        </p:txBody>
      </p:sp>
      <p:sp>
        <p:nvSpPr>
          <p:cNvPr id="13" name="Rectangle 12"/>
          <p:cNvSpPr/>
          <p:nvPr/>
        </p:nvSpPr>
        <p:spPr>
          <a:xfrm>
            <a:off x="3266231" y="5733300"/>
            <a:ext cx="2931808" cy="1083374"/>
          </a:xfrm>
          <a:prstGeom prst="rect">
            <a:avLst/>
          </a:prstGeom>
        </p:spPr>
        <p:txBody>
          <a:bodyPr wrap="square">
            <a:spAutoFit/>
          </a:bodyPr>
          <a:lstStyle/>
          <a:p>
            <a:pPr marL="57150" lvl="0" eaLnBrk="0" hangingPunct="0">
              <a:spcBef>
                <a:spcPct val="20000"/>
              </a:spcBef>
            </a:pPr>
            <a:r>
              <a:rPr lang="en-US" sz="1400" dirty="0" smtClean="0">
                <a:solidFill>
                  <a:schemeClr val="bg1"/>
                </a:solidFill>
                <a:latin typeface="+mj-lt"/>
                <a:cs typeface="Times New Roman" pitchFamily="18" charset="0"/>
              </a:rPr>
              <a:t>[1] B. </a:t>
            </a:r>
            <a:r>
              <a:rPr lang="en-US" sz="1400" dirty="0" err="1" smtClean="0">
                <a:solidFill>
                  <a:schemeClr val="bg1"/>
                </a:solidFill>
                <a:latin typeface="+mj-lt"/>
                <a:cs typeface="Times New Roman" pitchFamily="18" charset="0"/>
              </a:rPr>
              <a:t>Saha</a:t>
            </a:r>
            <a:r>
              <a:rPr lang="en-US" sz="1400" dirty="0" smtClean="0">
                <a:solidFill>
                  <a:schemeClr val="bg1"/>
                </a:solidFill>
                <a:latin typeface="+mj-lt"/>
                <a:cs typeface="Times New Roman" pitchFamily="18" charset="0"/>
              </a:rPr>
              <a:t>, et al. RECOMB’10.</a:t>
            </a:r>
          </a:p>
          <a:p>
            <a:pPr marL="57150" lvl="0" eaLnBrk="0" hangingPunct="0">
              <a:spcBef>
                <a:spcPct val="20000"/>
              </a:spcBef>
            </a:pPr>
            <a:r>
              <a:rPr lang="en-US" sz="1400" dirty="0" smtClean="0">
                <a:solidFill>
                  <a:schemeClr val="bg1"/>
                </a:solidFill>
                <a:latin typeface="+mj-lt"/>
                <a:cs typeface="Times New Roman" pitchFamily="18" charset="0"/>
              </a:rPr>
              <a:t>[2] C. </a:t>
            </a:r>
            <a:r>
              <a:rPr lang="en-US" sz="1400" dirty="0" err="1" smtClean="0">
                <a:solidFill>
                  <a:schemeClr val="bg1"/>
                </a:solidFill>
                <a:latin typeface="+mj-lt"/>
                <a:cs typeface="Times New Roman" pitchFamily="18" charset="0"/>
              </a:rPr>
              <a:t>Tsourakakis</a:t>
            </a:r>
            <a:r>
              <a:rPr lang="en-US" sz="1400" dirty="0" smtClean="0">
                <a:solidFill>
                  <a:schemeClr val="bg1"/>
                </a:solidFill>
                <a:latin typeface="+mj-lt"/>
                <a:cs typeface="Times New Roman" pitchFamily="18" charset="0"/>
              </a:rPr>
              <a:t>, et al. SIGMOD’14.</a:t>
            </a:r>
          </a:p>
          <a:p>
            <a:pPr marL="57150" lvl="0" eaLnBrk="0" hangingPunct="0">
              <a:spcBef>
                <a:spcPct val="20000"/>
              </a:spcBef>
            </a:pPr>
            <a:r>
              <a:rPr lang="en-US" sz="1400" dirty="0">
                <a:solidFill>
                  <a:schemeClr val="bg1"/>
                </a:solidFill>
                <a:cs typeface="Times New Roman" pitchFamily="18" charset="0"/>
              </a:rPr>
              <a:t>[3] M. </a:t>
            </a:r>
            <a:r>
              <a:rPr lang="en-US" sz="1400" dirty="0" err="1">
                <a:solidFill>
                  <a:schemeClr val="bg1"/>
                </a:solidFill>
                <a:cs typeface="Times New Roman" pitchFamily="18" charset="0"/>
              </a:rPr>
              <a:t>Sozio</a:t>
            </a:r>
            <a:r>
              <a:rPr lang="en-US" sz="1400" dirty="0">
                <a:solidFill>
                  <a:schemeClr val="bg1"/>
                </a:solidFill>
                <a:cs typeface="Times New Roman" pitchFamily="18" charset="0"/>
              </a:rPr>
              <a:t>, et al. KDD’10.</a:t>
            </a:r>
          </a:p>
          <a:p>
            <a:pPr marL="57150" lvl="0" eaLnBrk="0" hangingPunct="0">
              <a:spcBef>
                <a:spcPct val="20000"/>
              </a:spcBef>
            </a:pPr>
            <a:r>
              <a:rPr lang="en-US" sz="1400" dirty="0">
                <a:solidFill>
                  <a:schemeClr val="bg1"/>
                </a:solidFill>
                <a:cs typeface="Times New Roman" pitchFamily="18" charset="0"/>
              </a:rPr>
              <a:t>[4] W. Cui, et al. SIGMOD’14</a:t>
            </a:r>
            <a:r>
              <a:rPr lang="en-US" sz="1400" dirty="0" smtClean="0">
                <a:solidFill>
                  <a:schemeClr val="bg1"/>
                </a:solidFill>
                <a:cs typeface="Times New Roman" pitchFamily="18" charset="0"/>
              </a:rPr>
              <a:t>.</a:t>
            </a:r>
            <a:endParaRPr lang="en-US" sz="1400" dirty="0">
              <a:solidFill>
                <a:schemeClr val="bg1"/>
              </a:solidFill>
              <a:latin typeface="+mj-lt"/>
              <a:cs typeface="Times New Roman" pitchFamily="18" charset="0"/>
            </a:endParaRPr>
          </a:p>
        </p:txBody>
      </p:sp>
      <p:sp>
        <p:nvSpPr>
          <p:cNvPr id="14" name="Rectangle 13"/>
          <p:cNvSpPr/>
          <p:nvPr/>
        </p:nvSpPr>
        <p:spPr>
          <a:xfrm>
            <a:off x="6198039" y="5738197"/>
            <a:ext cx="2770708" cy="1083374"/>
          </a:xfrm>
          <a:prstGeom prst="rect">
            <a:avLst/>
          </a:prstGeom>
        </p:spPr>
        <p:txBody>
          <a:bodyPr wrap="square">
            <a:spAutoFit/>
          </a:bodyPr>
          <a:lstStyle/>
          <a:p>
            <a:pPr marL="57150" eaLnBrk="0" hangingPunct="0">
              <a:spcBef>
                <a:spcPct val="20000"/>
              </a:spcBef>
            </a:pPr>
            <a:r>
              <a:rPr lang="en-US" sz="1400" dirty="0" smtClean="0">
                <a:solidFill>
                  <a:schemeClr val="bg1"/>
                </a:solidFill>
                <a:latin typeface="+mj-lt"/>
                <a:cs typeface="Times New Roman" pitchFamily="18" charset="0"/>
              </a:rPr>
              <a:t>[5] </a:t>
            </a:r>
            <a:r>
              <a:rPr lang="en-US" sz="1400" dirty="0">
                <a:solidFill>
                  <a:schemeClr val="bg1"/>
                </a:solidFill>
                <a:cs typeface="Times New Roman" pitchFamily="18" charset="0"/>
              </a:rPr>
              <a:t>F. Luo, et al. WIAS’08</a:t>
            </a:r>
            <a:r>
              <a:rPr lang="en-US" sz="1400" dirty="0" smtClean="0">
                <a:solidFill>
                  <a:schemeClr val="bg1"/>
                </a:solidFill>
                <a:cs typeface="Times New Roman" pitchFamily="18" charset="0"/>
              </a:rPr>
              <a:t>.</a:t>
            </a:r>
            <a:endParaRPr lang="en-US" sz="1400" dirty="0" smtClean="0">
              <a:solidFill>
                <a:schemeClr val="bg1"/>
              </a:solidFill>
              <a:latin typeface="+mj-lt"/>
              <a:cs typeface="Times New Roman" pitchFamily="18" charset="0"/>
            </a:endParaRPr>
          </a:p>
          <a:p>
            <a:pPr marL="57150" lvl="0" eaLnBrk="0" hangingPunct="0">
              <a:spcBef>
                <a:spcPct val="20000"/>
              </a:spcBef>
            </a:pPr>
            <a:r>
              <a:rPr lang="en-US" sz="1400" dirty="0">
                <a:solidFill>
                  <a:schemeClr val="bg1"/>
                </a:solidFill>
                <a:cs typeface="Times New Roman" pitchFamily="18" charset="0"/>
              </a:rPr>
              <a:t>[6] K. J. Lang, CIKM’07. </a:t>
            </a:r>
          </a:p>
          <a:p>
            <a:pPr marL="57150" lvl="0" eaLnBrk="0" hangingPunct="0">
              <a:spcBef>
                <a:spcPct val="20000"/>
              </a:spcBef>
            </a:pPr>
            <a:r>
              <a:rPr lang="en-US" sz="1400" dirty="0">
                <a:solidFill>
                  <a:schemeClr val="bg1"/>
                </a:solidFill>
                <a:cs typeface="Times New Roman" pitchFamily="18" charset="0"/>
              </a:rPr>
              <a:t>[7] R. Andersen, et al. FOCS’06</a:t>
            </a:r>
            <a:r>
              <a:rPr lang="en-US" sz="1400" dirty="0" smtClean="0">
                <a:solidFill>
                  <a:schemeClr val="bg1"/>
                </a:solidFill>
                <a:cs typeface="Times New Roman" pitchFamily="18" charset="0"/>
              </a:rPr>
              <a:t>.</a:t>
            </a:r>
          </a:p>
          <a:p>
            <a:pPr marL="57150" lvl="0" eaLnBrk="0" hangingPunct="0">
              <a:spcBef>
                <a:spcPct val="20000"/>
              </a:spcBef>
            </a:pPr>
            <a:r>
              <a:rPr lang="en-US" sz="1400" dirty="0" smtClean="0">
                <a:solidFill>
                  <a:schemeClr val="bg1"/>
                </a:solidFill>
                <a:cs typeface="Times New Roman" pitchFamily="18" charset="0"/>
              </a:rPr>
              <a:t>[8</a:t>
            </a:r>
            <a:r>
              <a:rPr lang="en-US" sz="1400" dirty="0">
                <a:solidFill>
                  <a:schemeClr val="bg1"/>
                </a:solidFill>
                <a:cs typeface="Times New Roman" pitchFamily="18" charset="0"/>
              </a:rPr>
              <a:t>] A. </a:t>
            </a:r>
            <a:r>
              <a:rPr lang="en-US" sz="1400" dirty="0" err="1">
                <a:solidFill>
                  <a:schemeClr val="bg1"/>
                </a:solidFill>
                <a:cs typeface="Times New Roman" pitchFamily="18" charset="0"/>
              </a:rPr>
              <a:t>Clauset</a:t>
            </a:r>
            <a:r>
              <a:rPr lang="en-US" sz="1400" dirty="0">
                <a:solidFill>
                  <a:schemeClr val="bg1"/>
                </a:solidFill>
                <a:cs typeface="Times New Roman" pitchFamily="18" charset="0"/>
              </a:rPr>
              <a:t>, PRE’05.</a:t>
            </a:r>
          </a:p>
        </p:txBody>
      </p:sp>
      <mc:AlternateContent xmlns:mc="http://schemas.openxmlformats.org/markup-compatibility/2006" xmlns:a14="http://schemas.microsoft.com/office/drawing/2010/main">
        <mc:Choice Requires="a14">
          <p:graphicFrame>
            <p:nvGraphicFramePr>
              <p:cNvPr id="17" name="Table 16"/>
              <p:cNvGraphicFramePr>
                <a:graphicFrameLocks noGrp="1"/>
              </p:cNvGraphicFramePr>
              <p:nvPr>
                <p:extLst/>
              </p:nvPr>
            </p:nvGraphicFramePr>
            <p:xfrm>
              <a:off x="359532" y="1223574"/>
              <a:ext cx="8450512" cy="4132874"/>
            </p:xfrm>
            <a:graphic>
              <a:graphicData uri="http://schemas.openxmlformats.org/drawingml/2006/table">
                <a:tbl>
                  <a:tblPr firstRow="1" bandRow="1">
                    <a:tableStyleId>{5C22544A-7EE6-4342-B048-85BDC9FD1C3A}</a:tableStyleId>
                  </a:tblPr>
                  <a:tblGrid>
                    <a:gridCol w="1888476"/>
                    <a:gridCol w="2483377"/>
                    <a:gridCol w="658279"/>
                    <a:gridCol w="1800200"/>
                    <a:gridCol w="1620180"/>
                  </a:tblGrid>
                  <a:tr h="447651">
                    <a:tc>
                      <a:txBody>
                        <a:bodyPr/>
                        <a:lstStyle/>
                        <a:p>
                          <a:pPr algn="ctr"/>
                          <a:r>
                            <a:rPr lang="en-US" sz="2000" dirty="0" smtClean="0"/>
                            <a:t>Intuitions</a:t>
                          </a:r>
                          <a:endParaRPr lang="en-US" sz="2000" dirty="0"/>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smtClean="0"/>
                            <a:t>Goodness</a:t>
                          </a:r>
                          <a:r>
                            <a:rPr lang="en-US" sz="2000" baseline="0" dirty="0" smtClean="0"/>
                            <a:t> metrics</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sz="2000" dirty="0" smtClean="0"/>
                            <a:t>Ref.</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gridSpan="2">
                      <a:txBody>
                        <a:bodyPr/>
                        <a:lstStyle/>
                        <a:p>
                          <a:pPr algn="ctr"/>
                          <a:r>
                            <a:rPr lang="en-US" sz="2000" dirty="0" smtClean="0">
                              <a:latin typeface="+mj-lt"/>
                              <a:cs typeface="Times New Roman" panose="02020603050405020304" pitchFamily="18" charset="0"/>
                            </a:rPr>
                            <a:t>Formulas  </a:t>
                          </a:r>
                          <a14:m>
                            <m:oMath xmlns:m="http://schemas.openxmlformats.org/officeDocument/2006/math">
                              <m:r>
                                <a:rPr lang="en-US" sz="2000" b="0" i="1" smtClean="0">
                                  <a:latin typeface="Cambria Math"/>
                                  <a:cs typeface="Times New Roman" panose="02020603050405020304" pitchFamily="18" charset="0"/>
                                </a:rPr>
                                <m:t>𝑓</m:t>
                              </m:r>
                              <m:r>
                                <a:rPr lang="en-US" sz="2000" b="0" i="1" smtClean="0">
                                  <a:latin typeface="Cambria Math"/>
                                  <a:cs typeface="Times New Roman" panose="02020603050405020304" pitchFamily="18" charset="0"/>
                                </a:rPr>
                                <m:t>(</m:t>
                              </m:r>
                              <m:r>
                                <a:rPr lang="en-US" sz="2000" b="0" i="1" smtClean="0">
                                  <a:latin typeface="Cambria Math"/>
                                  <a:cs typeface="Times New Roman" panose="02020603050405020304" pitchFamily="18" charset="0"/>
                                </a:rPr>
                                <m:t>𝑆</m:t>
                              </m:r>
                              <m:r>
                                <a:rPr lang="en-US" sz="2000" b="0" i="1" smtClean="0">
                                  <a:latin typeface="Cambria Math"/>
                                  <a:cs typeface="Times New Roman" panose="02020603050405020304" pitchFamily="18" charset="0"/>
                                </a:rPr>
                                <m:t>)</m:t>
                              </m:r>
                            </m:oMath>
                          </a14:m>
                          <a:endParaRPr lang="en-US" sz="2000" b="0" dirty="0">
                            <a:latin typeface="+mj-lt"/>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tcPr>
                    </a:tc>
                    <a:tc hMerge="1">
                      <a:txBody>
                        <a:bodyPr/>
                        <a:lstStyle/>
                        <a:p>
                          <a:pPr algn="ctr"/>
                          <a:endParaRPr lang="en-US" sz="1800" dirty="0">
                            <a:latin typeface="+mj-lt"/>
                            <a:cs typeface="Times New Roman" panose="02020603050405020304" pitchFamily="18" charset="0"/>
                          </a:endParaRPr>
                        </a:p>
                      </a:txBody>
                      <a:tcPr anchor="ctr"/>
                    </a:tc>
                  </a:tr>
                  <a:tr h="370840">
                    <a:tc rowSpan="4">
                      <a:txBody>
                        <a:bodyPr/>
                        <a:lstStyle/>
                        <a:p>
                          <a:pPr algn="ctr"/>
                          <a:r>
                            <a:rPr lang="en-US" sz="2000" dirty="0" smtClean="0"/>
                            <a:t>Internal denseness</a:t>
                          </a:r>
                          <a:endParaRPr lang="en-US" sz="2000" dirty="0"/>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000" b="0" i="0" u="none" strike="noStrike" kern="1200" baseline="0" dirty="0" smtClean="0">
                              <a:solidFill>
                                <a:schemeClr val="dk1"/>
                              </a:solidFill>
                              <a:latin typeface="+mn-lt"/>
                              <a:ea typeface="+mn-ea"/>
                              <a:cs typeface="+mn-cs"/>
                            </a:rPr>
                            <a:t>Classic density</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2000" dirty="0" smtClean="0"/>
                            <a:t>[1]</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gridSpan="2">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a:cs typeface="Times New Roman" panose="02020603050405020304" pitchFamily="18" charset="0"/>
                                  </a:rPr>
                                  <m:t>𝑒</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a:cs typeface="Times New Roman" panose="02020603050405020304" pitchFamily="18" charset="0"/>
                                      </a:rPr>
                                      <m:t>𝑆</m:t>
                                    </m:r>
                                  </m:e>
                                </m:d>
                                <m:r>
                                  <a:rPr lang="en-US" sz="2000" b="0" i="1" smtClean="0">
                                    <a:latin typeface="Cambria Math"/>
                                    <a:cs typeface="Times New Roman" panose="02020603050405020304" pitchFamily="18" charset="0"/>
                                  </a:rPr>
                                  <m:t>/|</m:t>
                                </m:r>
                                <m:r>
                                  <a:rPr lang="en-US" sz="2000" b="0" i="1" smtClean="0">
                                    <a:latin typeface="Cambria Math"/>
                                    <a:cs typeface="Times New Roman" panose="02020603050405020304" pitchFamily="18" charset="0"/>
                                  </a:rPr>
                                  <m:t>𝑆</m:t>
                                </m:r>
                                <m:r>
                                  <a:rPr lang="en-US" sz="2000" b="0" i="1" smtClean="0">
                                    <a:latin typeface="Cambria Math"/>
                                    <a:cs typeface="Times New Roman" panose="02020603050405020304" pitchFamily="18" charset="0"/>
                                  </a:rPr>
                                  <m:t>|</m:t>
                                </m:r>
                              </m:oMath>
                            </m:oMathPara>
                          </a14:m>
                          <a:endParaRPr lang="en-US" sz="2000" dirty="0">
                            <a:latin typeface="Times New Roman" panose="02020603050405020304" pitchFamily="18" charset="0"/>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tcPr>
                    </a:tc>
                    <a:tc hMerge="1">
                      <a:txBody>
                        <a:bodyPr/>
                        <a:lstStyle/>
                        <a:p>
                          <a:pPr algn="ctr"/>
                          <a:endParaRPr lang="en-US" sz="1800" dirty="0">
                            <a:latin typeface="Times New Roman" panose="02020603050405020304" pitchFamily="18" charset="0"/>
                            <a:cs typeface="Times New Roman" panose="02020603050405020304" pitchFamily="18" charset="0"/>
                          </a:endParaRPr>
                        </a:p>
                      </a:txBody>
                      <a:tcPr anchor="ctr"/>
                    </a:tc>
                  </a:tr>
                  <a:tr h="370840">
                    <a:tc vMerge="1">
                      <a:txBody>
                        <a:bodyPr/>
                        <a:lstStyle/>
                        <a:p>
                          <a:pPr algn="ctr"/>
                          <a:endParaRPr lang="en-US" sz="1800" b="0" i="0" u="none" strike="noStrike" kern="1200" baseline="0" dirty="0" smtClean="0">
                            <a:solidFill>
                              <a:schemeClr val="dk1"/>
                            </a:solidFill>
                            <a:latin typeface="+mn-lt"/>
                            <a:ea typeface="+mn-ea"/>
                            <a:cs typeface="+mn-cs"/>
                          </a:endParaRPr>
                        </a:p>
                      </a:txBody>
                      <a:tcPr anchor="ctr"/>
                    </a:tc>
                    <a:tc rowSpan="2">
                      <a:txBody>
                        <a:bodyPr/>
                        <a:lstStyle/>
                        <a:p>
                          <a:pPr algn="ctr"/>
                          <a:r>
                            <a:rPr lang="en-US" sz="2000" b="0" i="0" u="none" strike="noStrike" kern="1200" baseline="0" dirty="0" smtClean="0">
                              <a:solidFill>
                                <a:schemeClr val="dk1"/>
                              </a:solidFill>
                              <a:latin typeface="+mn-lt"/>
                              <a:ea typeface="+mn-ea"/>
                              <a:cs typeface="+mn-cs"/>
                            </a:rPr>
                            <a:t>Edge-surplus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rowSpan="2">
                      <a:txBody>
                        <a:bodyPr/>
                        <a:lstStyle/>
                        <a:p>
                          <a:pPr algn="ctr"/>
                          <a:r>
                            <a:rPr lang="en-US" sz="2000" dirty="0" smtClean="0"/>
                            <a:t>[2]</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2000" b="0" i="1" smtClean="0">
                                    <a:solidFill>
                                      <a:schemeClr val="tx1"/>
                                    </a:solidFill>
                                    <a:latin typeface="Cambria Math"/>
                                  </a:rPr>
                                  <m:t>𝑒</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a:rPr>
                                      <m:t>𝑆</m:t>
                                    </m:r>
                                  </m:e>
                                </m:d>
                                <m:r>
                                  <a:rPr lang="en-US" sz="2000" b="0" i="1" smtClean="0">
                                    <a:solidFill>
                                      <a:schemeClr val="tx1"/>
                                    </a:solidFill>
                                    <a:latin typeface="Cambria Math"/>
                                  </a:rPr>
                                  <m:t>−</m:t>
                                </m:r>
                                <m:r>
                                  <a:rPr lang="en-US" sz="2000" b="0" i="1" smtClean="0">
                                    <a:solidFill>
                                      <a:schemeClr val="tx1"/>
                                    </a:solidFill>
                                    <a:latin typeface="Cambria Math"/>
                                    <a:ea typeface="Cambria Math"/>
                                  </a:rPr>
                                  <m:t>𝛼</m:t>
                                </m:r>
                                <m:r>
                                  <a:rPr lang="en-US" sz="2000" b="0" i="1" smtClean="0">
                                    <a:solidFill>
                                      <a:schemeClr val="tx1"/>
                                    </a:solidFill>
                                    <a:latin typeface="Cambria Math"/>
                                    <a:ea typeface="Cambria Math"/>
                                  </a:rPr>
                                  <m:t>h</m:t>
                                </m:r>
                                <m:r>
                                  <a:rPr lang="en-US" sz="2000" b="0" i="1" smtClean="0">
                                    <a:solidFill>
                                      <a:schemeClr val="tx1"/>
                                    </a:solidFill>
                                    <a:latin typeface="Cambria Math"/>
                                    <a:ea typeface="Cambria Math"/>
                                  </a:rPr>
                                  <m:t>(|</m:t>
                                </m:r>
                                <m:r>
                                  <a:rPr lang="en-US" sz="2000" b="0" i="1" smtClean="0">
                                    <a:solidFill>
                                      <a:schemeClr val="tx1"/>
                                    </a:solidFill>
                                    <a:latin typeface="Cambria Math"/>
                                    <a:ea typeface="Cambria Math"/>
                                  </a:rPr>
                                  <m:t>𝑆</m:t>
                                </m:r>
                                <m:r>
                                  <a:rPr lang="en-US" sz="2000" b="0" i="1" smtClean="0">
                                    <a:solidFill>
                                      <a:schemeClr val="tx1"/>
                                    </a:solidFill>
                                    <a:latin typeface="Cambria Math"/>
                                    <a:ea typeface="Cambria Math"/>
                                  </a:rPr>
                                  <m:t>|)</m:t>
                                </m:r>
                              </m:oMath>
                            </m:oMathPara>
                          </a14:m>
                          <a:endParaRPr lang="en-US" sz="2000" dirty="0">
                            <a:solidFill>
                              <a:srgbClr val="E9EDEA"/>
                            </a:solidFill>
                          </a:endParaRPr>
                        </a:p>
                      </a:txBody>
                      <a:tcPr marL="0" marR="0" anchor="ctr">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kern="1200" dirty="0" smtClean="0">
                              <a:solidFill>
                                <a:schemeClr val="dk1"/>
                              </a:solidFill>
                              <a:latin typeface="+mn-lt"/>
                              <a:ea typeface="+mn-ea"/>
                              <a:cs typeface="Times New Roman" panose="02020603050405020304" pitchFamily="18" charset="0"/>
                            </a:rPr>
                            <a:t>concave  </a:t>
                          </a:r>
                          <a14:m>
                            <m:oMath xmlns:m="http://schemas.openxmlformats.org/officeDocument/2006/math">
                              <m:r>
                                <a:rPr lang="en-US" sz="2000" b="0" i="1" dirty="0" smtClean="0">
                                  <a:latin typeface="Cambria Math"/>
                                  <a:cs typeface="Times New Roman" panose="02020603050405020304" pitchFamily="18" charset="0"/>
                                </a:rPr>
                                <m:t>h</m:t>
                              </m:r>
                              <m:d>
                                <m:dPr>
                                  <m:ctrlPr>
                                    <a:rPr lang="en-US" sz="2000" b="0" i="1" dirty="0" smtClean="0">
                                      <a:latin typeface="Cambria Math" panose="02040503050406030204" pitchFamily="18" charset="0"/>
                                      <a:cs typeface="Times New Roman" panose="02020603050405020304" pitchFamily="18" charset="0"/>
                                    </a:rPr>
                                  </m:ctrlPr>
                                </m:dPr>
                                <m:e>
                                  <m:r>
                                    <a:rPr lang="en-US" sz="2000" b="0" i="1" dirty="0" smtClean="0">
                                      <a:latin typeface="Cambria Math"/>
                                      <a:cs typeface="Times New Roman" panose="02020603050405020304" pitchFamily="18" charset="0"/>
                                    </a:rPr>
                                    <m:t>𝑥</m:t>
                                  </m:r>
                                </m:e>
                              </m:d>
                            </m:oMath>
                          </a14:m>
                          <a:endParaRPr lang="en-US" sz="2000" dirty="0">
                            <a:solidFill>
                              <a:srgbClr val="E9EDEA"/>
                            </a:solidFill>
                          </a:endParaRPr>
                        </a:p>
                      </a:txBody>
                      <a:tcPr marL="0" marR="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70840">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14:m>
                            <m:oMath xmlns:m="http://schemas.openxmlformats.org/officeDocument/2006/math">
                              <m:r>
                                <a:rPr lang="en-US" sz="2000" b="0" i="1" dirty="0" smtClean="0">
                                  <a:latin typeface="Cambria Math"/>
                                  <a:cs typeface="Times New Roman" panose="02020603050405020304" pitchFamily="18" charset="0"/>
                                </a:rPr>
                                <m:t>h</m:t>
                              </m:r>
                              <m:d>
                                <m:dPr>
                                  <m:ctrlPr>
                                    <a:rPr lang="en-US" sz="2000" b="0" i="1" dirty="0" smtClean="0">
                                      <a:latin typeface="Cambria Math" panose="02040503050406030204" pitchFamily="18" charset="0"/>
                                      <a:cs typeface="Times New Roman" panose="02020603050405020304" pitchFamily="18" charset="0"/>
                                    </a:rPr>
                                  </m:ctrlPr>
                                </m:dPr>
                                <m:e>
                                  <m:r>
                                    <a:rPr lang="en-US" sz="2000" b="0" i="1" dirty="0" smtClean="0">
                                      <a:latin typeface="Cambria Math"/>
                                      <a:cs typeface="Times New Roman" panose="02020603050405020304" pitchFamily="18" charset="0"/>
                                    </a:rPr>
                                    <m:t>𝑥</m:t>
                                  </m:r>
                                </m:e>
                              </m:d>
                              <m:r>
                                <a:rPr lang="en-US" sz="2000" b="0" i="1" dirty="0" smtClean="0">
                                  <a:latin typeface="Cambria Math"/>
                                  <a:cs typeface="Times New Roman" panose="02020603050405020304" pitchFamily="18" charset="0"/>
                                </a:rPr>
                                <m:t>=</m:t>
                              </m:r>
                              <m:d>
                                <m:dPr>
                                  <m:ctrlPr>
                                    <a:rPr lang="en-US" sz="2000" b="0" i="1" dirty="0" smtClean="0">
                                      <a:latin typeface="Cambria Math" panose="02040503050406030204" pitchFamily="18" charset="0"/>
                                      <a:cs typeface="Times New Roman" panose="02020603050405020304" pitchFamily="18" charset="0"/>
                                    </a:rPr>
                                  </m:ctrlPr>
                                </m:dPr>
                                <m:e>
                                  <m:f>
                                    <m:fPr>
                                      <m:type m:val="noBar"/>
                                      <m:ctrlPr>
                                        <a:rPr lang="en-US" sz="2000" b="0" i="1" dirty="0" smtClean="0">
                                          <a:latin typeface="Cambria Math" panose="02040503050406030204" pitchFamily="18" charset="0"/>
                                          <a:cs typeface="Times New Roman" panose="02020603050405020304" pitchFamily="18" charset="0"/>
                                        </a:rPr>
                                      </m:ctrlPr>
                                    </m:fPr>
                                    <m:num>
                                      <m:r>
                                        <a:rPr lang="en-US" sz="2000" b="0" i="1" dirty="0" smtClean="0">
                                          <a:latin typeface="Cambria Math"/>
                                          <a:cs typeface="Times New Roman" panose="02020603050405020304" pitchFamily="18" charset="0"/>
                                        </a:rPr>
                                        <m:t>𝑥</m:t>
                                      </m:r>
                                    </m:num>
                                    <m:den>
                                      <m:r>
                                        <a:rPr lang="en-US" sz="2000" b="0" i="1" dirty="0" smtClean="0">
                                          <a:latin typeface="Cambria Math"/>
                                          <a:cs typeface="Times New Roman" panose="02020603050405020304" pitchFamily="18" charset="0"/>
                                        </a:rPr>
                                        <m:t>2</m:t>
                                      </m:r>
                                    </m:den>
                                  </m:f>
                                </m:e>
                              </m:d>
                            </m:oMath>
                          </a14:m>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9EDF4"/>
                        </a:solidFill>
                      </a:tcPr>
                    </a:tc>
                  </a:tr>
                  <a:tr h="370840">
                    <a:tc vMerge="1">
                      <a:txBody>
                        <a:bodyPr/>
                        <a:lstStyle/>
                        <a:p>
                          <a:pPr algn="ctr"/>
                          <a:endParaRPr lang="en-US" dirty="0"/>
                        </a:p>
                      </a:txBody>
                      <a:tcPr anchor="ctr"/>
                    </a:tc>
                    <a:tc>
                      <a:txBody>
                        <a:bodyPr/>
                        <a:lstStyle/>
                        <a:p>
                          <a:pPr algn="ctr"/>
                          <a:r>
                            <a:rPr lang="en-US" sz="2000" b="0" i="0" u="none" strike="noStrike" kern="1200" baseline="0" dirty="0" smtClean="0">
                              <a:solidFill>
                                <a:schemeClr val="dk1"/>
                              </a:solidFill>
                              <a:latin typeface="+mn-lt"/>
                              <a:ea typeface="+mn-ea"/>
                              <a:cs typeface="+mn-cs"/>
                            </a:rPr>
                            <a:t>Minimum degree</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solidFill>
                      </a:tcPr>
                    </a:tc>
                    <a:tc>
                      <a:txBody>
                        <a:bodyPr/>
                        <a:lstStyle/>
                        <a:p>
                          <a:pPr algn="ctr"/>
                          <a:r>
                            <a:rPr lang="en-US" sz="2000" dirty="0" smtClean="0"/>
                            <a:t>[3,4]</a:t>
                          </a:r>
                          <a:endParaRPr lang="en-US" sz="20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solidFill>
                      </a:tcPr>
                    </a:tc>
                    <a:tc gridSpan="2">
                      <a:txBody>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m:rPr>
                                        <m:sty m:val="p"/>
                                      </m:rPr>
                                      <a:rPr lang="en-US" sz="2000" b="0" i="0" smtClean="0">
                                        <a:latin typeface="Cambria Math"/>
                                        <a:cs typeface="Times New Roman" panose="02020603050405020304" pitchFamily="18" charset="0"/>
                                      </a:rPr>
                                      <m:t>min</m:t>
                                    </m:r>
                                  </m:e>
                                  <m:sub>
                                    <m:r>
                                      <a:rPr lang="en-US" sz="2000" b="0" i="1" smtClean="0">
                                        <a:latin typeface="Cambria Math"/>
                                        <a:cs typeface="Times New Roman" panose="02020603050405020304" pitchFamily="18" charset="0"/>
                                      </a:rPr>
                                      <m:t>𝑢</m:t>
                                    </m:r>
                                    <m:r>
                                      <a:rPr lang="en-US" sz="2000" b="0" i="1" smtClean="0">
                                        <a:latin typeface="Cambria Math"/>
                                        <a:ea typeface="Cambria Math"/>
                                        <a:cs typeface="Times New Roman" panose="02020603050405020304" pitchFamily="18" charset="0"/>
                                      </a:rPr>
                                      <m:t>∈</m:t>
                                    </m:r>
                                    <m:r>
                                      <a:rPr lang="en-US" sz="2000" b="0" i="1" smtClean="0">
                                        <a:latin typeface="Cambria Math"/>
                                        <a:ea typeface="Cambria Math"/>
                                        <a:cs typeface="Times New Roman" panose="02020603050405020304" pitchFamily="18" charset="0"/>
                                      </a:rPr>
                                      <m:t>𝑆</m:t>
                                    </m:r>
                                  </m:sub>
                                </m:sSub>
                                <m:r>
                                  <a:rPr lang="en-US" sz="2000" b="0" i="1" smtClean="0">
                                    <a:latin typeface="Cambria Math"/>
                                    <a:cs typeface="Times New Roman" panose="02020603050405020304" pitchFamily="18" charset="0"/>
                                  </a:rPr>
                                  <m:t> </m:t>
                                </m:r>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a:cs typeface="Times New Roman" panose="02020603050405020304" pitchFamily="18" charset="0"/>
                                      </a:rPr>
                                      <m:t>𝑤</m:t>
                                    </m:r>
                                  </m:e>
                                  <m:sub>
                                    <m:r>
                                      <a:rPr lang="en-US" sz="2000" b="0" i="1" smtClean="0">
                                        <a:latin typeface="Cambria Math"/>
                                        <a:cs typeface="Times New Roman" panose="02020603050405020304" pitchFamily="18" charset="0"/>
                                      </a:rPr>
                                      <m:t>𝑆</m:t>
                                    </m:r>
                                  </m:sub>
                                </m:sSub>
                                <m:r>
                                  <a:rPr lang="en-US" sz="2000" b="0" i="1" smtClean="0">
                                    <a:latin typeface="Cambria Math"/>
                                    <a:cs typeface="Times New Roman" panose="02020603050405020304" pitchFamily="18" charset="0"/>
                                  </a:rPr>
                                  <m:t>(</m:t>
                                </m:r>
                                <m:r>
                                  <a:rPr lang="en-US" sz="2000" b="0" i="1" smtClean="0">
                                    <a:latin typeface="Cambria Math"/>
                                    <a:cs typeface="Times New Roman" panose="02020603050405020304" pitchFamily="18" charset="0"/>
                                  </a:rPr>
                                  <m:t>𝑢</m:t>
                                </m:r>
                                <m:r>
                                  <a:rPr lang="en-US" sz="2000" b="0" i="1" smtClean="0">
                                    <a:latin typeface="Cambria Math"/>
                                    <a:cs typeface="Times New Roman" panose="02020603050405020304" pitchFamily="18" charset="0"/>
                                  </a:rPr>
                                  <m:t>)</m:t>
                                </m:r>
                              </m:oMath>
                            </m:oMathPara>
                          </a14:m>
                          <a:endParaRPr lang="en-US" sz="2000" dirty="0">
                            <a:latin typeface="Times New Roman" panose="02020603050405020304" pitchFamily="18" charset="0"/>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solidFill>
                      </a:tcPr>
                    </a:tc>
                    <a:tc hMerge="1">
                      <a:txBody>
                        <a:bodyPr/>
                        <a:lstStyle/>
                        <a:p>
                          <a:pPr algn="ctr"/>
                          <a:endParaRPr lang="en-US" sz="1800" dirty="0">
                            <a:latin typeface="Times New Roman" panose="02020603050405020304" pitchFamily="18" charset="0"/>
                            <a:cs typeface="Times New Roman" panose="02020603050405020304" pitchFamily="18" charset="0"/>
                          </a:endParaRPr>
                        </a:p>
                      </a:txBody>
                      <a:tcPr anchor="ctr"/>
                    </a:tc>
                  </a:tr>
                  <a:tr h="370840">
                    <a:tc rowSpan="3">
                      <a:txBody>
                        <a:bodyPr/>
                        <a:lstStyle/>
                        <a:p>
                          <a:pPr algn="ctr"/>
                          <a:r>
                            <a:rPr lang="en-US" sz="2000" dirty="0" smtClean="0"/>
                            <a:t>Internal</a:t>
                          </a:r>
                          <a:r>
                            <a:rPr lang="en-US" sz="2000" baseline="0" dirty="0" smtClean="0"/>
                            <a:t> denseness &amp; external sparseness</a:t>
                          </a:r>
                          <a:endParaRPr lang="en-US" sz="2000" dirty="0"/>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9EDF4"/>
                        </a:solidFill>
                      </a:tcPr>
                    </a:tc>
                    <a:tc>
                      <a:txBody>
                        <a:bodyPr/>
                        <a:lstStyle/>
                        <a:p>
                          <a:pPr algn="ctr"/>
                          <a:r>
                            <a:rPr lang="en-US" sz="2000" b="0" i="0" u="none" strike="noStrike" kern="1200" baseline="0" dirty="0" smtClean="0">
                              <a:solidFill>
                                <a:schemeClr val="dk1"/>
                              </a:solidFill>
                              <a:latin typeface="+mn-lt"/>
                              <a:ea typeface="+mn-ea"/>
                              <a:cs typeface="+mn-cs"/>
                            </a:rPr>
                            <a:t>Subgraph modularity</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9EDF4"/>
                        </a:solidFill>
                      </a:tcPr>
                    </a:tc>
                    <a:tc>
                      <a:txBody>
                        <a:bodyPr/>
                        <a:lstStyle/>
                        <a:p>
                          <a:pPr algn="ctr"/>
                          <a:r>
                            <a:rPr lang="en-US" sz="2000" dirty="0" smtClean="0"/>
                            <a:t>[5]</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9EDF4"/>
                        </a:solidFill>
                      </a:tcPr>
                    </a:tc>
                    <a:tc gridSpan="2">
                      <a:txBody>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a:rPr>
                                  <m:t>𝑒</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a:rPr>
                                      <m:t>𝑆</m:t>
                                    </m:r>
                                  </m:e>
                                </m:d>
                                <m:r>
                                  <a:rPr lang="en-US" sz="2000" b="0" i="1" smtClean="0">
                                    <a:solidFill>
                                      <a:schemeClr val="tx1"/>
                                    </a:solidFill>
                                    <a:latin typeface="Cambria Math"/>
                                  </a:rPr>
                                  <m:t>/</m:t>
                                </m:r>
                                <m:r>
                                  <a:rPr lang="en-US" sz="2000" b="0" i="1" smtClean="0">
                                    <a:solidFill>
                                      <a:schemeClr val="tx1"/>
                                    </a:solidFill>
                                    <a:latin typeface="Cambria Math"/>
                                  </a:rPr>
                                  <m:t>𝑒</m:t>
                                </m:r>
                                <m:r>
                                  <a:rPr lang="en-US" sz="2000" b="0" i="1" smtClean="0">
                                    <a:solidFill>
                                      <a:schemeClr val="tx1"/>
                                    </a:solidFill>
                                    <a:latin typeface="Cambria Math"/>
                                  </a:rPr>
                                  <m:t>(</m:t>
                                </m:r>
                                <m:r>
                                  <a:rPr lang="en-US" sz="2000" b="0" i="1" smtClean="0">
                                    <a:solidFill>
                                      <a:schemeClr val="tx1"/>
                                    </a:solidFill>
                                    <a:latin typeface="Cambria Math"/>
                                  </a:rPr>
                                  <m:t>𝑆</m:t>
                                </m:r>
                                <m:r>
                                  <a:rPr lang="en-US" sz="2000" b="0" i="1" smtClean="0">
                                    <a:solidFill>
                                      <a:schemeClr val="tx1"/>
                                    </a:solidFill>
                                    <a:latin typeface="Cambria Math"/>
                                  </a:rPr>
                                  <m:t>,</m:t>
                                </m:r>
                                <m:bar>
                                  <m:barPr>
                                    <m:pos m:val="top"/>
                                    <m:ctrlPr>
                                      <a:rPr lang="en-US" sz="2000" b="0" i="1" smtClean="0">
                                        <a:solidFill>
                                          <a:schemeClr val="tx1"/>
                                        </a:solidFill>
                                        <a:latin typeface="Cambria Math" panose="02040503050406030204" pitchFamily="18" charset="0"/>
                                      </a:rPr>
                                    </m:ctrlPr>
                                  </m:barPr>
                                  <m:e>
                                    <m:r>
                                      <a:rPr lang="en-US" sz="2000" b="0" i="1" smtClean="0">
                                        <a:solidFill>
                                          <a:schemeClr val="tx1"/>
                                        </a:solidFill>
                                        <a:latin typeface="Cambria Math"/>
                                      </a:rPr>
                                      <m:t>𝑆</m:t>
                                    </m:r>
                                  </m:e>
                                </m:bar>
                                <m:r>
                                  <a:rPr lang="en-US" sz="2000" b="0" i="1" smtClean="0">
                                    <a:solidFill>
                                      <a:schemeClr val="tx1"/>
                                    </a:solidFill>
                                    <a:latin typeface="Cambria Math"/>
                                  </a:rPr>
                                  <m:t>)</m:t>
                                </m:r>
                              </m:oMath>
                            </m:oMathPara>
                          </a14:m>
                          <a:endParaRPr lang="en-US" sz="2000" i="1" dirty="0"/>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9EDF4"/>
                        </a:solidFill>
                      </a:tcPr>
                    </a:tc>
                    <a:tc hMerge="1">
                      <a:txBody>
                        <a:bodyPr/>
                        <a:lstStyle/>
                        <a:p>
                          <a:pPr algn="ctr"/>
                          <a:endParaRPr lang="en-US" dirty="0"/>
                        </a:p>
                      </a:txBody>
                      <a:tcPr anchor="ctr"/>
                    </a:tc>
                  </a:tr>
                  <a:tr h="370840">
                    <a:tc vMerge="1">
                      <a:txBody>
                        <a:bodyPr/>
                        <a:lstStyle/>
                        <a:p>
                          <a:pPr algn="ctr"/>
                          <a:endParaRPr lang="en-US" dirty="0"/>
                        </a:p>
                      </a:txBody>
                      <a:tcPr anchor="ctr"/>
                    </a:tc>
                    <a:tc>
                      <a:txBody>
                        <a:bodyPr/>
                        <a:lstStyle/>
                        <a:p>
                          <a:pPr algn="ctr"/>
                          <a:r>
                            <a:rPr lang="en-US" sz="2000" b="0" i="0" u="none" strike="noStrike" kern="1200" baseline="0" dirty="0" smtClean="0">
                              <a:solidFill>
                                <a:schemeClr val="dk1"/>
                              </a:solidFill>
                              <a:latin typeface="+mn-lt"/>
                              <a:ea typeface="+mn-ea"/>
                              <a:cs typeface="+mn-cs"/>
                            </a:rPr>
                            <a:t>Density-isolation</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0D8E8"/>
                        </a:solidFill>
                      </a:tcPr>
                    </a:tc>
                    <a:tc>
                      <a:txBody>
                        <a:bodyPr/>
                        <a:lstStyle/>
                        <a:p>
                          <a:pPr algn="ctr"/>
                          <a:r>
                            <a:rPr lang="en-US" sz="2000" dirty="0" smtClean="0"/>
                            <a:t>[6]</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0D8E8"/>
                        </a:solidFill>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a:rPr>
                                  <m:t>𝑒</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a:rPr>
                                      <m:t>𝑆</m:t>
                                    </m:r>
                                  </m:e>
                                </m:d>
                                <m:r>
                                  <a:rPr lang="en-US" sz="2000" b="0" i="1" smtClean="0">
                                    <a:solidFill>
                                      <a:schemeClr val="tx1"/>
                                    </a:solidFill>
                                    <a:latin typeface="Cambria Math"/>
                                  </a:rPr>
                                  <m:t>−</m:t>
                                </m:r>
                                <m:r>
                                  <a:rPr lang="en-US" sz="2000" b="0" i="1" smtClean="0">
                                    <a:solidFill>
                                      <a:schemeClr val="tx1"/>
                                    </a:solidFill>
                                    <a:latin typeface="Cambria Math"/>
                                    <a:ea typeface="Cambria Math"/>
                                  </a:rPr>
                                  <m:t>𝛼</m:t>
                                </m:r>
                                <m:r>
                                  <a:rPr lang="en-US" sz="2000" b="0" i="1" smtClean="0">
                                    <a:solidFill>
                                      <a:schemeClr val="tx1"/>
                                    </a:solidFill>
                                    <a:latin typeface="Cambria Math"/>
                                    <a:ea typeface="Cambria Math"/>
                                  </a:rPr>
                                  <m:t> </m:t>
                                </m:r>
                                <m:r>
                                  <a:rPr lang="en-US" sz="2000" b="0" i="1" smtClean="0">
                                    <a:solidFill>
                                      <a:schemeClr val="tx1"/>
                                    </a:solidFill>
                                    <a:latin typeface="Cambria Math"/>
                                  </a:rPr>
                                  <m:t>𝑒</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a:rPr>
                                      <m:t>𝑆</m:t>
                                    </m:r>
                                    <m:r>
                                      <a:rPr lang="en-US" sz="2000" b="0" i="1" smtClean="0">
                                        <a:solidFill>
                                          <a:schemeClr val="tx1"/>
                                        </a:solidFill>
                                        <a:latin typeface="Cambria Math"/>
                                      </a:rPr>
                                      <m:t>,</m:t>
                                    </m:r>
                                    <m:bar>
                                      <m:barPr>
                                        <m:pos m:val="top"/>
                                        <m:ctrlPr>
                                          <a:rPr lang="en-US" sz="2000" b="0" i="1" smtClean="0">
                                            <a:solidFill>
                                              <a:schemeClr val="tx1"/>
                                            </a:solidFill>
                                            <a:latin typeface="Cambria Math" panose="02040503050406030204" pitchFamily="18" charset="0"/>
                                          </a:rPr>
                                        </m:ctrlPr>
                                      </m:barPr>
                                      <m:e>
                                        <m:r>
                                          <a:rPr lang="en-US" sz="2000" b="0" i="1" smtClean="0">
                                            <a:solidFill>
                                              <a:schemeClr val="tx1"/>
                                            </a:solidFill>
                                            <a:latin typeface="Cambria Math"/>
                                          </a:rPr>
                                          <m:t>𝑆</m:t>
                                        </m:r>
                                      </m:e>
                                    </m:bar>
                                  </m:e>
                                </m:d>
                                <m:r>
                                  <a:rPr lang="en-US" sz="2000" b="0" i="1" smtClean="0">
                                    <a:solidFill>
                                      <a:schemeClr val="tx1"/>
                                    </a:solidFill>
                                    <a:latin typeface="Cambria Math"/>
                                  </a:rPr>
                                  <m:t>−</m:t>
                                </m:r>
                                <m:r>
                                  <a:rPr lang="en-US" sz="2000" b="0" i="1" smtClean="0">
                                    <a:solidFill>
                                      <a:schemeClr val="tx1"/>
                                    </a:solidFill>
                                    <a:latin typeface="Cambria Math"/>
                                    <a:ea typeface="Cambria Math"/>
                                  </a:rPr>
                                  <m:t>𝛽</m:t>
                                </m:r>
                                <m:r>
                                  <a:rPr lang="en-US" sz="2000" b="0" i="1" smtClean="0">
                                    <a:solidFill>
                                      <a:schemeClr val="tx1"/>
                                    </a:solidFill>
                                    <a:latin typeface="Cambria Math"/>
                                    <a:ea typeface="Cambria Math"/>
                                  </a:rPr>
                                  <m:t>|</m:t>
                                </m:r>
                                <m:r>
                                  <a:rPr lang="en-US" sz="2000" b="0" i="1" smtClean="0">
                                    <a:solidFill>
                                      <a:schemeClr val="tx1"/>
                                    </a:solidFill>
                                    <a:latin typeface="Cambria Math"/>
                                    <a:ea typeface="Cambria Math"/>
                                  </a:rPr>
                                  <m:t>𝑆</m:t>
                                </m:r>
                                <m:r>
                                  <a:rPr lang="en-US" sz="2000" b="0" i="1" smtClean="0">
                                    <a:solidFill>
                                      <a:schemeClr val="tx1"/>
                                    </a:solidFill>
                                    <a:latin typeface="Cambria Math"/>
                                    <a:ea typeface="Cambria Math"/>
                                  </a:rPr>
                                  <m:t>|</m:t>
                                </m:r>
                              </m:oMath>
                            </m:oMathPara>
                          </a14:m>
                          <a:endParaRPr lang="en-US" sz="2000" i="1" dirty="0"/>
                        </a:p>
                      </a:txBody>
                      <a:tcPr anchor="ctr">
                        <a:lnL w="38100"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0D8E8"/>
                        </a:solidFill>
                      </a:tcPr>
                    </a:tc>
                    <a:tc hMerge="1">
                      <a:txBody>
                        <a:bodyPr/>
                        <a:lstStyle/>
                        <a:p>
                          <a:pPr algn="ctr"/>
                          <a:endParaRPr lang="en-US" dirty="0"/>
                        </a:p>
                      </a:txBody>
                      <a:tcPr anchor="ctr"/>
                    </a:tc>
                  </a:tr>
                  <a:tr h="370840">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0" i="0" u="none" strike="noStrike" kern="1200" baseline="0" dirty="0" smtClean="0">
                              <a:solidFill>
                                <a:schemeClr val="dk1"/>
                              </a:solidFill>
                              <a:latin typeface="+mn-lt"/>
                              <a:ea typeface="+mn-ea"/>
                              <a:cs typeface="+mn-cs"/>
                            </a:rPr>
                            <a:t>External conductance</a:t>
                          </a:r>
                          <a:endParaRPr lang="en-US" sz="2000" dirty="0" smtClean="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9EDF4"/>
                        </a:solidFill>
                      </a:tcPr>
                    </a:tc>
                    <a:tc>
                      <a:txBody>
                        <a:bodyPr/>
                        <a:lstStyle/>
                        <a:p>
                          <a:pPr algn="ctr"/>
                          <a:r>
                            <a:rPr lang="en-US" sz="2000" dirty="0" smtClean="0"/>
                            <a:t>[7]</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9EDF4"/>
                        </a:solidFill>
                      </a:tcPr>
                    </a:tc>
                    <a:tc gridSpan="2">
                      <a:txBody>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a:rPr>
                                  <m:t>𝑒</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a:rPr>
                                      <m:t>𝑆</m:t>
                                    </m:r>
                                    <m:r>
                                      <a:rPr lang="en-US" sz="2000" b="0" i="1" smtClean="0">
                                        <a:solidFill>
                                          <a:schemeClr val="tx1"/>
                                        </a:solidFill>
                                        <a:latin typeface="Cambria Math"/>
                                      </a:rPr>
                                      <m:t>,</m:t>
                                    </m:r>
                                    <m:bar>
                                      <m:barPr>
                                        <m:pos m:val="top"/>
                                        <m:ctrlPr>
                                          <a:rPr lang="en-US" sz="2000" b="0" i="1" smtClean="0">
                                            <a:solidFill>
                                              <a:schemeClr val="tx1"/>
                                            </a:solidFill>
                                            <a:latin typeface="Cambria Math" panose="02040503050406030204" pitchFamily="18" charset="0"/>
                                          </a:rPr>
                                        </m:ctrlPr>
                                      </m:barPr>
                                      <m:e>
                                        <m:r>
                                          <a:rPr lang="en-US" sz="2000" b="0" i="1" smtClean="0">
                                            <a:solidFill>
                                              <a:schemeClr val="tx1"/>
                                            </a:solidFill>
                                            <a:latin typeface="Cambria Math"/>
                                          </a:rPr>
                                          <m:t>𝑆</m:t>
                                        </m:r>
                                      </m:e>
                                    </m:bar>
                                  </m:e>
                                </m:d>
                                <m:r>
                                  <a:rPr lang="en-US" sz="2000" b="0" i="1" smtClean="0">
                                    <a:solidFill>
                                      <a:schemeClr val="tx1"/>
                                    </a:solidFill>
                                    <a:latin typeface="Cambria Math"/>
                                  </a:rPr>
                                  <m:t>/</m:t>
                                </m:r>
                                <m:r>
                                  <m:rPr>
                                    <m:sty m:val="p"/>
                                  </m:rPr>
                                  <a:rPr lang="en-US" sz="2000" b="0" i="0" smtClean="0">
                                    <a:solidFill>
                                      <a:schemeClr val="tx1"/>
                                    </a:solidFill>
                                    <a:latin typeface="Cambria Math"/>
                                  </a:rPr>
                                  <m:t>min</m:t>
                                </m:r>
                                <m:r>
                                  <a:rPr lang="en-US" sz="2000" b="0" i="1" smtClean="0">
                                    <a:solidFill>
                                      <a:schemeClr val="tx1"/>
                                    </a:solidFill>
                                    <a:latin typeface="Cambria Math"/>
                                  </a:rPr>
                                  <m:t>⁡{</m:t>
                                </m:r>
                                <m:r>
                                  <a:rPr lang="en-US" sz="2000" b="0" i="1" smtClean="0">
                                    <a:solidFill>
                                      <a:schemeClr val="tx1"/>
                                    </a:solidFill>
                                    <a:latin typeface="Cambria Math"/>
                                    <a:ea typeface="Cambria Math"/>
                                  </a:rPr>
                                  <m:t>𝜙</m:t>
                                </m:r>
                                <m:d>
                                  <m:dPr>
                                    <m:ctrlPr>
                                      <a:rPr lang="en-US" sz="2000" b="0" i="1" smtClean="0">
                                        <a:solidFill>
                                          <a:schemeClr val="tx1"/>
                                        </a:solidFill>
                                        <a:latin typeface="Cambria Math" panose="02040503050406030204" pitchFamily="18" charset="0"/>
                                        <a:ea typeface="Cambria Math"/>
                                      </a:rPr>
                                    </m:ctrlPr>
                                  </m:dPr>
                                  <m:e>
                                    <m:r>
                                      <a:rPr lang="en-US" sz="2000" b="0" i="1" smtClean="0">
                                        <a:solidFill>
                                          <a:schemeClr val="tx1"/>
                                        </a:solidFill>
                                        <a:latin typeface="Cambria Math"/>
                                        <a:ea typeface="Cambria Math"/>
                                      </a:rPr>
                                      <m:t>𝑆</m:t>
                                    </m:r>
                                  </m:e>
                                </m:d>
                                <m:r>
                                  <a:rPr lang="en-US" sz="2000" b="0" i="1" smtClean="0">
                                    <a:solidFill>
                                      <a:schemeClr val="tx1"/>
                                    </a:solidFill>
                                    <a:latin typeface="Cambria Math"/>
                                    <a:ea typeface="Cambria Math"/>
                                  </a:rPr>
                                  <m:t>,</m:t>
                                </m:r>
                                <m:r>
                                  <a:rPr lang="en-US" sz="2000" b="0" i="1" smtClean="0">
                                    <a:solidFill>
                                      <a:schemeClr val="tx1"/>
                                    </a:solidFill>
                                    <a:latin typeface="Cambria Math"/>
                                    <a:ea typeface="Cambria Math"/>
                                  </a:rPr>
                                  <m:t>𝜙</m:t>
                                </m:r>
                                <m:r>
                                  <a:rPr lang="en-US" sz="2000" b="0" i="1" smtClean="0">
                                    <a:solidFill>
                                      <a:schemeClr val="tx1"/>
                                    </a:solidFill>
                                    <a:latin typeface="Cambria Math"/>
                                    <a:ea typeface="Cambria Math"/>
                                  </a:rPr>
                                  <m:t>(</m:t>
                                </m:r>
                                <m:bar>
                                  <m:barPr>
                                    <m:pos m:val="top"/>
                                    <m:ctrlPr>
                                      <a:rPr lang="en-US" sz="2000" b="0" i="1" smtClean="0">
                                        <a:solidFill>
                                          <a:schemeClr val="tx1"/>
                                        </a:solidFill>
                                        <a:latin typeface="Cambria Math" panose="02040503050406030204" pitchFamily="18" charset="0"/>
                                        <a:ea typeface="Cambria Math"/>
                                      </a:rPr>
                                    </m:ctrlPr>
                                  </m:barPr>
                                  <m:e>
                                    <m:r>
                                      <a:rPr lang="en-US" sz="2000" b="0" i="1" smtClean="0">
                                        <a:solidFill>
                                          <a:schemeClr val="tx1"/>
                                        </a:solidFill>
                                        <a:latin typeface="Cambria Math"/>
                                        <a:ea typeface="Cambria Math"/>
                                      </a:rPr>
                                      <m:t>𝑆</m:t>
                                    </m:r>
                                  </m:e>
                                </m:bar>
                                <m:r>
                                  <a:rPr lang="en-US" sz="2000" b="0" i="1" smtClean="0">
                                    <a:solidFill>
                                      <a:schemeClr val="tx1"/>
                                    </a:solidFill>
                                    <a:latin typeface="Cambria Math"/>
                                    <a:ea typeface="Cambria Math"/>
                                  </a:rPr>
                                  <m:t>)</m:t>
                                </m:r>
                                <m:r>
                                  <a:rPr lang="en-US" sz="2000" b="0" i="1" smtClean="0">
                                    <a:solidFill>
                                      <a:schemeClr val="tx1"/>
                                    </a:solidFill>
                                    <a:latin typeface="Cambria Math"/>
                                  </a:rPr>
                                  <m:t>}</m:t>
                                </m:r>
                              </m:oMath>
                            </m:oMathPara>
                          </a14:m>
                          <a:endParaRPr lang="en-US" sz="2000" dirty="0">
                            <a:latin typeface="Times New Roman" panose="02020603050405020304" pitchFamily="18" charset="0"/>
                            <a:cs typeface="Times New Roman" panose="02020603050405020304" pitchFamily="18" charset="0"/>
                          </a:endParaRPr>
                        </a:p>
                      </a:txBody>
                      <a:tcPr anchor="ctr">
                        <a:lnL w="38100"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9EDF4"/>
                        </a:solidFill>
                      </a:tcPr>
                    </a:tc>
                    <a:tc hMerge="1">
                      <a:txBody>
                        <a:bodyPr/>
                        <a:lstStyle/>
                        <a:p>
                          <a:pPr algn="ctr"/>
                          <a:endParaRPr lang="en-US" sz="1800" dirty="0">
                            <a:latin typeface="Times New Roman" panose="02020603050405020304" pitchFamily="18" charset="0"/>
                            <a:cs typeface="Times New Roman" panose="02020603050405020304" pitchFamily="18" charset="0"/>
                          </a:endParaRPr>
                        </a:p>
                      </a:txBody>
                      <a:tcPr anchor="ct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Boundary sharpness</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0" i="0" u="none" strike="noStrike" kern="1200" baseline="0" dirty="0" smtClean="0">
                              <a:solidFill>
                                <a:schemeClr val="dk1"/>
                              </a:solidFill>
                              <a:latin typeface="+mn-lt"/>
                              <a:ea typeface="+mn-ea"/>
                              <a:cs typeface="+mn-cs"/>
                            </a:rPr>
                            <a:t>Local modularity</a:t>
                          </a:r>
                          <a:endParaRPr lang="en-US" sz="2000" dirty="0" smtClean="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solidFill>
                      </a:tcPr>
                    </a:tc>
                    <a:tc>
                      <a:txBody>
                        <a:bodyPr/>
                        <a:lstStyle/>
                        <a:p>
                          <a:pPr algn="ctr"/>
                          <a:r>
                            <a:rPr lang="en-US" sz="2000" dirty="0" smtClean="0"/>
                            <a:t>[8]</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solidFill>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a:rPr>
                                  <m:t>𝑒</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a:ea typeface="Cambria Math"/>
                                      </a:rPr>
                                      <m:t>𝛿</m:t>
                                    </m:r>
                                    <m:r>
                                      <a:rPr lang="en-US" sz="2000" b="0" i="1" smtClean="0">
                                        <a:solidFill>
                                          <a:schemeClr val="tx1"/>
                                        </a:solidFill>
                                        <a:latin typeface="Cambria Math"/>
                                      </a:rPr>
                                      <m:t>𝑆</m:t>
                                    </m:r>
                                    <m:r>
                                      <a:rPr lang="en-US" sz="2000" b="0" i="1" smtClean="0">
                                        <a:solidFill>
                                          <a:schemeClr val="tx1"/>
                                        </a:solidFill>
                                        <a:latin typeface="Cambria Math"/>
                                      </a:rPr>
                                      <m:t>,</m:t>
                                    </m:r>
                                    <m:r>
                                      <a:rPr lang="en-US" sz="2000" b="0" i="1" smtClean="0">
                                        <a:solidFill>
                                          <a:schemeClr val="tx1"/>
                                        </a:solidFill>
                                        <a:latin typeface="Cambria Math"/>
                                      </a:rPr>
                                      <m:t>𝑆</m:t>
                                    </m:r>
                                  </m:e>
                                </m:d>
                                <m:r>
                                  <a:rPr lang="en-US" sz="2000" b="0" i="1" smtClean="0">
                                    <a:solidFill>
                                      <a:schemeClr val="tx1"/>
                                    </a:solidFill>
                                    <a:latin typeface="Cambria Math"/>
                                  </a:rPr>
                                  <m:t>/</m:t>
                                </m:r>
                                <m:r>
                                  <a:rPr lang="en-US" sz="2000" b="0" i="1" smtClean="0">
                                    <a:solidFill>
                                      <a:schemeClr val="tx1"/>
                                    </a:solidFill>
                                    <a:latin typeface="Cambria Math"/>
                                  </a:rPr>
                                  <m:t>𝑒</m:t>
                                </m:r>
                                <m:r>
                                  <a:rPr lang="en-US" sz="2000" b="0" i="1" smtClean="0">
                                    <a:solidFill>
                                      <a:schemeClr val="tx1"/>
                                    </a:solidFill>
                                    <a:latin typeface="Cambria Math"/>
                                  </a:rPr>
                                  <m:t>(</m:t>
                                </m:r>
                                <m:r>
                                  <a:rPr lang="en-US" sz="2000" b="0" i="1" smtClean="0">
                                    <a:solidFill>
                                      <a:schemeClr val="tx1"/>
                                    </a:solidFill>
                                    <a:latin typeface="Cambria Math"/>
                                    <a:ea typeface="Cambria Math"/>
                                  </a:rPr>
                                  <m:t>𝛿</m:t>
                                </m:r>
                                <m:r>
                                  <a:rPr lang="en-US" sz="2000" b="0" i="1" smtClean="0">
                                    <a:solidFill>
                                      <a:schemeClr val="tx1"/>
                                    </a:solidFill>
                                    <a:latin typeface="Cambria Math"/>
                                  </a:rPr>
                                  <m:t>𝑆</m:t>
                                </m:r>
                                <m:r>
                                  <a:rPr lang="en-US" sz="2000" b="0" i="1" smtClean="0">
                                    <a:solidFill>
                                      <a:schemeClr val="tx1"/>
                                    </a:solidFill>
                                    <a:latin typeface="Cambria Math"/>
                                  </a:rPr>
                                  <m:t>,</m:t>
                                </m:r>
                                <m:r>
                                  <a:rPr lang="en-US" sz="2000" b="0" i="1" smtClean="0">
                                    <a:solidFill>
                                      <a:schemeClr val="tx1"/>
                                    </a:solidFill>
                                    <a:latin typeface="Cambria Math"/>
                                  </a:rPr>
                                  <m:t>𝑉</m:t>
                                </m:r>
                                <m:r>
                                  <a:rPr lang="en-US" sz="2000" b="0" i="1" smtClean="0">
                                    <a:solidFill>
                                      <a:schemeClr val="tx1"/>
                                    </a:solidFill>
                                    <a:latin typeface="Cambria Math"/>
                                  </a:rPr>
                                  <m:t>)</m:t>
                                </m:r>
                              </m:oMath>
                            </m:oMathPara>
                          </a14:m>
                          <a:endParaRPr lang="en-US" sz="2000" i="1" dirty="0"/>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rgbClr val="D0D8E8"/>
                        </a:solidFill>
                      </a:tcPr>
                    </a:tc>
                    <a:tc hMerge="1">
                      <a:txBody>
                        <a:bodyPr/>
                        <a:lstStyle/>
                        <a:p>
                          <a:pPr algn="ctr"/>
                          <a:endParaRPr lang="en-US" sz="1800" dirty="0">
                            <a:latin typeface="Times New Roman" panose="02020603050405020304" pitchFamily="18" charset="0"/>
                            <a:cs typeface="Times New Roman" panose="02020603050405020304" pitchFamily="18" charset="0"/>
                          </a:endParaRPr>
                        </a:p>
                      </a:txBody>
                      <a:tcPr anchor="ctr"/>
                    </a:tc>
                  </a:tr>
                </a:tbl>
              </a:graphicData>
            </a:graphic>
          </p:graphicFrame>
        </mc:Choice>
        <mc:Fallback xmlns="">
          <p:graphicFrame>
            <p:nvGraphicFramePr>
              <p:cNvPr id="17" name="Table 16"/>
              <p:cNvGraphicFramePr>
                <a:graphicFrameLocks noGrp="1"/>
              </p:cNvGraphicFramePr>
              <p:nvPr>
                <p:extLst>
                  <p:ext uri="{D42A27DB-BD31-4B8C-83A1-F6EECF244321}">
                    <p14:modId xmlns:p14="http://schemas.microsoft.com/office/powerpoint/2010/main" val="907690295"/>
                  </p:ext>
                </p:extLst>
              </p:nvPr>
            </p:nvGraphicFramePr>
            <p:xfrm>
              <a:off x="359532" y="1223574"/>
              <a:ext cx="8450512" cy="4132874"/>
            </p:xfrm>
            <a:graphic>
              <a:graphicData uri="http://schemas.openxmlformats.org/drawingml/2006/table">
                <a:tbl>
                  <a:tblPr firstRow="1" bandRow="1">
                    <a:tableStyleId>{5C22544A-7EE6-4342-B048-85BDC9FD1C3A}</a:tableStyleId>
                  </a:tblPr>
                  <a:tblGrid>
                    <a:gridCol w="1888476"/>
                    <a:gridCol w="2483377"/>
                    <a:gridCol w="658279"/>
                    <a:gridCol w="1800200"/>
                    <a:gridCol w="1620180"/>
                  </a:tblGrid>
                  <a:tr h="447651">
                    <a:tc>
                      <a:txBody>
                        <a:bodyPr/>
                        <a:lstStyle/>
                        <a:p>
                          <a:pPr algn="ctr"/>
                          <a:r>
                            <a:rPr lang="en-US" sz="2000" dirty="0" smtClean="0"/>
                            <a:t>Intuitions</a:t>
                          </a:r>
                          <a:endParaRPr lang="en-US" sz="2000" dirty="0"/>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smtClean="0"/>
                            <a:t>Goodness</a:t>
                          </a:r>
                          <a:r>
                            <a:rPr lang="en-US" sz="2000" baseline="0" dirty="0" smtClean="0"/>
                            <a:t> metrics</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sz="2000" dirty="0" smtClean="0"/>
                            <a:t>Ref.</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gridSpan="2">
                      <a:txBody>
                        <a:bodyPr/>
                        <a:lstStyle/>
                        <a:p>
                          <a:endParaRPr lang="en-US"/>
                        </a:p>
                      </a:txBody>
                      <a:tcPr anchor="ctr">
                        <a:lnL w="38100" cap="flat" cmpd="sng" algn="ctr">
                          <a:solidFill>
                            <a:schemeClr val="bg1"/>
                          </a:solidFill>
                          <a:prstDash val="solid"/>
                          <a:round/>
                          <a:headEnd type="none" w="med" len="med"/>
                          <a:tailEnd type="none" w="med" len="med"/>
                        </a:lnL>
                        <a:blipFill rotWithShape="0">
                          <a:blip r:embed="rId3"/>
                          <a:stretch>
                            <a:fillRect l="-147153" t="-1351" r="-712" b="-841892"/>
                          </a:stretch>
                        </a:blipFill>
                      </a:tcPr>
                    </a:tc>
                    <a:tc hMerge="1">
                      <a:txBody>
                        <a:bodyPr/>
                        <a:lstStyle/>
                        <a:p>
                          <a:pPr algn="ctr"/>
                          <a:endParaRPr lang="en-US" sz="1800" dirty="0">
                            <a:latin typeface="+mj-lt"/>
                            <a:cs typeface="Times New Roman" panose="02020603050405020304" pitchFamily="18" charset="0"/>
                          </a:endParaRPr>
                        </a:p>
                      </a:txBody>
                      <a:tcPr anchor="ctr"/>
                    </a:tc>
                  </a:tr>
                  <a:tr h="396240">
                    <a:tc rowSpan="4">
                      <a:txBody>
                        <a:bodyPr/>
                        <a:lstStyle/>
                        <a:p>
                          <a:pPr algn="ctr"/>
                          <a:r>
                            <a:rPr lang="en-US" sz="2000" dirty="0" smtClean="0"/>
                            <a:t>Internal denseness</a:t>
                          </a:r>
                          <a:endParaRPr lang="en-US" sz="2000" dirty="0"/>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000" b="0" i="0" u="none" strike="noStrike" kern="1200" baseline="0" dirty="0" smtClean="0">
                              <a:solidFill>
                                <a:schemeClr val="dk1"/>
                              </a:solidFill>
                              <a:latin typeface="+mn-lt"/>
                              <a:ea typeface="+mn-ea"/>
                              <a:cs typeface="+mn-cs"/>
                            </a:rPr>
                            <a:t>Classic density</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2000" dirty="0" smtClean="0"/>
                            <a:t>[1]</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gridSpan="2">
                      <a:txBody>
                        <a:bodyPr/>
                        <a:lstStyle/>
                        <a:p>
                          <a:endParaRPr lang="en-US"/>
                        </a:p>
                      </a:txBody>
                      <a:tcPr anchor="ctr">
                        <a:lnL w="38100"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blipFill rotWithShape="0">
                          <a:blip r:embed="rId3"/>
                          <a:stretch>
                            <a:fillRect l="-147153" t="-115385" r="-712" b="-858462"/>
                          </a:stretch>
                        </a:blipFill>
                      </a:tcPr>
                    </a:tc>
                    <a:tc hMerge="1">
                      <a:txBody>
                        <a:bodyPr/>
                        <a:lstStyle/>
                        <a:p>
                          <a:pPr algn="ctr"/>
                          <a:endParaRPr lang="en-US" sz="1800" dirty="0">
                            <a:latin typeface="Times New Roman" panose="02020603050405020304" pitchFamily="18" charset="0"/>
                            <a:cs typeface="Times New Roman" panose="02020603050405020304" pitchFamily="18" charset="0"/>
                          </a:endParaRPr>
                        </a:p>
                      </a:txBody>
                      <a:tcPr anchor="ctr"/>
                    </a:tc>
                  </a:tr>
                  <a:tr h="396240">
                    <a:tc vMerge="1">
                      <a:txBody>
                        <a:bodyPr/>
                        <a:lstStyle/>
                        <a:p>
                          <a:pPr algn="ctr"/>
                          <a:endParaRPr lang="en-US" sz="1800" b="0" i="0" u="none" strike="noStrike" kern="1200" baseline="0" dirty="0" smtClean="0">
                            <a:solidFill>
                              <a:schemeClr val="dk1"/>
                            </a:solidFill>
                            <a:latin typeface="+mn-lt"/>
                            <a:ea typeface="+mn-ea"/>
                            <a:cs typeface="+mn-cs"/>
                          </a:endParaRPr>
                        </a:p>
                      </a:txBody>
                      <a:tcPr anchor="ctr"/>
                    </a:tc>
                    <a:tc rowSpan="2">
                      <a:txBody>
                        <a:bodyPr/>
                        <a:lstStyle/>
                        <a:p>
                          <a:pPr algn="ctr"/>
                          <a:r>
                            <a:rPr lang="en-US" sz="2000" b="0" i="0" u="none" strike="noStrike" kern="1200" baseline="0" dirty="0" smtClean="0">
                              <a:solidFill>
                                <a:schemeClr val="dk1"/>
                              </a:solidFill>
                              <a:latin typeface="+mn-lt"/>
                              <a:ea typeface="+mn-ea"/>
                              <a:cs typeface="+mn-cs"/>
                            </a:rPr>
                            <a:t>Edge-surplus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rowSpan="2">
                      <a:txBody>
                        <a:bodyPr/>
                        <a:lstStyle/>
                        <a:p>
                          <a:pPr algn="ctr"/>
                          <a:r>
                            <a:rPr lang="en-US" sz="2000" dirty="0" smtClean="0"/>
                            <a:t>[2]</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rowSpan="2">
                      <a:txBody>
                        <a:bodyPr/>
                        <a:lstStyle/>
                        <a:p>
                          <a:endParaRPr lang="en-US"/>
                        </a:p>
                      </a:txBody>
                      <a:tcPr marL="0" marR="0" anchor="ctr">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279392" t="-100719" r="-91216" b="-301439"/>
                          </a:stretch>
                        </a:blipFill>
                      </a:tcPr>
                    </a:tc>
                    <a:tc>
                      <a:txBody>
                        <a:bodyPr/>
                        <a:lstStyle/>
                        <a:p>
                          <a:endParaRPr lang="en-US"/>
                        </a:p>
                      </a:txBody>
                      <a:tcPr marL="0" marR="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422180" t="-215385" r="-1504" b="-758462"/>
                          </a:stretch>
                        </a:blipFill>
                      </a:tcPr>
                    </a:tc>
                  </a:tr>
                  <a:tr h="450152">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sz="1800" dirty="0">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422180" t="-277027" r="-1504" b="-566216"/>
                          </a:stretch>
                        </a:blipFill>
                      </a:tcPr>
                    </a:tc>
                  </a:tr>
                  <a:tr h="396240">
                    <a:tc vMerge="1">
                      <a:txBody>
                        <a:bodyPr/>
                        <a:lstStyle/>
                        <a:p>
                          <a:pPr algn="ctr"/>
                          <a:endParaRPr lang="en-US" dirty="0"/>
                        </a:p>
                      </a:txBody>
                      <a:tcPr anchor="ctr"/>
                    </a:tc>
                    <a:tc>
                      <a:txBody>
                        <a:bodyPr/>
                        <a:lstStyle/>
                        <a:p>
                          <a:pPr algn="ctr"/>
                          <a:r>
                            <a:rPr lang="en-US" sz="2000" b="0" i="0" u="none" strike="noStrike" kern="1200" baseline="0" dirty="0" smtClean="0">
                              <a:solidFill>
                                <a:schemeClr val="dk1"/>
                              </a:solidFill>
                              <a:latin typeface="+mn-lt"/>
                              <a:ea typeface="+mn-ea"/>
                              <a:cs typeface="+mn-cs"/>
                            </a:rPr>
                            <a:t>Minimum degree</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solidFill>
                      </a:tcPr>
                    </a:tc>
                    <a:tc>
                      <a:txBody>
                        <a:bodyPr/>
                        <a:lstStyle/>
                        <a:p>
                          <a:pPr algn="ctr"/>
                          <a:r>
                            <a:rPr lang="en-US" sz="2000" dirty="0" smtClean="0"/>
                            <a:t>[3,4]</a:t>
                          </a:r>
                          <a:endParaRPr lang="en-US" sz="20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solidFill>
                      </a:tcPr>
                    </a:tc>
                    <a:tc gridSpan="2">
                      <a:txBody>
                        <a:bodyPr/>
                        <a:lstStyle/>
                        <a:p>
                          <a:endParaRPr lang="en-US"/>
                        </a:p>
                      </a:txBody>
                      <a:tcPr anchor="ctr">
                        <a:lnL w="38100"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rotWithShape="0">
                          <a:blip r:embed="rId3"/>
                          <a:stretch>
                            <a:fillRect l="-147153" t="-429231" r="-712" b="-544615"/>
                          </a:stretch>
                        </a:blipFill>
                      </a:tcPr>
                    </a:tc>
                    <a:tc hMerge="1">
                      <a:txBody>
                        <a:bodyPr/>
                        <a:lstStyle/>
                        <a:p>
                          <a:pPr algn="ctr"/>
                          <a:endParaRPr lang="en-US" sz="1800" dirty="0">
                            <a:latin typeface="Times New Roman" panose="02020603050405020304" pitchFamily="18" charset="0"/>
                            <a:cs typeface="Times New Roman" panose="02020603050405020304" pitchFamily="18" charset="0"/>
                          </a:endParaRPr>
                        </a:p>
                      </a:txBody>
                      <a:tcPr anchor="ctr"/>
                    </a:tc>
                  </a:tr>
                  <a:tr h="432181">
                    <a:tc rowSpan="3">
                      <a:txBody>
                        <a:bodyPr/>
                        <a:lstStyle/>
                        <a:p>
                          <a:pPr algn="ctr"/>
                          <a:r>
                            <a:rPr lang="en-US" sz="2000" dirty="0" smtClean="0"/>
                            <a:t>Internal</a:t>
                          </a:r>
                          <a:r>
                            <a:rPr lang="en-US" sz="2000" baseline="0" dirty="0" smtClean="0"/>
                            <a:t> denseness &amp; external sparseness</a:t>
                          </a:r>
                          <a:endParaRPr lang="en-US" sz="2000" dirty="0"/>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9EDF4"/>
                        </a:solidFill>
                      </a:tcPr>
                    </a:tc>
                    <a:tc>
                      <a:txBody>
                        <a:bodyPr/>
                        <a:lstStyle/>
                        <a:p>
                          <a:pPr algn="ctr"/>
                          <a:r>
                            <a:rPr lang="en-US" sz="2000" b="0" i="0" u="none" strike="noStrike" kern="1200" baseline="0" dirty="0" smtClean="0">
                              <a:solidFill>
                                <a:schemeClr val="dk1"/>
                              </a:solidFill>
                              <a:latin typeface="+mn-lt"/>
                              <a:ea typeface="+mn-ea"/>
                              <a:cs typeface="+mn-cs"/>
                            </a:rPr>
                            <a:t>Subgraph modularity</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9EDF4"/>
                        </a:solidFill>
                      </a:tcPr>
                    </a:tc>
                    <a:tc>
                      <a:txBody>
                        <a:bodyPr/>
                        <a:lstStyle/>
                        <a:p>
                          <a:pPr algn="ctr"/>
                          <a:r>
                            <a:rPr lang="en-US" sz="2000" dirty="0" smtClean="0"/>
                            <a:t>[5]</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9EDF4"/>
                        </a:solidFill>
                      </a:tcPr>
                    </a:tc>
                    <a:tc gridSpan="2">
                      <a:txBody>
                        <a:bodyPr/>
                        <a:lstStyle/>
                        <a:p>
                          <a:endParaRPr lang="en-US"/>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147153" t="-484507" r="-712" b="-398592"/>
                          </a:stretch>
                        </a:blipFill>
                      </a:tcPr>
                    </a:tc>
                    <a:tc hMerge="1">
                      <a:txBody>
                        <a:bodyPr/>
                        <a:lstStyle/>
                        <a:p>
                          <a:pPr algn="ctr"/>
                          <a:endParaRPr lang="en-US" dirty="0"/>
                        </a:p>
                      </a:txBody>
                      <a:tcPr anchor="ctr"/>
                    </a:tc>
                  </a:tr>
                  <a:tr h="456565">
                    <a:tc vMerge="1">
                      <a:txBody>
                        <a:bodyPr/>
                        <a:lstStyle/>
                        <a:p>
                          <a:pPr algn="ctr"/>
                          <a:endParaRPr lang="en-US" dirty="0"/>
                        </a:p>
                      </a:txBody>
                      <a:tcPr anchor="ctr"/>
                    </a:tc>
                    <a:tc>
                      <a:txBody>
                        <a:bodyPr/>
                        <a:lstStyle/>
                        <a:p>
                          <a:pPr algn="ctr"/>
                          <a:r>
                            <a:rPr lang="en-US" sz="2000" b="0" i="0" u="none" strike="noStrike" kern="1200" baseline="0" dirty="0" smtClean="0">
                              <a:solidFill>
                                <a:schemeClr val="dk1"/>
                              </a:solidFill>
                              <a:latin typeface="+mn-lt"/>
                              <a:ea typeface="+mn-ea"/>
                              <a:cs typeface="+mn-cs"/>
                            </a:rPr>
                            <a:t>Density-isolation</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0D8E8"/>
                        </a:solidFill>
                      </a:tcPr>
                    </a:tc>
                    <a:tc>
                      <a:txBody>
                        <a:bodyPr/>
                        <a:lstStyle/>
                        <a:p>
                          <a:pPr algn="ctr"/>
                          <a:r>
                            <a:rPr lang="en-US" sz="2000" dirty="0" smtClean="0"/>
                            <a:t>[6]</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0D8E8"/>
                        </a:solidFill>
                      </a:tcPr>
                    </a:tc>
                    <a:tc gridSpan="2">
                      <a:txBody>
                        <a:bodyPr/>
                        <a:lstStyle/>
                        <a:p>
                          <a:endParaRPr lang="en-US"/>
                        </a:p>
                      </a:txBody>
                      <a:tcPr anchor="ctr">
                        <a:lnL w="38100"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rotWithShape="0">
                          <a:blip r:embed="rId3"/>
                          <a:stretch>
                            <a:fillRect l="-147153" t="-553333" r="-712" b="-277333"/>
                          </a:stretch>
                        </a:blipFill>
                      </a:tcPr>
                    </a:tc>
                    <a:tc hMerge="1">
                      <a:txBody>
                        <a:bodyPr/>
                        <a:lstStyle/>
                        <a:p>
                          <a:pPr algn="ctr"/>
                          <a:endParaRPr lang="en-US" dirty="0"/>
                        </a:p>
                      </a:txBody>
                      <a:tcPr anchor="ctr"/>
                    </a:tc>
                  </a:tr>
                  <a:tr h="456565">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0" i="0" u="none" strike="noStrike" kern="1200" baseline="0" dirty="0" smtClean="0">
                              <a:solidFill>
                                <a:schemeClr val="dk1"/>
                              </a:solidFill>
                              <a:latin typeface="+mn-lt"/>
                              <a:ea typeface="+mn-ea"/>
                              <a:cs typeface="+mn-cs"/>
                            </a:rPr>
                            <a:t>External conductance</a:t>
                          </a:r>
                          <a:endParaRPr lang="en-US" sz="2000" dirty="0" smtClean="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9EDF4"/>
                        </a:solidFill>
                      </a:tcPr>
                    </a:tc>
                    <a:tc>
                      <a:txBody>
                        <a:bodyPr/>
                        <a:lstStyle/>
                        <a:p>
                          <a:pPr algn="ctr"/>
                          <a:r>
                            <a:rPr lang="en-US" sz="2000" dirty="0" smtClean="0"/>
                            <a:t>[7]</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9EDF4"/>
                        </a:solidFill>
                      </a:tcPr>
                    </a:tc>
                    <a:tc gridSpan="2">
                      <a:txBody>
                        <a:bodyPr/>
                        <a:lstStyle/>
                        <a:p>
                          <a:endParaRPr lang="en-US"/>
                        </a:p>
                      </a:txBody>
                      <a:tcPr anchor="ctr">
                        <a:lnL w="38100"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rotWithShape="0">
                          <a:blip r:embed="rId3"/>
                          <a:stretch>
                            <a:fillRect l="-147153" t="-653333" r="-712" b="-177333"/>
                          </a:stretch>
                        </a:blipFill>
                      </a:tcPr>
                    </a:tc>
                    <a:tc hMerge="1">
                      <a:txBody>
                        <a:bodyPr/>
                        <a:lstStyle/>
                        <a:p>
                          <a:pPr algn="ctr"/>
                          <a:endParaRPr lang="en-US" sz="1800" dirty="0">
                            <a:latin typeface="Times New Roman" panose="02020603050405020304" pitchFamily="18" charset="0"/>
                            <a:cs typeface="Times New Roman" panose="02020603050405020304" pitchFamily="18" charset="0"/>
                          </a:endParaRPr>
                        </a:p>
                      </a:txBody>
                      <a:tcPr anchor="ctr"/>
                    </a:tc>
                  </a:tr>
                  <a:tr h="7010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Boundary sharpness</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0" i="0" u="none" strike="noStrike" kern="1200" baseline="0" dirty="0" smtClean="0">
                              <a:solidFill>
                                <a:schemeClr val="dk1"/>
                              </a:solidFill>
                              <a:latin typeface="+mn-lt"/>
                              <a:ea typeface="+mn-ea"/>
                              <a:cs typeface="+mn-cs"/>
                            </a:rPr>
                            <a:t>Local modularity</a:t>
                          </a:r>
                          <a:endParaRPr lang="en-US" sz="2000" dirty="0" smtClean="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solidFill>
                      </a:tcPr>
                    </a:tc>
                    <a:tc>
                      <a:txBody>
                        <a:bodyPr/>
                        <a:lstStyle/>
                        <a:p>
                          <a:pPr algn="ctr"/>
                          <a:r>
                            <a:rPr lang="en-US" sz="2000" dirty="0" smtClean="0"/>
                            <a:t>[8]</a:t>
                          </a:r>
                          <a:endParaRPr lang="en-US" sz="20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solidFill>
                      </a:tcPr>
                    </a:tc>
                    <a:tc gridSpan="2">
                      <a:txBody>
                        <a:bodyPr/>
                        <a:lstStyle/>
                        <a:p>
                          <a:endParaRPr lang="en-US"/>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blipFill rotWithShape="0">
                          <a:blip r:embed="rId3"/>
                          <a:stretch>
                            <a:fillRect l="-147153" t="-491304" r="-712" b="-15652"/>
                          </a:stretch>
                        </a:blipFill>
                      </a:tcPr>
                    </a:tc>
                    <a:tc hMerge="1">
                      <a:txBody>
                        <a:bodyPr/>
                        <a:lstStyle/>
                        <a:p>
                          <a:pPr algn="ctr"/>
                          <a:endParaRPr lang="en-US" sz="1800" dirty="0">
                            <a:latin typeface="Times New Roman" panose="02020603050405020304" pitchFamily="18" charset="0"/>
                            <a:cs typeface="Times New Roman" panose="02020603050405020304" pitchFamily="18" charset="0"/>
                          </a:endParaRPr>
                        </a:p>
                      </a:txBody>
                      <a:tcPr anchor="ctr"/>
                    </a:tc>
                  </a:tr>
                </a:tbl>
              </a:graphicData>
            </a:graphic>
          </p:graphicFrame>
        </mc:Fallback>
      </mc:AlternateContent>
    </p:spTree>
    <p:extLst>
      <p:ext uri="{BB962C8B-B14F-4D97-AF65-F5344CB8AC3E}">
        <p14:creationId xmlns:p14="http://schemas.microsoft.com/office/powerpoint/2010/main" val="12651159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119" y="355268"/>
            <a:ext cx="3390919" cy="652885"/>
          </a:xfrm>
        </p:spPr>
        <p:txBody>
          <a:bodyPr/>
          <a:lstStyle/>
          <a:p>
            <a:r>
              <a:rPr lang="en-US" sz="3600" dirty="0" smtClean="0">
                <a:solidFill>
                  <a:schemeClr val="tx1"/>
                </a:solidFill>
                <a:latin typeface="+mj-lt"/>
                <a:cs typeface="Times New Roman" pitchFamily="18" charset="0"/>
              </a:rPr>
              <a:t>Free Rider Effect</a:t>
            </a:r>
            <a:endParaRPr lang="en-US" sz="3600" dirty="0">
              <a:solidFill>
                <a:schemeClr val="tx1"/>
              </a:solidFill>
              <a:latin typeface="+mj-lt"/>
              <a:cs typeface="Times New Roman" pitchFamily="18" charset="0"/>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4249688" y="1450116"/>
              <a:ext cx="4732627" cy="3413760"/>
            </p:xfrm>
            <a:graphic>
              <a:graphicData uri="http://schemas.openxmlformats.org/drawingml/2006/table">
                <a:tbl>
                  <a:tblPr firstRow="1" bandRow="1">
                    <a:tableStyleId>{5C22544A-7EE6-4342-B048-85BDC9FD1C3A}</a:tableStyleId>
                  </a:tblPr>
                  <a:tblGrid>
                    <a:gridCol w="2284355"/>
                    <a:gridCol w="756084"/>
                    <a:gridCol w="864096"/>
                    <a:gridCol w="828092"/>
                  </a:tblGrid>
                  <a:tr h="370840">
                    <a:tc>
                      <a:txBody>
                        <a:bodyPr/>
                        <a:lstStyle/>
                        <a:p>
                          <a:pPr algn="ctr"/>
                          <a:r>
                            <a:rPr lang="en-US" sz="2200" b="0" dirty="0" smtClean="0">
                              <a:solidFill>
                                <a:schemeClr val="tx1"/>
                              </a:solidFill>
                            </a:rPr>
                            <a:t>Goodness</a:t>
                          </a:r>
                          <a:r>
                            <a:rPr lang="en-US" sz="2200" b="0" baseline="0" dirty="0" smtClean="0">
                              <a:solidFill>
                                <a:schemeClr val="tx1"/>
                              </a:solidFill>
                            </a:rPr>
                            <a:t>  metrics</a:t>
                          </a:r>
                          <a:endParaRPr lang="en-US" sz="2200" b="0" dirty="0">
                            <a:solidFill>
                              <a:schemeClr val="tx1"/>
                            </a:solidFill>
                          </a:endParaRPr>
                        </a:p>
                      </a:txBody>
                      <a:tcPr marL="0" marR="0" anchor="ctr">
                        <a:lnR w="38100" cap="flat" cmpd="sng" algn="ctr">
                          <a:solidFill>
                            <a:schemeClr val="bg1"/>
                          </a:solidFill>
                          <a:prstDash val="solid"/>
                          <a:round/>
                          <a:headEnd type="none" w="med" len="med"/>
                          <a:tailEnd type="none" w="med" len="med"/>
                        </a:lnR>
                        <a:solidFill>
                          <a:srgbClr val="CCFFCC"/>
                        </a:solidFill>
                      </a:tcPr>
                    </a:tc>
                    <a:tc>
                      <a:txBody>
                        <a:bodyPr/>
                        <a:lstStyle/>
                        <a:p>
                          <a:pPr algn="ctr"/>
                          <a:r>
                            <a:rPr lang="en-US" sz="2200" dirty="0" smtClean="0">
                              <a:solidFill>
                                <a:srgbClr val="FF00FF"/>
                              </a:solidFill>
                            </a:rPr>
                            <a:t>A</a:t>
                          </a:r>
                          <a:endParaRPr lang="en-US" sz="2200" dirty="0">
                            <a:solidFill>
                              <a:srgbClr val="FF00FF"/>
                            </a:solidFill>
                          </a:endParaRPr>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rgbClr val="CC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smtClean="0">
                              <a:solidFill>
                                <a:srgbClr val="FF00FF"/>
                              </a:solidFill>
                            </a:rPr>
                            <a:t>A</a:t>
                          </a:r>
                          <a:r>
                            <a:rPr lang="en-US" sz="2200" baseline="0" dirty="0">
                              <a:solidFill>
                                <a:srgbClr val="FF00FF"/>
                              </a:solidFill>
                            </a:rPr>
                            <a:t> </a:t>
                          </a:r>
                          <a14:m>
                            <m:oMath xmlns:m="http://schemas.openxmlformats.org/officeDocument/2006/math">
                              <m:r>
                                <m:rPr>
                                  <m:nor/>
                                </m:rPr>
                                <a:rPr lang="en-US" sz="2200" b="0" i="0" dirty="0" smtClean="0">
                                  <a:solidFill>
                                    <a:schemeClr val="tx1"/>
                                  </a:solidFill>
                                  <a:latin typeface="+mn-lt"/>
                                  <a:ea typeface="Cambria Math"/>
                                  <a:cs typeface="Times New Roman" panose="02020603050405020304" pitchFamily="18" charset="0"/>
                                </a:rPr>
                                <m:t>∪</m:t>
                              </m:r>
                            </m:oMath>
                          </a14:m>
                          <a:r>
                            <a:rPr lang="en-US" sz="2200" b="1" i="0" dirty="0" smtClean="0">
                              <a:latin typeface="+mn-lt"/>
                            </a:rPr>
                            <a:t> </a:t>
                          </a:r>
                          <a:r>
                            <a:rPr lang="en-US" sz="2200" b="1" i="0" dirty="0" smtClean="0">
                              <a:solidFill>
                                <a:srgbClr val="00CCFF"/>
                              </a:solidFill>
                              <a:latin typeface="+mn-lt"/>
                            </a:rPr>
                            <a:t>B</a:t>
                          </a:r>
                          <a:endParaRPr lang="en-US" sz="2200" b="1" i="0" dirty="0">
                            <a:solidFill>
                              <a:srgbClr val="00CCFF"/>
                            </a:solidFill>
                            <a:latin typeface="+mn-lt"/>
                          </a:endParaRPr>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rgbClr val="CC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smtClean="0">
                              <a:solidFill>
                                <a:srgbClr val="FF00FF"/>
                              </a:solidFill>
                            </a:rPr>
                            <a:t>A</a:t>
                          </a:r>
                          <a:r>
                            <a:rPr lang="en-US" sz="2200" baseline="0" dirty="0">
                              <a:solidFill>
                                <a:srgbClr val="FF00FF"/>
                              </a:solidFill>
                            </a:rPr>
                            <a:t> </a:t>
                          </a:r>
                          <a14:m>
                            <m:oMath xmlns:m="http://schemas.openxmlformats.org/officeDocument/2006/math">
                              <m:r>
                                <m:rPr>
                                  <m:nor/>
                                </m:rPr>
                                <a:rPr lang="en-US" sz="2200" b="0" i="0" dirty="0" smtClean="0">
                                  <a:solidFill>
                                    <a:schemeClr val="tx1"/>
                                  </a:solidFill>
                                  <a:latin typeface="+mn-lt"/>
                                  <a:ea typeface="Cambria Math"/>
                                  <a:cs typeface="Times New Roman" panose="02020603050405020304" pitchFamily="18" charset="0"/>
                                </a:rPr>
                                <m:t>∪</m:t>
                              </m:r>
                            </m:oMath>
                          </a14:m>
                          <a:r>
                            <a:rPr lang="en-US" sz="2200" b="1" i="0" dirty="0" smtClean="0">
                              <a:latin typeface="+mn-lt"/>
                            </a:rPr>
                            <a:t> </a:t>
                          </a:r>
                          <a:r>
                            <a:rPr lang="en-US" sz="2200" b="1" i="0" dirty="0" smtClean="0">
                              <a:solidFill>
                                <a:srgbClr val="009900"/>
                              </a:solidFill>
                              <a:latin typeface="+mn-lt"/>
                            </a:rPr>
                            <a:t>C</a:t>
                          </a:r>
                          <a:endParaRPr lang="en-US" sz="2200" b="1" i="0" dirty="0">
                            <a:solidFill>
                              <a:srgbClr val="009900"/>
                            </a:solidFill>
                            <a:latin typeface="+mn-lt"/>
                          </a:endParaRPr>
                        </a:p>
                      </a:txBody>
                      <a:tcPr marL="0" marR="0" anchor="ctr">
                        <a:lnL w="38100" cap="flat" cmpd="sng" algn="ctr">
                          <a:solidFill>
                            <a:schemeClr val="bg1"/>
                          </a:solidFill>
                          <a:prstDash val="solid"/>
                          <a:round/>
                          <a:headEnd type="none" w="med" len="med"/>
                          <a:tailEnd type="none" w="med" len="med"/>
                        </a:lnL>
                        <a:solidFill>
                          <a:srgbClr val="CCFFCC"/>
                        </a:solidFill>
                      </a:tcPr>
                    </a:tc>
                  </a:tr>
                  <a:tr h="370840">
                    <a:tc>
                      <a:txBody>
                        <a:bodyPr/>
                        <a:lstStyle/>
                        <a:p>
                          <a:pPr algn="ctr"/>
                          <a:r>
                            <a:rPr lang="en-US" sz="2000" b="0" i="0" u="none" strike="noStrike" kern="1200" baseline="0" dirty="0" smtClean="0">
                              <a:solidFill>
                                <a:schemeClr val="dk1"/>
                              </a:solidFill>
                              <a:latin typeface="+mn-lt"/>
                              <a:ea typeface="+mn-ea"/>
                              <a:cs typeface="+mn-cs"/>
                            </a:rPr>
                            <a:t>Classic density</a:t>
                          </a:r>
                          <a:endParaRPr lang="en-US" sz="2000" dirty="0"/>
                        </a:p>
                      </a:txBody>
                      <a:tcPr marL="0" marR="0" anchor="ctr">
                        <a:lnR w="381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2200" dirty="0" smtClean="0"/>
                            <a:t>2.50</a:t>
                          </a:r>
                          <a:endParaRPr lang="en-US" sz="22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2200" b="1" dirty="0" smtClean="0"/>
                            <a:t>2.95</a:t>
                          </a:r>
                          <a:endParaRPr lang="en-US" sz="2200" b="1"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2200" b="0" dirty="0" smtClean="0"/>
                            <a:t>2.83</a:t>
                          </a:r>
                          <a:endParaRPr lang="en-US" sz="2200" b="0" dirty="0"/>
                        </a:p>
                      </a:txBody>
                      <a:tcPr marL="0" marR="0" anchor="ctr">
                        <a:lnL w="38100"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tcPr>
                    </a:tc>
                  </a:tr>
                  <a:tr h="370840">
                    <a:tc>
                      <a:txBody>
                        <a:bodyPr/>
                        <a:lstStyle/>
                        <a:p>
                          <a:pPr algn="ctr"/>
                          <a:r>
                            <a:rPr lang="en-US" sz="2000" b="0" i="0" u="none" strike="noStrike" kern="1200" baseline="0" dirty="0" smtClean="0">
                              <a:solidFill>
                                <a:schemeClr val="dk1"/>
                              </a:solidFill>
                              <a:latin typeface="+mn-lt"/>
                              <a:ea typeface="+mn-ea"/>
                              <a:cs typeface="+mn-cs"/>
                            </a:rPr>
                            <a:t>Edge-surplus</a:t>
                          </a:r>
                          <a:endParaRPr lang="en-US" sz="2000" dirty="0"/>
                        </a:p>
                      </a:txBody>
                      <a:tcPr marL="0" marR="0" anchor="ctr">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dirty="0" smtClean="0"/>
                            <a:t>15.3</a:t>
                          </a:r>
                          <a:endParaRPr lang="en-US" sz="22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b="1" dirty="0" smtClean="0"/>
                            <a:t>26.5</a:t>
                          </a:r>
                          <a:endParaRPr lang="en-US" sz="2200" b="1"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b="0" dirty="0" smtClean="0"/>
                            <a:t>22.8</a:t>
                          </a:r>
                          <a:endParaRPr lang="en-US" sz="2200" b="0" dirty="0"/>
                        </a:p>
                      </a:txBody>
                      <a:tcPr marL="0" marR="0" anchor="ctr">
                        <a:lnL w="38100"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70840">
                    <a:tc>
                      <a:txBody>
                        <a:bodyPr/>
                        <a:lstStyle/>
                        <a:p>
                          <a:pPr algn="ctr"/>
                          <a:r>
                            <a:rPr lang="en-US" sz="2000" b="0" i="0" u="none" strike="noStrike" kern="1200" baseline="0" dirty="0" smtClean="0">
                              <a:solidFill>
                                <a:schemeClr val="dk1"/>
                              </a:solidFill>
                              <a:latin typeface="+mn-lt"/>
                              <a:ea typeface="+mn-ea"/>
                              <a:cs typeface="+mn-cs"/>
                            </a:rPr>
                            <a:t>Minimum degree</a:t>
                          </a:r>
                          <a:endParaRPr lang="en-US" sz="2000" dirty="0"/>
                        </a:p>
                      </a:txBody>
                      <a:tcPr marL="0" marR="0" anchor="ctr">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dirty="0" smtClean="0"/>
                            <a:t>4</a:t>
                          </a:r>
                          <a:endParaRPr lang="en-US" sz="22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dirty="0" smtClean="0"/>
                            <a:t>4</a:t>
                          </a:r>
                          <a:endParaRPr lang="en-US" sz="22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b="0" dirty="0" smtClean="0"/>
                            <a:t>4</a:t>
                          </a:r>
                          <a:endParaRPr lang="en-US" sz="2200" b="0" dirty="0"/>
                        </a:p>
                      </a:txBody>
                      <a:tcPr marL="0" marR="0" anchor="ctr">
                        <a:lnL w="38100"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0" i="0" u="none" strike="noStrike" kern="1200" baseline="0" dirty="0" smtClean="0">
                              <a:solidFill>
                                <a:schemeClr val="dk1"/>
                              </a:solidFill>
                              <a:latin typeface="+mn-lt"/>
                              <a:ea typeface="+mn-ea"/>
                              <a:cs typeface="+mn-cs"/>
                            </a:rPr>
                            <a:t>Subgraph modularity</a:t>
                          </a:r>
                          <a:endParaRPr lang="en-US" sz="2000" dirty="0" smtClean="0"/>
                        </a:p>
                      </a:txBody>
                      <a:tcPr marL="0" marR="0" anchor="ctr">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dirty="0" smtClean="0"/>
                            <a:t>2.0</a:t>
                          </a:r>
                          <a:endParaRPr lang="en-US" sz="22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dirty="0" smtClean="0"/>
                            <a:t>3.6</a:t>
                          </a:r>
                          <a:endParaRPr lang="en-US" sz="22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b="1" dirty="0" smtClean="0"/>
                            <a:t>4.6</a:t>
                          </a:r>
                          <a:endParaRPr lang="en-US" sz="2200" b="1" dirty="0"/>
                        </a:p>
                      </a:txBody>
                      <a:tcPr marL="0" marR="0" anchor="ctr">
                        <a:lnL w="38100"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0" i="0" u="none" strike="noStrike" kern="1200" baseline="0" dirty="0" smtClean="0">
                              <a:solidFill>
                                <a:schemeClr val="dk1"/>
                              </a:solidFill>
                              <a:latin typeface="+mn-lt"/>
                              <a:ea typeface="+mn-ea"/>
                              <a:cs typeface="+mn-cs"/>
                            </a:rPr>
                            <a:t>Density-isolation</a:t>
                          </a:r>
                          <a:endParaRPr lang="en-US" sz="2000" dirty="0" smtClean="0"/>
                        </a:p>
                      </a:txBody>
                      <a:tcPr marL="0" marR="0" anchor="ctr">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dirty="0" smtClean="0"/>
                            <a:t>-2.6</a:t>
                          </a:r>
                          <a:endParaRPr lang="en-US" sz="22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b="1" dirty="0" smtClean="0"/>
                            <a:t>3.8</a:t>
                          </a:r>
                          <a:endParaRPr lang="en-US" sz="2200" b="1"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b="0" dirty="0" smtClean="0"/>
                            <a:t>1.5</a:t>
                          </a:r>
                          <a:endParaRPr lang="en-US" sz="2200" b="0" dirty="0"/>
                        </a:p>
                      </a:txBody>
                      <a:tcPr marL="0" marR="0" anchor="ctr">
                        <a:lnL w="38100"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70840">
                    <a:tc>
                      <a:txBody>
                        <a:bodyPr/>
                        <a:lstStyle/>
                        <a:p>
                          <a:pPr algn="ctr"/>
                          <a:r>
                            <a:rPr lang="en-US" sz="2000" b="0" i="0" u="none" strike="noStrike" kern="1200" baseline="0" dirty="0" smtClean="0">
                              <a:solidFill>
                                <a:schemeClr val="dk1"/>
                              </a:solidFill>
                              <a:latin typeface="+mn-lt"/>
                              <a:ea typeface="+mn-ea"/>
                              <a:cs typeface="+mn-cs"/>
                            </a:rPr>
                            <a:t>Ext. conductance</a:t>
                          </a:r>
                          <a:endParaRPr lang="en-US" sz="2000" dirty="0"/>
                        </a:p>
                      </a:txBody>
                      <a:tcPr marL="0" marR="0" anchor="ctr">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dirty="0" smtClean="0"/>
                            <a:t>0.25</a:t>
                          </a:r>
                          <a:endParaRPr lang="en-US" sz="22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dirty="0" smtClean="0"/>
                            <a:t>0.14</a:t>
                          </a:r>
                          <a:endParaRPr lang="en-US" sz="22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b="1" dirty="0" smtClean="0"/>
                            <a:t>0.11</a:t>
                          </a:r>
                          <a:endParaRPr lang="en-US" sz="2200" b="1" dirty="0"/>
                        </a:p>
                      </a:txBody>
                      <a:tcPr marL="0" marR="0" anchor="ctr">
                        <a:lnL w="38100"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70840">
                    <a:tc>
                      <a:txBody>
                        <a:bodyPr/>
                        <a:lstStyle/>
                        <a:p>
                          <a:pPr algn="ctr"/>
                          <a:r>
                            <a:rPr lang="en-US" sz="2000" b="0" i="0" u="none" strike="noStrike" kern="1200" baseline="0" dirty="0" smtClean="0">
                              <a:solidFill>
                                <a:schemeClr val="dk1"/>
                              </a:solidFill>
                              <a:latin typeface="+mn-lt"/>
                              <a:ea typeface="+mn-ea"/>
                              <a:cs typeface="+mn-cs"/>
                            </a:rPr>
                            <a:t>Local modularity</a:t>
                          </a:r>
                          <a:endParaRPr lang="en-US" sz="2000" dirty="0"/>
                        </a:p>
                      </a:txBody>
                      <a:tcPr marL="0" marR="0" anchor="ctr">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2200" dirty="0" smtClean="0"/>
                            <a:t>0.63</a:t>
                          </a:r>
                          <a:endParaRPr lang="en-US" sz="22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2200" dirty="0" smtClean="0"/>
                            <a:t>0.70</a:t>
                          </a:r>
                          <a:endParaRPr lang="en-US" sz="22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2200" b="1" dirty="0" smtClean="0"/>
                            <a:t>0.78</a:t>
                          </a:r>
                          <a:endParaRPr lang="en-US" sz="2200" b="1" dirty="0"/>
                        </a:p>
                      </a:txBody>
                      <a:tcPr marL="0" marR="0" anchor="ctr">
                        <a:lnL w="38100"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tcP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18990918"/>
                  </p:ext>
                </p:extLst>
              </p:nvPr>
            </p:nvGraphicFramePr>
            <p:xfrm>
              <a:off x="4249688" y="1450116"/>
              <a:ext cx="4732627" cy="3413760"/>
            </p:xfrm>
            <a:graphic>
              <a:graphicData uri="http://schemas.openxmlformats.org/drawingml/2006/table">
                <a:tbl>
                  <a:tblPr firstRow="1" bandRow="1">
                    <a:tableStyleId>{5C22544A-7EE6-4342-B048-85BDC9FD1C3A}</a:tableStyleId>
                  </a:tblPr>
                  <a:tblGrid>
                    <a:gridCol w="2284355"/>
                    <a:gridCol w="756084"/>
                    <a:gridCol w="864096"/>
                    <a:gridCol w="828092"/>
                  </a:tblGrid>
                  <a:tr h="426720">
                    <a:tc>
                      <a:txBody>
                        <a:bodyPr/>
                        <a:lstStyle/>
                        <a:p>
                          <a:pPr algn="ctr"/>
                          <a:r>
                            <a:rPr lang="en-US" sz="2200" b="0" dirty="0" smtClean="0">
                              <a:solidFill>
                                <a:schemeClr val="tx1"/>
                              </a:solidFill>
                            </a:rPr>
                            <a:t>Goodness</a:t>
                          </a:r>
                          <a:r>
                            <a:rPr lang="en-US" sz="2200" b="0" baseline="0" dirty="0" smtClean="0">
                              <a:solidFill>
                                <a:schemeClr val="tx1"/>
                              </a:solidFill>
                            </a:rPr>
                            <a:t>  metrics</a:t>
                          </a:r>
                          <a:endParaRPr lang="en-US" sz="2200" b="0" dirty="0">
                            <a:solidFill>
                              <a:schemeClr val="tx1"/>
                            </a:solidFill>
                          </a:endParaRPr>
                        </a:p>
                      </a:txBody>
                      <a:tcPr marL="0" marR="0" anchor="ctr">
                        <a:lnR w="38100" cap="flat" cmpd="sng" algn="ctr">
                          <a:solidFill>
                            <a:schemeClr val="bg1"/>
                          </a:solidFill>
                          <a:prstDash val="solid"/>
                          <a:round/>
                          <a:headEnd type="none" w="med" len="med"/>
                          <a:tailEnd type="none" w="med" len="med"/>
                        </a:lnR>
                        <a:solidFill>
                          <a:srgbClr val="CCFFCC"/>
                        </a:solidFill>
                      </a:tcPr>
                    </a:tc>
                    <a:tc>
                      <a:txBody>
                        <a:bodyPr/>
                        <a:lstStyle/>
                        <a:p>
                          <a:pPr algn="ctr"/>
                          <a:r>
                            <a:rPr lang="en-US" sz="2200" dirty="0" smtClean="0">
                              <a:solidFill>
                                <a:srgbClr val="FF00FF"/>
                              </a:solidFill>
                            </a:rPr>
                            <a:t>A</a:t>
                          </a:r>
                          <a:endParaRPr lang="en-US" sz="2200" dirty="0">
                            <a:solidFill>
                              <a:srgbClr val="FF00FF"/>
                            </a:solidFill>
                          </a:endParaRPr>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rgbClr val="CCFFCC"/>
                        </a:solidFill>
                      </a:tcPr>
                    </a:tc>
                    <a:tc>
                      <a:txBody>
                        <a:bodyPr/>
                        <a:lstStyle/>
                        <a:p>
                          <a:endParaRPr lang="en-US"/>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blipFill rotWithShape="0">
                          <a:blip r:embed="rId3"/>
                          <a:stretch>
                            <a:fillRect l="-352113" t="-8571" r="-98592" b="-730000"/>
                          </a:stretch>
                        </a:blipFill>
                      </a:tcPr>
                    </a:tc>
                    <a:tc>
                      <a:txBody>
                        <a:bodyPr/>
                        <a:lstStyle/>
                        <a:p>
                          <a:endParaRPr lang="en-US"/>
                        </a:p>
                      </a:txBody>
                      <a:tcPr marL="0" marR="0" anchor="ctr">
                        <a:lnL w="38100" cap="flat" cmpd="sng" algn="ctr">
                          <a:solidFill>
                            <a:schemeClr val="bg1"/>
                          </a:solidFill>
                          <a:prstDash val="solid"/>
                          <a:round/>
                          <a:headEnd type="none" w="med" len="med"/>
                          <a:tailEnd type="none" w="med" len="med"/>
                        </a:lnL>
                        <a:blipFill rotWithShape="0">
                          <a:blip r:embed="rId3"/>
                          <a:stretch>
                            <a:fillRect l="-472059" t="-8571" r="-2941" b="-730000"/>
                          </a:stretch>
                        </a:blipFill>
                      </a:tcPr>
                    </a:tc>
                  </a:tr>
                  <a:tr h="426720">
                    <a:tc>
                      <a:txBody>
                        <a:bodyPr/>
                        <a:lstStyle/>
                        <a:p>
                          <a:pPr algn="ctr"/>
                          <a:r>
                            <a:rPr lang="en-US" sz="2000" b="0" i="0" u="none" strike="noStrike" kern="1200" baseline="0" dirty="0" smtClean="0">
                              <a:solidFill>
                                <a:schemeClr val="dk1"/>
                              </a:solidFill>
                              <a:latin typeface="+mn-lt"/>
                              <a:ea typeface="+mn-ea"/>
                              <a:cs typeface="+mn-cs"/>
                            </a:rPr>
                            <a:t>Classic density</a:t>
                          </a:r>
                          <a:endParaRPr lang="en-US" sz="2000" dirty="0"/>
                        </a:p>
                      </a:txBody>
                      <a:tcPr marL="0" marR="0" anchor="ctr">
                        <a:lnR w="381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2200" dirty="0" smtClean="0"/>
                            <a:t>2.50</a:t>
                          </a:r>
                          <a:endParaRPr lang="en-US" sz="22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2200" b="1" dirty="0" smtClean="0"/>
                            <a:t>2.95</a:t>
                          </a:r>
                          <a:endParaRPr lang="en-US" sz="2200" b="1"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2200" b="0" dirty="0" smtClean="0"/>
                            <a:t>2.83</a:t>
                          </a:r>
                          <a:endParaRPr lang="en-US" sz="2200" b="0" dirty="0"/>
                        </a:p>
                      </a:txBody>
                      <a:tcPr marL="0" marR="0" anchor="ctr">
                        <a:lnL w="38100"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tcPr>
                    </a:tc>
                  </a:tr>
                  <a:tr h="426720">
                    <a:tc>
                      <a:txBody>
                        <a:bodyPr/>
                        <a:lstStyle/>
                        <a:p>
                          <a:pPr algn="ctr"/>
                          <a:r>
                            <a:rPr lang="en-US" sz="2000" b="0" i="0" u="none" strike="noStrike" kern="1200" baseline="0" dirty="0" smtClean="0">
                              <a:solidFill>
                                <a:schemeClr val="dk1"/>
                              </a:solidFill>
                              <a:latin typeface="+mn-lt"/>
                              <a:ea typeface="+mn-ea"/>
                              <a:cs typeface="+mn-cs"/>
                            </a:rPr>
                            <a:t>Edge-surplus</a:t>
                          </a:r>
                          <a:endParaRPr lang="en-US" sz="2000" dirty="0"/>
                        </a:p>
                      </a:txBody>
                      <a:tcPr marL="0" marR="0" anchor="ctr">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dirty="0" smtClean="0"/>
                            <a:t>15.3</a:t>
                          </a:r>
                          <a:endParaRPr lang="en-US" sz="22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b="1" dirty="0" smtClean="0"/>
                            <a:t>26.5</a:t>
                          </a:r>
                          <a:endParaRPr lang="en-US" sz="2200" b="1"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b="0" dirty="0" smtClean="0"/>
                            <a:t>22.8</a:t>
                          </a:r>
                          <a:endParaRPr lang="en-US" sz="2200" b="0" dirty="0"/>
                        </a:p>
                      </a:txBody>
                      <a:tcPr marL="0" marR="0" anchor="ctr">
                        <a:lnL w="38100"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426720">
                    <a:tc>
                      <a:txBody>
                        <a:bodyPr/>
                        <a:lstStyle/>
                        <a:p>
                          <a:pPr algn="ctr"/>
                          <a:r>
                            <a:rPr lang="en-US" sz="2000" b="0" i="0" u="none" strike="noStrike" kern="1200" baseline="0" dirty="0" smtClean="0">
                              <a:solidFill>
                                <a:schemeClr val="dk1"/>
                              </a:solidFill>
                              <a:latin typeface="+mn-lt"/>
                              <a:ea typeface="+mn-ea"/>
                              <a:cs typeface="+mn-cs"/>
                            </a:rPr>
                            <a:t>Minimum degree</a:t>
                          </a:r>
                          <a:endParaRPr lang="en-US" sz="2000" dirty="0"/>
                        </a:p>
                      </a:txBody>
                      <a:tcPr marL="0" marR="0" anchor="ctr">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dirty="0" smtClean="0"/>
                            <a:t>4</a:t>
                          </a:r>
                          <a:endParaRPr lang="en-US" sz="22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dirty="0" smtClean="0"/>
                            <a:t>4</a:t>
                          </a:r>
                          <a:endParaRPr lang="en-US" sz="22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b="0" dirty="0" smtClean="0"/>
                            <a:t>4</a:t>
                          </a:r>
                          <a:endParaRPr lang="en-US" sz="2200" b="0" dirty="0"/>
                        </a:p>
                      </a:txBody>
                      <a:tcPr marL="0" marR="0" anchor="ctr">
                        <a:lnL w="38100"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4267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0" i="0" u="none" strike="noStrike" kern="1200" baseline="0" dirty="0" smtClean="0">
                              <a:solidFill>
                                <a:schemeClr val="dk1"/>
                              </a:solidFill>
                              <a:latin typeface="+mn-lt"/>
                              <a:ea typeface="+mn-ea"/>
                              <a:cs typeface="+mn-cs"/>
                            </a:rPr>
                            <a:t>Subgraph </a:t>
                          </a:r>
                          <a:r>
                            <a:rPr lang="en-US" sz="2000" b="0" i="0" u="none" strike="noStrike" kern="1200" baseline="0" dirty="0" smtClean="0">
                              <a:solidFill>
                                <a:schemeClr val="dk1"/>
                              </a:solidFill>
                              <a:latin typeface="+mn-lt"/>
                              <a:ea typeface="+mn-ea"/>
                              <a:cs typeface="+mn-cs"/>
                            </a:rPr>
                            <a:t>modularity</a:t>
                          </a:r>
                          <a:endParaRPr lang="en-US" sz="2000" dirty="0" smtClean="0"/>
                        </a:p>
                      </a:txBody>
                      <a:tcPr marL="0" marR="0" anchor="ctr">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dirty="0" smtClean="0"/>
                            <a:t>2.0</a:t>
                          </a:r>
                          <a:endParaRPr lang="en-US" sz="22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dirty="0" smtClean="0"/>
                            <a:t>3.6</a:t>
                          </a:r>
                          <a:endParaRPr lang="en-US" sz="22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b="1" dirty="0" smtClean="0"/>
                            <a:t>4.6</a:t>
                          </a:r>
                          <a:endParaRPr lang="en-US" sz="2200" b="1" dirty="0"/>
                        </a:p>
                      </a:txBody>
                      <a:tcPr marL="0" marR="0" anchor="ctr">
                        <a:lnL w="38100"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4267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0" i="0" u="none" strike="noStrike" kern="1200" baseline="0" dirty="0" smtClean="0">
                              <a:solidFill>
                                <a:schemeClr val="dk1"/>
                              </a:solidFill>
                              <a:latin typeface="+mn-lt"/>
                              <a:ea typeface="+mn-ea"/>
                              <a:cs typeface="+mn-cs"/>
                            </a:rPr>
                            <a:t>Density-isolation</a:t>
                          </a:r>
                          <a:endParaRPr lang="en-US" sz="2000" dirty="0" smtClean="0"/>
                        </a:p>
                      </a:txBody>
                      <a:tcPr marL="0" marR="0" anchor="ctr">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dirty="0" smtClean="0"/>
                            <a:t>-2.6</a:t>
                          </a:r>
                          <a:endParaRPr lang="en-US" sz="22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b="1" dirty="0" smtClean="0"/>
                            <a:t>3.8</a:t>
                          </a:r>
                          <a:endParaRPr lang="en-US" sz="2200" b="1"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b="0" dirty="0" smtClean="0"/>
                            <a:t>1.5</a:t>
                          </a:r>
                          <a:endParaRPr lang="en-US" sz="2200" b="0" dirty="0"/>
                        </a:p>
                      </a:txBody>
                      <a:tcPr marL="0" marR="0" anchor="ctr">
                        <a:lnL w="38100"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426720">
                    <a:tc>
                      <a:txBody>
                        <a:bodyPr/>
                        <a:lstStyle/>
                        <a:p>
                          <a:pPr algn="ctr"/>
                          <a:r>
                            <a:rPr lang="en-US" sz="2000" b="0" i="0" u="none" strike="noStrike" kern="1200" baseline="0" dirty="0" smtClean="0">
                              <a:solidFill>
                                <a:schemeClr val="dk1"/>
                              </a:solidFill>
                              <a:latin typeface="+mn-lt"/>
                              <a:ea typeface="+mn-ea"/>
                              <a:cs typeface="+mn-cs"/>
                            </a:rPr>
                            <a:t>Ext. conductance</a:t>
                          </a:r>
                          <a:endParaRPr lang="en-US" sz="2000" dirty="0"/>
                        </a:p>
                      </a:txBody>
                      <a:tcPr marL="0" marR="0" anchor="ctr">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dirty="0" smtClean="0"/>
                            <a:t>0.25</a:t>
                          </a:r>
                          <a:endParaRPr lang="en-US" sz="22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dirty="0" smtClean="0"/>
                            <a:t>0.14</a:t>
                          </a:r>
                          <a:endParaRPr lang="en-US" sz="22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2200" b="1" dirty="0" smtClean="0"/>
                            <a:t>0.11</a:t>
                          </a:r>
                          <a:endParaRPr lang="en-US" sz="2200" b="1" dirty="0"/>
                        </a:p>
                      </a:txBody>
                      <a:tcPr marL="0" marR="0" anchor="ctr">
                        <a:lnL w="38100"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426720">
                    <a:tc>
                      <a:txBody>
                        <a:bodyPr/>
                        <a:lstStyle/>
                        <a:p>
                          <a:pPr algn="ctr"/>
                          <a:r>
                            <a:rPr lang="en-US" sz="2000" b="0" i="0" u="none" strike="noStrike" kern="1200" baseline="0" dirty="0" smtClean="0">
                              <a:solidFill>
                                <a:schemeClr val="dk1"/>
                              </a:solidFill>
                              <a:latin typeface="+mn-lt"/>
                              <a:ea typeface="+mn-ea"/>
                              <a:cs typeface="+mn-cs"/>
                            </a:rPr>
                            <a:t>Local modularity</a:t>
                          </a:r>
                          <a:endParaRPr lang="en-US" sz="2000" dirty="0"/>
                        </a:p>
                      </a:txBody>
                      <a:tcPr marL="0" marR="0" anchor="ctr">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2200" dirty="0" smtClean="0"/>
                            <a:t>0.63</a:t>
                          </a:r>
                          <a:endParaRPr lang="en-US" sz="22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2200" dirty="0" smtClean="0"/>
                            <a:t>0.70</a:t>
                          </a:r>
                          <a:endParaRPr lang="en-US" sz="2200" dirty="0"/>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2200" b="1" dirty="0" smtClean="0"/>
                            <a:t>0.78</a:t>
                          </a:r>
                          <a:endParaRPr lang="en-US" sz="2200" b="1" dirty="0"/>
                        </a:p>
                      </a:txBody>
                      <a:tcPr marL="0" marR="0" anchor="ctr">
                        <a:lnL w="38100"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tcPr>
                    </a:tc>
                  </a:tr>
                </a:tbl>
              </a:graphicData>
            </a:graphic>
          </p:graphicFrame>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2" y="1268760"/>
            <a:ext cx="3859794" cy="3776472"/>
          </a:xfrm>
          <a:prstGeom prst="rect">
            <a:avLst/>
          </a:prstGeom>
        </p:spPr>
      </p:pic>
      <p:sp>
        <p:nvSpPr>
          <p:cNvPr id="7" name="Rectangle 6"/>
          <p:cNvSpPr/>
          <p:nvPr/>
        </p:nvSpPr>
        <p:spPr>
          <a:xfrm>
            <a:off x="3266231" y="5733300"/>
            <a:ext cx="2931808" cy="1083374"/>
          </a:xfrm>
          <a:prstGeom prst="rect">
            <a:avLst/>
          </a:prstGeom>
        </p:spPr>
        <p:txBody>
          <a:bodyPr wrap="square">
            <a:spAutoFit/>
          </a:bodyPr>
          <a:lstStyle/>
          <a:p>
            <a:pPr marL="57150" lvl="0" eaLnBrk="0" hangingPunct="0">
              <a:spcBef>
                <a:spcPct val="20000"/>
              </a:spcBef>
            </a:pPr>
            <a:r>
              <a:rPr lang="en-US" sz="1400" dirty="0" smtClean="0">
                <a:solidFill>
                  <a:schemeClr val="bg1"/>
                </a:solidFill>
                <a:latin typeface="+mj-lt"/>
                <a:cs typeface="Times New Roman" pitchFamily="18" charset="0"/>
              </a:rPr>
              <a:t>[1] B. </a:t>
            </a:r>
            <a:r>
              <a:rPr lang="en-US" sz="1400" dirty="0" err="1" smtClean="0">
                <a:solidFill>
                  <a:schemeClr val="bg1"/>
                </a:solidFill>
                <a:latin typeface="+mj-lt"/>
                <a:cs typeface="Times New Roman" pitchFamily="18" charset="0"/>
              </a:rPr>
              <a:t>Saha</a:t>
            </a:r>
            <a:r>
              <a:rPr lang="en-US" sz="1400" dirty="0" smtClean="0">
                <a:solidFill>
                  <a:schemeClr val="bg1"/>
                </a:solidFill>
                <a:latin typeface="+mj-lt"/>
                <a:cs typeface="Times New Roman" pitchFamily="18" charset="0"/>
              </a:rPr>
              <a:t>, et al. RECOMB’10.</a:t>
            </a:r>
          </a:p>
          <a:p>
            <a:pPr marL="57150" lvl="0" eaLnBrk="0" hangingPunct="0">
              <a:spcBef>
                <a:spcPct val="20000"/>
              </a:spcBef>
            </a:pPr>
            <a:r>
              <a:rPr lang="en-US" sz="1400" dirty="0" smtClean="0">
                <a:solidFill>
                  <a:schemeClr val="bg1"/>
                </a:solidFill>
                <a:latin typeface="+mj-lt"/>
                <a:cs typeface="Times New Roman" pitchFamily="18" charset="0"/>
              </a:rPr>
              <a:t>[2] C. </a:t>
            </a:r>
            <a:r>
              <a:rPr lang="en-US" sz="1400" dirty="0" err="1" smtClean="0">
                <a:solidFill>
                  <a:schemeClr val="bg1"/>
                </a:solidFill>
                <a:latin typeface="+mj-lt"/>
                <a:cs typeface="Times New Roman" pitchFamily="18" charset="0"/>
              </a:rPr>
              <a:t>Tsourakakis</a:t>
            </a:r>
            <a:r>
              <a:rPr lang="en-US" sz="1400" dirty="0" smtClean="0">
                <a:solidFill>
                  <a:schemeClr val="bg1"/>
                </a:solidFill>
                <a:latin typeface="+mj-lt"/>
                <a:cs typeface="Times New Roman" pitchFamily="18" charset="0"/>
              </a:rPr>
              <a:t>, et al. SIGMOD’14.</a:t>
            </a:r>
          </a:p>
          <a:p>
            <a:pPr marL="57150" lvl="0" eaLnBrk="0" hangingPunct="0">
              <a:spcBef>
                <a:spcPct val="20000"/>
              </a:spcBef>
            </a:pPr>
            <a:r>
              <a:rPr lang="en-US" sz="1400" dirty="0">
                <a:solidFill>
                  <a:schemeClr val="bg1"/>
                </a:solidFill>
                <a:cs typeface="Times New Roman" pitchFamily="18" charset="0"/>
              </a:rPr>
              <a:t>[3] M. </a:t>
            </a:r>
            <a:r>
              <a:rPr lang="en-US" sz="1400" dirty="0" err="1">
                <a:solidFill>
                  <a:schemeClr val="bg1"/>
                </a:solidFill>
                <a:cs typeface="Times New Roman" pitchFamily="18" charset="0"/>
              </a:rPr>
              <a:t>Sozio</a:t>
            </a:r>
            <a:r>
              <a:rPr lang="en-US" sz="1400" dirty="0">
                <a:solidFill>
                  <a:schemeClr val="bg1"/>
                </a:solidFill>
                <a:cs typeface="Times New Roman" pitchFamily="18" charset="0"/>
              </a:rPr>
              <a:t>, et al. KDD’10.</a:t>
            </a:r>
          </a:p>
          <a:p>
            <a:pPr marL="57150" lvl="0" eaLnBrk="0" hangingPunct="0">
              <a:spcBef>
                <a:spcPct val="20000"/>
              </a:spcBef>
            </a:pPr>
            <a:r>
              <a:rPr lang="en-US" sz="1400" dirty="0">
                <a:solidFill>
                  <a:schemeClr val="bg1"/>
                </a:solidFill>
                <a:cs typeface="Times New Roman" pitchFamily="18" charset="0"/>
              </a:rPr>
              <a:t>[4] W. Cui, et al. SIGMOD’14</a:t>
            </a:r>
            <a:r>
              <a:rPr lang="en-US" sz="1400" dirty="0" smtClean="0">
                <a:solidFill>
                  <a:schemeClr val="bg1"/>
                </a:solidFill>
                <a:cs typeface="Times New Roman" pitchFamily="18" charset="0"/>
              </a:rPr>
              <a:t>.</a:t>
            </a:r>
            <a:endParaRPr lang="en-US" sz="1400" dirty="0">
              <a:solidFill>
                <a:schemeClr val="bg1"/>
              </a:solidFill>
              <a:latin typeface="+mj-lt"/>
              <a:cs typeface="Times New Roman" pitchFamily="18" charset="0"/>
            </a:endParaRPr>
          </a:p>
        </p:txBody>
      </p:sp>
      <p:sp>
        <p:nvSpPr>
          <p:cNvPr id="8" name="Rectangle 7"/>
          <p:cNvSpPr/>
          <p:nvPr/>
        </p:nvSpPr>
        <p:spPr>
          <a:xfrm>
            <a:off x="6198039" y="5738197"/>
            <a:ext cx="2770708" cy="1083374"/>
          </a:xfrm>
          <a:prstGeom prst="rect">
            <a:avLst/>
          </a:prstGeom>
        </p:spPr>
        <p:txBody>
          <a:bodyPr wrap="square">
            <a:spAutoFit/>
          </a:bodyPr>
          <a:lstStyle/>
          <a:p>
            <a:pPr marL="57150" eaLnBrk="0" hangingPunct="0">
              <a:spcBef>
                <a:spcPct val="20000"/>
              </a:spcBef>
            </a:pPr>
            <a:r>
              <a:rPr lang="en-US" sz="1400" dirty="0" smtClean="0">
                <a:solidFill>
                  <a:schemeClr val="bg1"/>
                </a:solidFill>
                <a:latin typeface="+mj-lt"/>
                <a:cs typeface="Times New Roman" pitchFamily="18" charset="0"/>
              </a:rPr>
              <a:t>[5] </a:t>
            </a:r>
            <a:r>
              <a:rPr lang="en-US" sz="1400" dirty="0">
                <a:solidFill>
                  <a:schemeClr val="bg1"/>
                </a:solidFill>
                <a:cs typeface="Times New Roman" pitchFamily="18" charset="0"/>
              </a:rPr>
              <a:t>F. Luo, et al. WIAS’08</a:t>
            </a:r>
            <a:r>
              <a:rPr lang="en-US" sz="1400" dirty="0" smtClean="0">
                <a:solidFill>
                  <a:schemeClr val="bg1"/>
                </a:solidFill>
                <a:cs typeface="Times New Roman" pitchFamily="18" charset="0"/>
              </a:rPr>
              <a:t>.</a:t>
            </a:r>
            <a:endParaRPr lang="en-US" sz="1400" dirty="0" smtClean="0">
              <a:solidFill>
                <a:schemeClr val="bg1"/>
              </a:solidFill>
              <a:latin typeface="+mj-lt"/>
              <a:cs typeface="Times New Roman" pitchFamily="18" charset="0"/>
            </a:endParaRPr>
          </a:p>
          <a:p>
            <a:pPr marL="57150" lvl="0" eaLnBrk="0" hangingPunct="0">
              <a:spcBef>
                <a:spcPct val="20000"/>
              </a:spcBef>
            </a:pPr>
            <a:r>
              <a:rPr lang="en-US" sz="1400" dirty="0">
                <a:solidFill>
                  <a:schemeClr val="bg1"/>
                </a:solidFill>
                <a:cs typeface="Times New Roman" pitchFamily="18" charset="0"/>
              </a:rPr>
              <a:t>[6] K. J. Lang, CIKM’07. </a:t>
            </a:r>
          </a:p>
          <a:p>
            <a:pPr marL="57150" lvl="0" eaLnBrk="0" hangingPunct="0">
              <a:spcBef>
                <a:spcPct val="20000"/>
              </a:spcBef>
            </a:pPr>
            <a:r>
              <a:rPr lang="en-US" sz="1400" dirty="0">
                <a:solidFill>
                  <a:schemeClr val="bg1"/>
                </a:solidFill>
                <a:cs typeface="Times New Roman" pitchFamily="18" charset="0"/>
              </a:rPr>
              <a:t>[7] R. Andersen, et al. FOCS’06</a:t>
            </a:r>
            <a:r>
              <a:rPr lang="en-US" sz="1400" dirty="0" smtClean="0">
                <a:solidFill>
                  <a:schemeClr val="bg1"/>
                </a:solidFill>
                <a:cs typeface="Times New Roman" pitchFamily="18" charset="0"/>
              </a:rPr>
              <a:t>.</a:t>
            </a:r>
          </a:p>
          <a:p>
            <a:pPr marL="57150" lvl="0" eaLnBrk="0" hangingPunct="0">
              <a:spcBef>
                <a:spcPct val="20000"/>
              </a:spcBef>
            </a:pPr>
            <a:r>
              <a:rPr lang="en-US" sz="1400" dirty="0" smtClean="0">
                <a:solidFill>
                  <a:schemeClr val="bg1"/>
                </a:solidFill>
                <a:cs typeface="Times New Roman" pitchFamily="18" charset="0"/>
              </a:rPr>
              <a:t>[8</a:t>
            </a:r>
            <a:r>
              <a:rPr lang="en-US" sz="1400" dirty="0">
                <a:solidFill>
                  <a:schemeClr val="bg1"/>
                </a:solidFill>
                <a:cs typeface="Times New Roman" pitchFamily="18" charset="0"/>
              </a:rPr>
              <a:t>] A. </a:t>
            </a:r>
            <a:r>
              <a:rPr lang="en-US" sz="1400" dirty="0" err="1">
                <a:solidFill>
                  <a:schemeClr val="bg1"/>
                </a:solidFill>
                <a:cs typeface="Times New Roman" pitchFamily="18" charset="0"/>
              </a:rPr>
              <a:t>Clauset</a:t>
            </a:r>
            <a:r>
              <a:rPr lang="en-US" sz="1400" dirty="0">
                <a:solidFill>
                  <a:schemeClr val="bg1"/>
                </a:solidFill>
                <a:cs typeface="Times New Roman" pitchFamily="18" charset="0"/>
              </a:rPr>
              <a:t>, PRE’05.</a:t>
            </a:r>
          </a:p>
        </p:txBody>
      </p:sp>
    </p:spTree>
    <p:extLst>
      <p:ext uri="{BB962C8B-B14F-4D97-AF65-F5344CB8AC3E}">
        <p14:creationId xmlns:p14="http://schemas.microsoft.com/office/powerpoint/2010/main" val="38005684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4752" y="1278318"/>
            <a:ext cx="4357013" cy="426295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598" y="1278319"/>
            <a:ext cx="4478382" cy="4262956"/>
          </a:xfrm>
          <a:prstGeom prst="rect">
            <a:avLst/>
          </a:prstGeom>
        </p:spPr>
      </p:pic>
      <p:sp>
        <p:nvSpPr>
          <p:cNvPr id="12" name="Title 1"/>
          <p:cNvSpPr>
            <a:spLocks noGrp="1"/>
          </p:cNvSpPr>
          <p:nvPr>
            <p:ph type="title"/>
          </p:nvPr>
        </p:nvSpPr>
        <p:spPr>
          <a:xfrm>
            <a:off x="577880" y="395005"/>
            <a:ext cx="5938336" cy="652885"/>
          </a:xfrm>
        </p:spPr>
        <p:txBody>
          <a:bodyPr>
            <a:normAutofit/>
          </a:bodyPr>
          <a:lstStyle/>
          <a:p>
            <a:r>
              <a:rPr lang="en-US" sz="3600" dirty="0" smtClean="0">
                <a:solidFill>
                  <a:schemeClr val="tx1"/>
                </a:solidFill>
                <a:latin typeface="+mj-lt"/>
                <a:cs typeface="Times New Roman" pitchFamily="18" charset="0"/>
              </a:rPr>
              <a:t>Query Biased Node Weighting</a:t>
            </a:r>
            <a:endParaRPr lang="en-US" sz="3600" dirty="0">
              <a:solidFill>
                <a:schemeClr val="tx1"/>
              </a:solidFill>
              <a:latin typeface="+mj-lt"/>
              <a:cs typeface="Times New Roman" pitchFamily="18" charset="0"/>
            </a:endParaRPr>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131799" y="1914432"/>
                <a:ext cx="4469982" cy="4074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763" lvl="1" indent="0">
                  <a:buNone/>
                </a:pPr>
                <a14:m>
                  <m:oMath xmlns:m="http://schemas.openxmlformats.org/officeDocument/2006/math">
                    <m:r>
                      <a:rPr lang="en-US" sz="2200" i="1" smtClean="0">
                        <a:latin typeface="Cambria Math"/>
                        <a:cs typeface="Times New Roman" panose="02020603050405020304" pitchFamily="18" charset="0"/>
                      </a:rPr>
                      <m:t>𝑟</m:t>
                    </m:r>
                    <m:d>
                      <m:dPr>
                        <m:ctrlPr>
                          <a:rPr lang="en-US" sz="2200" i="1">
                            <a:latin typeface="Cambria Math" panose="02040503050406030204" pitchFamily="18" charset="0"/>
                            <a:cs typeface="Times New Roman" panose="02020603050405020304" pitchFamily="18" charset="0"/>
                          </a:rPr>
                        </m:ctrlPr>
                      </m:dPr>
                      <m:e>
                        <m:r>
                          <a:rPr lang="en-US" sz="2200" i="1">
                            <a:latin typeface="Cambria Math"/>
                            <a:cs typeface="Times New Roman" panose="02020603050405020304" pitchFamily="18" charset="0"/>
                          </a:rPr>
                          <m:t>𝑢</m:t>
                        </m:r>
                      </m:e>
                    </m:d>
                  </m:oMath>
                </a14:m>
                <a:r>
                  <a:rPr lang="en-US" sz="2200" dirty="0" smtClean="0">
                    <a:latin typeface="+mj-lt"/>
                    <a:cs typeface="Times New Roman" panose="02020603050405020304" pitchFamily="18" charset="0"/>
                  </a:rPr>
                  <a:t> : proximity value w.r.t. the query</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131799" y="1914432"/>
                <a:ext cx="4469982" cy="407429"/>
              </a:xfrm>
              <a:prstGeom prst="rect">
                <a:avLst/>
              </a:prstGeom>
              <a:blipFill rotWithShape="0">
                <a:blip r:embed="rId5"/>
                <a:stretch>
                  <a:fillRect t="-10448" r="-1228" b="-35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p:cNvSpPr txBox="1">
                <a:spLocks/>
              </p:cNvSpPr>
              <p:nvPr/>
            </p:nvSpPr>
            <p:spPr>
              <a:xfrm>
                <a:off x="309045" y="1316725"/>
                <a:ext cx="4124338" cy="5977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763" lvl="1" indent="0">
                  <a:buNone/>
                </a:pPr>
                <a:r>
                  <a:rPr lang="en-US" sz="2400" b="1" dirty="0" smtClean="0">
                    <a:latin typeface="+mj-lt"/>
                    <a:cs typeface="Times New Roman" panose="02020603050405020304" pitchFamily="18" charset="0"/>
                  </a:rPr>
                  <a:t>Node Weight</a:t>
                </a:r>
                <a:r>
                  <a:rPr lang="en-US" sz="2400" dirty="0" smtClean="0">
                    <a:latin typeface="+mj-lt"/>
                    <a:cs typeface="Times New Roman" panose="02020603050405020304" pitchFamily="18" charset="0"/>
                  </a:rPr>
                  <a:t>:      </a:t>
                </a:r>
                <a14:m>
                  <m:oMath xmlns:m="http://schemas.openxmlformats.org/officeDocument/2006/math">
                    <m:r>
                      <a:rPr lang="el-GR" sz="2400" b="0" i="1" smtClean="0">
                        <a:latin typeface="Cambria Math"/>
                        <a:ea typeface="Cambria Math"/>
                        <a:cs typeface="Times New Roman" panose="02020603050405020304" pitchFamily="18" charset="0"/>
                      </a:rPr>
                      <m:t>𝜋</m:t>
                    </m:r>
                    <m:r>
                      <a:rPr lang="en-US" sz="2400" b="0" i="1" smtClean="0">
                        <a:latin typeface="Cambria Math"/>
                        <a:ea typeface="Cambria Math"/>
                        <a:cs typeface="Times New Roman" panose="02020603050405020304" pitchFamily="18" charset="0"/>
                      </a:rPr>
                      <m:t>(</m:t>
                    </m:r>
                    <m:r>
                      <a:rPr lang="en-US" sz="2400" b="0" i="1" smtClean="0">
                        <a:latin typeface="Cambria Math"/>
                        <a:ea typeface="Cambria Math"/>
                        <a:cs typeface="Times New Roman" panose="02020603050405020304" pitchFamily="18" charset="0"/>
                      </a:rPr>
                      <m:t>𝑢</m:t>
                    </m:r>
                    <m:r>
                      <a:rPr lang="en-US" sz="2400" b="0" i="1" smtClean="0">
                        <a:latin typeface="Cambria Math"/>
                        <a:ea typeface="Cambria Math"/>
                        <a:cs typeface="Times New Roman" panose="02020603050405020304" pitchFamily="18" charset="0"/>
                      </a:rPr>
                      <m:t>)=</m:t>
                    </m:r>
                    <m:f>
                      <m:fPr>
                        <m:ctrlPr>
                          <a:rPr lang="en-US" sz="2400" i="1" smtClean="0">
                            <a:latin typeface="Cambria Math" panose="02040503050406030204" pitchFamily="18" charset="0"/>
                            <a:cs typeface="Times New Roman" panose="02020603050405020304" pitchFamily="18" charset="0"/>
                          </a:rPr>
                        </m:ctrlPr>
                      </m:fPr>
                      <m:num>
                        <m:r>
                          <a:rPr lang="en-US" sz="2400" b="0" i="1" smtClean="0">
                            <a:latin typeface="Cambria Math"/>
                            <a:cs typeface="Times New Roman" panose="02020603050405020304" pitchFamily="18" charset="0"/>
                          </a:rPr>
                          <m:t>1</m:t>
                        </m:r>
                      </m:num>
                      <m:den>
                        <m:r>
                          <a:rPr lang="en-US" sz="2400" b="0" i="1" smtClean="0">
                            <a:latin typeface="Cambria Math"/>
                            <a:cs typeface="Times New Roman" panose="02020603050405020304" pitchFamily="18" charset="0"/>
                          </a:rPr>
                          <m:t>𝑟</m:t>
                        </m:r>
                        <m:r>
                          <a:rPr lang="en-US" sz="2400" b="0" i="1" smtClean="0">
                            <a:latin typeface="Cambria Math"/>
                            <a:cs typeface="Times New Roman" panose="02020603050405020304" pitchFamily="18" charset="0"/>
                          </a:rPr>
                          <m:t>(</m:t>
                        </m:r>
                        <m:r>
                          <a:rPr lang="en-US" sz="2400" b="0" i="1" smtClean="0">
                            <a:latin typeface="Cambria Math"/>
                            <a:cs typeface="Times New Roman" panose="02020603050405020304" pitchFamily="18" charset="0"/>
                          </a:rPr>
                          <m:t>𝑢</m:t>
                        </m:r>
                        <m:r>
                          <a:rPr lang="en-US" sz="2400" b="0" i="1" smtClean="0">
                            <a:latin typeface="Cambria Math"/>
                            <a:cs typeface="Times New Roman" panose="02020603050405020304" pitchFamily="18" charset="0"/>
                          </a:rPr>
                          <m:t>)</m:t>
                        </m:r>
                      </m:den>
                    </m:f>
                  </m:oMath>
                </a14:m>
                <a:endParaRPr lang="en-US" sz="2400" i="1" dirty="0">
                  <a:latin typeface="+mj-lt"/>
                  <a:cs typeface="Times New Roman" panose="02020603050405020304" pitchFamily="18" charset="0"/>
                </a:endParaRPr>
              </a:p>
            </p:txBody>
          </p:sp>
        </mc:Choice>
        <mc:Fallback xmlns="">
          <p:sp>
            <p:nvSpPr>
              <p:cNvPr id="21" name="Content Placeholder 2"/>
              <p:cNvSpPr txBox="1">
                <a:spLocks noRot="1" noChangeAspect="1" noMove="1" noResize="1" noEditPoints="1" noAdjustHandles="1" noChangeArrowheads="1" noChangeShapeType="1" noTextEdit="1"/>
              </p:cNvSpPr>
              <p:nvPr/>
            </p:nvSpPr>
            <p:spPr>
              <a:xfrm>
                <a:off x="309045" y="1316725"/>
                <a:ext cx="4124338" cy="597707"/>
              </a:xfrm>
              <a:prstGeom prst="rect">
                <a:avLst/>
              </a:prstGeom>
              <a:blipFill rotWithShape="0">
                <a:blip r:embed="rId6"/>
                <a:stretch>
                  <a:fillRect l="-2219" b="-13265"/>
                </a:stretch>
              </a:blipFill>
            </p:spPr>
            <p:txBody>
              <a:bodyPr/>
              <a:lstStyle/>
              <a:p>
                <a:r>
                  <a:rPr lang="en-US">
                    <a:noFill/>
                  </a:rPr>
                  <a:t> </a:t>
                </a:r>
              </a:p>
            </p:txBody>
          </p:sp>
        </mc:Fallback>
      </mc:AlternateContent>
      <p:grpSp>
        <p:nvGrpSpPr>
          <p:cNvPr id="5" name="Group 4"/>
          <p:cNvGrpSpPr/>
          <p:nvPr/>
        </p:nvGrpSpPr>
        <p:grpSpPr>
          <a:xfrm>
            <a:off x="106820" y="2581763"/>
            <a:ext cx="4465180" cy="1876915"/>
            <a:chOff x="106820" y="2581763"/>
            <a:chExt cx="4465180" cy="1876915"/>
          </a:xfrm>
        </p:grpSpPr>
        <p:sp>
          <p:nvSpPr>
            <p:cNvPr id="71" name="Content Placeholder 2"/>
            <p:cNvSpPr txBox="1">
              <a:spLocks/>
            </p:cNvSpPr>
            <p:nvPr/>
          </p:nvSpPr>
          <p:spPr>
            <a:xfrm>
              <a:off x="309044" y="2581763"/>
              <a:ext cx="3110806" cy="3955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763" lvl="1" indent="0">
                <a:buNone/>
              </a:pPr>
              <a:r>
                <a:rPr lang="en-US" sz="2400" b="1" dirty="0" smtClean="0">
                  <a:latin typeface="+mj-lt"/>
                  <a:cs typeface="Times New Roman" panose="02020603050405020304" pitchFamily="18" charset="0"/>
                </a:rPr>
                <a:t>Query biased density</a:t>
              </a:r>
              <a:r>
                <a:rPr lang="en-US" sz="2400" dirty="0" smtClean="0">
                  <a:latin typeface="+mj-lt"/>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72" name="Content Placeholder 2"/>
                <p:cNvSpPr txBox="1">
                  <a:spLocks/>
                </p:cNvSpPr>
                <p:nvPr/>
              </p:nvSpPr>
              <p:spPr>
                <a:xfrm>
                  <a:off x="1219672" y="3068512"/>
                  <a:ext cx="2200178" cy="9005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763" lvl="1" indent="0">
                    <a:buNone/>
                  </a:pPr>
                  <a14:m>
                    <m:oMathPara xmlns:m="http://schemas.openxmlformats.org/officeDocument/2006/math">
                      <m:oMathParaPr>
                        <m:jc m:val="centerGroup"/>
                      </m:oMathParaPr>
                      <m:oMath xmlns:m="http://schemas.openxmlformats.org/officeDocument/2006/math">
                        <m:r>
                          <a:rPr lang="en-US" sz="2400" b="0" i="1" smtClean="0">
                            <a:latin typeface="Cambria Math"/>
                            <a:ea typeface="Cambria Math"/>
                            <a:cs typeface="Times New Roman" panose="02020603050405020304" pitchFamily="18" charset="0"/>
                          </a:rPr>
                          <m:t>𝜌</m:t>
                        </m:r>
                        <m:r>
                          <a:rPr lang="en-US" sz="2400" b="0" i="1" smtClean="0">
                            <a:latin typeface="Cambria Math"/>
                            <a:ea typeface="Cambria Math"/>
                            <a:cs typeface="Times New Roman" panose="02020603050405020304" pitchFamily="18" charset="0"/>
                          </a:rPr>
                          <m:t>(</m:t>
                        </m:r>
                        <m:r>
                          <a:rPr lang="en-US" sz="2400" b="0" i="1" smtClean="0">
                            <a:latin typeface="Cambria Math"/>
                            <a:ea typeface="Cambria Math"/>
                            <a:cs typeface="Times New Roman" panose="02020603050405020304" pitchFamily="18" charset="0"/>
                          </a:rPr>
                          <m:t>𝑆</m:t>
                        </m:r>
                        <m:r>
                          <a:rPr lang="en-US" sz="2400" b="0" i="1" smtClean="0">
                            <a:latin typeface="Cambria Math"/>
                            <a:ea typeface="Cambria Math"/>
                            <a:cs typeface="Times New Roman" panose="02020603050405020304" pitchFamily="18" charset="0"/>
                          </a:rPr>
                          <m:t>)=</m:t>
                        </m:r>
                        <m:f>
                          <m:fPr>
                            <m:ctrlPr>
                              <a:rPr lang="en-US" sz="2400" i="1" smtClean="0">
                                <a:latin typeface="Cambria Math" panose="02040503050406030204" pitchFamily="18" charset="0"/>
                                <a:cs typeface="Times New Roman" panose="02020603050405020304" pitchFamily="18" charset="0"/>
                              </a:rPr>
                            </m:ctrlPr>
                          </m:fPr>
                          <m:num>
                            <m:r>
                              <a:rPr lang="en-US" sz="2400" b="0" i="1" smtClean="0">
                                <a:latin typeface="Cambria Math"/>
                                <a:cs typeface="Times New Roman" panose="02020603050405020304" pitchFamily="18" charset="0"/>
                              </a:rPr>
                              <m:t>𝑒</m:t>
                            </m:r>
                            <m:r>
                              <a:rPr lang="en-US" sz="2400" b="0" i="1" smtClean="0">
                                <a:latin typeface="Cambria Math"/>
                                <a:cs typeface="Times New Roman" panose="02020603050405020304" pitchFamily="18" charset="0"/>
                              </a:rPr>
                              <m:t>(</m:t>
                            </m:r>
                            <m:r>
                              <a:rPr lang="en-US" sz="2400" b="0" i="1" smtClean="0">
                                <a:latin typeface="Cambria Math"/>
                                <a:cs typeface="Times New Roman" panose="02020603050405020304" pitchFamily="18" charset="0"/>
                              </a:rPr>
                              <m:t>𝑆</m:t>
                            </m:r>
                            <m:r>
                              <a:rPr lang="en-US" sz="2400" b="0" i="1" smtClean="0">
                                <a:latin typeface="Cambria Math"/>
                                <a:cs typeface="Times New Roman" panose="02020603050405020304" pitchFamily="18" charset="0"/>
                              </a:rPr>
                              <m:t>)</m:t>
                            </m:r>
                          </m:num>
                          <m:den>
                            <m:r>
                              <a:rPr lang="el-GR" sz="2400" i="1">
                                <a:latin typeface="Cambria Math"/>
                                <a:ea typeface="Cambria Math"/>
                                <a:cs typeface="Times New Roman" panose="02020603050405020304" pitchFamily="18" charset="0"/>
                              </a:rPr>
                              <m:t>𝜋</m:t>
                            </m:r>
                            <m:r>
                              <a:rPr lang="en-US" sz="2400" b="0" i="1" smtClean="0">
                                <a:latin typeface="Cambria Math"/>
                                <a:cs typeface="Times New Roman" panose="02020603050405020304" pitchFamily="18" charset="0"/>
                              </a:rPr>
                              <m:t>(</m:t>
                            </m:r>
                            <m:r>
                              <a:rPr lang="en-US" sz="2400" b="0" i="1" smtClean="0">
                                <a:latin typeface="Cambria Math"/>
                                <a:cs typeface="Times New Roman" panose="02020603050405020304" pitchFamily="18" charset="0"/>
                              </a:rPr>
                              <m:t>𝑆</m:t>
                            </m:r>
                            <m:r>
                              <a:rPr lang="en-US" sz="2400" b="0" i="1" smtClean="0">
                                <a:latin typeface="Cambria Math"/>
                                <a:cs typeface="Times New Roman" panose="02020603050405020304" pitchFamily="18" charset="0"/>
                              </a:rPr>
                              <m:t>)</m:t>
                            </m:r>
                          </m:den>
                        </m:f>
                      </m:oMath>
                    </m:oMathPara>
                  </a14:m>
                  <a:endParaRPr lang="en-US" sz="2400" i="1" dirty="0">
                    <a:latin typeface="+mj-lt"/>
                    <a:cs typeface="Times New Roman" panose="02020603050405020304" pitchFamily="18" charset="0"/>
                  </a:endParaRPr>
                </a:p>
              </p:txBody>
            </p:sp>
          </mc:Choice>
          <mc:Fallback xmlns="">
            <p:sp>
              <p:nvSpPr>
                <p:cNvPr id="72" name="Content Placeholder 2"/>
                <p:cNvSpPr txBox="1">
                  <a:spLocks noRot="1" noChangeAspect="1" noMove="1" noResize="1" noEditPoints="1" noAdjustHandles="1" noChangeArrowheads="1" noChangeShapeType="1" noTextEdit="1"/>
                </p:cNvSpPr>
                <p:nvPr/>
              </p:nvSpPr>
              <p:spPr>
                <a:xfrm>
                  <a:off x="1219672" y="3068512"/>
                  <a:ext cx="2200178" cy="900548"/>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Content Placeholder 2"/>
                <p:cNvSpPr txBox="1">
                  <a:spLocks/>
                </p:cNvSpPr>
                <p:nvPr/>
              </p:nvSpPr>
              <p:spPr>
                <a:xfrm>
                  <a:off x="106820" y="3978710"/>
                  <a:ext cx="4465180" cy="4799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763" lvl="1" indent="0">
                    <a:buNone/>
                  </a:pPr>
                  <a14:m>
                    <m:oMath xmlns:m="http://schemas.openxmlformats.org/officeDocument/2006/math">
                      <m:r>
                        <a:rPr lang="el-GR" sz="2000" i="1" smtClean="0">
                          <a:latin typeface="Cambria Math"/>
                          <a:ea typeface="Cambria Math"/>
                          <a:cs typeface="Times New Roman" panose="02020603050405020304" pitchFamily="18" charset="0"/>
                        </a:rPr>
                        <m:t>𝜋</m:t>
                      </m:r>
                      <m:d>
                        <m:dPr>
                          <m:ctrlPr>
                            <a:rPr lang="en-US" sz="2000" i="1">
                              <a:latin typeface="Cambria Math" panose="02040503050406030204" pitchFamily="18" charset="0"/>
                              <a:cs typeface="Times New Roman" panose="02020603050405020304" pitchFamily="18" charset="0"/>
                            </a:rPr>
                          </m:ctrlPr>
                        </m:dPr>
                        <m:e>
                          <m:r>
                            <a:rPr lang="en-US" sz="2000" b="0" i="1" smtClean="0">
                              <a:latin typeface="Cambria Math"/>
                              <a:cs typeface="Times New Roman" panose="02020603050405020304" pitchFamily="18" charset="0"/>
                            </a:rPr>
                            <m:t>𝑆</m:t>
                          </m:r>
                        </m:e>
                      </m:d>
                      <m:r>
                        <a:rPr lang="en-US" sz="2000" b="0" i="1" smtClean="0">
                          <a:latin typeface="Cambria Math"/>
                          <a:cs typeface="Times New Roman" panose="02020603050405020304" pitchFamily="18" charset="0"/>
                        </a:rPr>
                        <m:t>=</m:t>
                      </m:r>
                      <m:nary>
                        <m:naryPr>
                          <m:chr m:val="∑"/>
                          <m:limLoc m:val="subSup"/>
                          <m:supHide m:val="on"/>
                          <m:ctrlPr>
                            <a:rPr lang="en-US" sz="2000" b="0" i="1" smtClean="0">
                              <a:latin typeface="Cambria Math" panose="02040503050406030204" pitchFamily="18" charset="0"/>
                              <a:cs typeface="Times New Roman" panose="02020603050405020304" pitchFamily="18" charset="0"/>
                            </a:rPr>
                          </m:ctrlPr>
                        </m:naryPr>
                        <m:sub>
                          <m:r>
                            <m:rPr>
                              <m:brk m:alnAt="9"/>
                            </m:rPr>
                            <a:rPr lang="en-US" sz="2000" b="0" i="1" smtClean="0">
                              <a:latin typeface="Cambria Math"/>
                              <a:cs typeface="Times New Roman" panose="02020603050405020304" pitchFamily="18" charset="0"/>
                            </a:rPr>
                            <m:t>𝑢</m:t>
                          </m:r>
                          <m:r>
                            <a:rPr lang="en-US" sz="2000" b="0" i="1" smtClean="0">
                              <a:latin typeface="Cambria Math"/>
                              <a:ea typeface="Cambria Math"/>
                              <a:cs typeface="Times New Roman" panose="02020603050405020304" pitchFamily="18" charset="0"/>
                            </a:rPr>
                            <m:t>∈</m:t>
                          </m:r>
                          <m:r>
                            <a:rPr lang="en-US" sz="2000" b="0" i="1" smtClean="0">
                              <a:latin typeface="Cambria Math"/>
                              <a:ea typeface="Cambria Math"/>
                              <a:cs typeface="Times New Roman" panose="02020603050405020304" pitchFamily="18" charset="0"/>
                            </a:rPr>
                            <m:t>𝑆</m:t>
                          </m:r>
                        </m:sub>
                        <m:sup/>
                        <m:e>
                          <m:r>
                            <a:rPr lang="el-GR" sz="2000" i="1">
                              <a:latin typeface="Cambria Math"/>
                              <a:ea typeface="Cambria Math"/>
                              <a:cs typeface="Times New Roman" panose="02020603050405020304" pitchFamily="18" charset="0"/>
                            </a:rPr>
                            <m:t>𝜋</m:t>
                          </m:r>
                          <m:r>
                            <a:rPr lang="en-US" sz="2000" i="1">
                              <a:latin typeface="Cambria Math"/>
                              <a:ea typeface="Cambria Math"/>
                              <a:cs typeface="Times New Roman" panose="02020603050405020304" pitchFamily="18" charset="0"/>
                            </a:rPr>
                            <m:t>(</m:t>
                          </m:r>
                          <m:r>
                            <a:rPr lang="en-US" sz="2000" i="1">
                              <a:latin typeface="Cambria Math"/>
                              <a:ea typeface="Cambria Math"/>
                              <a:cs typeface="Times New Roman" panose="02020603050405020304" pitchFamily="18" charset="0"/>
                            </a:rPr>
                            <m:t>𝑢</m:t>
                          </m:r>
                          <m:r>
                            <a:rPr lang="en-US" sz="2000" i="1">
                              <a:latin typeface="Cambria Math"/>
                              <a:ea typeface="Cambria Math"/>
                              <a:cs typeface="Times New Roman" panose="02020603050405020304" pitchFamily="18" charset="0"/>
                            </a:rPr>
                            <m:t>)</m:t>
                          </m:r>
                        </m:e>
                      </m:nary>
                    </m:oMath>
                  </a14:m>
                  <a:r>
                    <a:rPr lang="en-US" sz="2000" dirty="0" smtClean="0">
                      <a:latin typeface="+mj-lt"/>
                      <a:cs typeface="Times New Roman" panose="02020603050405020304" pitchFamily="18" charset="0"/>
                    </a:rPr>
                    <a:t> : </a:t>
                  </a:r>
                  <a:r>
                    <a:rPr lang="en-US" altLang="zh-CN" sz="2000" dirty="0" smtClean="0">
                      <a:latin typeface="+mj-lt"/>
                      <a:cs typeface="Times New Roman" panose="02020603050405020304" pitchFamily="18" charset="0"/>
                    </a:rPr>
                    <a:t>sum of node weights</a:t>
                  </a:r>
                  <a:endParaRPr lang="en-US" sz="2000" dirty="0" smtClean="0">
                    <a:latin typeface="+mj-lt"/>
                    <a:cs typeface="Times New Roman" panose="02020603050405020304" pitchFamily="18" charset="0"/>
                  </a:endParaRPr>
                </a:p>
              </p:txBody>
            </p:sp>
          </mc:Choice>
          <mc:Fallback xmlns="">
            <p:sp>
              <p:nvSpPr>
                <p:cNvPr id="73" name="Content Placeholder 2"/>
                <p:cNvSpPr txBox="1">
                  <a:spLocks noRot="1" noChangeAspect="1" noMove="1" noResize="1" noEditPoints="1" noAdjustHandles="1" noChangeArrowheads="1" noChangeShapeType="1" noTextEdit="1"/>
                </p:cNvSpPr>
                <p:nvPr/>
              </p:nvSpPr>
              <p:spPr>
                <a:xfrm>
                  <a:off x="106820" y="3978710"/>
                  <a:ext cx="4465180" cy="479968"/>
                </a:xfrm>
                <a:prstGeom prst="rect">
                  <a:avLst/>
                </a:prstGeom>
                <a:blipFill rotWithShape="0">
                  <a:blip r:embed="rId8"/>
                  <a:stretch>
                    <a:fillRect t="-103846" r="-1230" b="-138462"/>
                  </a:stretch>
                </a:blipFill>
              </p:spPr>
              <p:txBody>
                <a:bodyPr/>
                <a:lstStyle/>
                <a:p>
                  <a:r>
                    <a:rPr lang="en-US">
                      <a:noFill/>
                    </a:rPr>
                    <a:t> </a:t>
                  </a:r>
                </a:p>
              </p:txBody>
            </p:sp>
          </mc:Fallback>
        </mc:AlternateContent>
      </p:grpSp>
      <p:sp>
        <p:nvSpPr>
          <p:cNvPr id="74" name="Content Placeholder 2"/>
          <p:cNvSpPr txBox="1">
            <a:spLocks/>
          </p:cNvSpPr>
          <p:nvPr/>
        </p:nvSpPr>
        <p:spPr>
          <a:xfrm>
            <a:off x="307556" y="4682116"/>
            <a:ext cx="4179990" cy="9071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763" lvl="1" indent="0">
              <a:buNone/>
            </a:pPr>
            <a:r>
              <a:rPr lang="en-US" sz="2400" dirty="0" smtClean="0">
                <a:latin typeface="+mj-lt"/>
                <a:cs typeface="Times New Roman" panose="02020603050405020304" pitchFamily="18" charset="0"/>
              </a:rPr>
              <a:t>Subgraph </a:t>
            </a:r>
            <a:r>
              <a:rPr lang="en-US" sz="2400" b="1" dirty="0" smtClean="0">
                <a:solidFill>
                  <a:srgbClr val="FF00FF"/>
                </a:solidFill>
                <a:latin typeface="+mj-lt"/>
                <a:cs typeface="Times New Roman" panose="02020603050405020304" pitchFamily="18" charset="0"/>
              </a:rPr>
              <a:t>A</a:t>
            </a:r>
            <a:r>
              <a:rPr lang="en-US" sz="2400" dirty="0" smtClean="0">
                <a:latin typeface="+mj-lt"/>
                <a:cs typeface="Times New Roman" panose="02020603050405020304" pitchFamily="18" charset="0"/>
              </a:rPr>
              <a:t> becomes the </a:t>
            </a:r>
          </a:p>
          <a:p>
            <a:pPr marL="4763" lvl="1" indent="0">
              <a:buNone/>
            </a:pPr>
            <a:r>
              <a:rPr lang="en-US" sz="2400" b="1" dirty="0" smtClean="0">
                <a:latin typeface="+mj-lt"/>
                <a:cs typeface="Times New Roman" panose="02020603050405020304" pitchFamily="18" charset="0"/>
              </a:rPr>
              <a:t>query biased densest subgraph</a:t>
            </a:r>
            <a:endParaRPr lang="en-US" sz="2400" dirty="0" smtClean="0">
              <a:latin typeface="+mj-lt"/>
              <a:cs typeface="Times New Roman" panose="02020603050405020304" pitchFamily="18" charset="0"/>
            </a:endParaRPr>
          </a:p>
        </p:txBody>
      </p:sp>
      <p:sp>
        <p:nvSpPr>
          <p:cNvPr id="14" name="TextBox 13"/>
          <p:cNvSpPr txBox="1"/>
          <p:nvPr/>
        </p:nvSpPr>
        <p:spPr>
          <a:xfrm>
            <a:off x="3203848" y="5877272"/>
            <a:ext cx="5904148" cy="923330"/>
          </a:xfrm>
          <a:prstGeom prst="rect">
            <a:avLst/>
          </a:prstGeom>
          <a:noFill/>
        </p:spPr>
        <p:txBody>
          <a:bodyPr wrap="square" rtlCol="0">
            <a:spAutoFit/>
          </a:bodyPr>
          <a:lstStyle/>
          <a:p>
            <a:r>
              <a:rPr lang="en-US" dirty="0" err="1" smtClean="0">
                <a:solidFill>
                  <a:schemeClr val="bg1"/>
                </a:solidFill>
              </a:rPr>
              <a:t>Yubao</a:t>
            </a:r>
            <a:r>
              <a:rPr lang="en-US" dirty="0" smtClean="0">
                <a:solidFill>
                  <a:schemeClr val="bg1"/>
                </a:solidFill>
              </a:rPr>
              <a:t> </a:t>
            </a:r>
            <a:r>
              <a:rPr lang="en-US" dirty="0">
                <a:solidFill>
                  <a:schemeClr val="bg1"/>
                </a:solidFill>
              </a:rPr>
              <a:t>Wu, </a:t>
            </a:r>
            <a:r>
              <a:rPr lang="en-US" dirty="0" err="1" smtClean="0">
                <a:solidFill>
                  <a:schemeClr val="bg1"/>
                </a:solidFill>
              </a:rPr>
              <a:t>Ruoming</a:t>
            </a:r>
            <a:r>
              <a:rPr lang="en-US" dirty="0" smtClean="0">
                <a:solidFill>
                  <a:schemeClr val="bg1"/>
                </a:solidFill>
              </a:rPr>
              <a:t> </a:t>
            </a:r>
            <a:r>
              <a:rPr lang="en-US" dirty="0" err="1">
                <a:solidFill>
                  <a:schemeClr val="bg1"/>
                </a:solidFill>
              </a:rPr>
              <a:t>Jin</a:t>
            </a:r>
            <a:r>
              <a:rPr lang="en-US" dirty="0">
                <a:solidFill>
                  <a:schemeClr val="bg1"/>
                </a:solidFill>
              </a:rPr>
              <a:t>, </a:t>
            </a:r>
            <a:r>
              <a:rPr lang="en-US" dirty="0" smtClean="0">
                <a:solidFill>
                  <a:schemeClr val="bg1"/>
                </a:solidFill>
              </a:rPr>
              <a:t>Jing </a:t>
            </a:r>
            <a:r>
              <a:rPr lang="en-US" dirty="0">
                <a:solidFill>
                  <a:schemeClr val="bg1"/>
                </a:solidFill>
              </a:rPr>
              <a:t>Li, and </a:t>
            </a:r>
            <a:r>
              <a:rPr lang="en-US" dirty="0" smtClean="0">
                <a:solidFill>
                  <a:schemeClr val="bg1"/>
                </a:solidFill>
              </a:rPr>
              <a:t>Xiang </a:t>
            </a:r>
            <a:r>
              <a:rPr lang="en-US" dirty="0">
                <a:solidFill>
                  <a:schemeClr val="bg1"/>
                </a:solidFill>
              </a:rPr>
              <a:t>Zhang. </a:t>
            </a:r>
            <a:r>
              <a:rPr lang="en-US" dirty="0" smtClean="0">
                <a:solidFill>
                  <a:schemeClr val="bg1"/>
                </a:solidFill>
              </a:rPr>
              <a:t>Robust </a:t>
            </a:r>
            <a:r>
              <a:rPr lang="en-US" dirty="0">
                <a:solidFill>
                  <a:schemeClr val="bg1"/>
                </a:solidFill>
              </a:rPr>
              <a:t>l</a:t>
            </a:r>
            <a:r>
              <a:rPr lang="en-US" dirty="0" smtClean="0">
                <a:solidFill>
                  <a:schemeClr val="bg1"/>
                </a:solidFill>
              </a:rPr>
              <a:t>ocal </a:t>
            </a:r>
            <a:r>
              <a:rPr lang="en-US" dirty="0">
                <a:solidFill>
                  <a:schemeClr val="bg1"/>
                </a:solidFill>
              </a:rPr>
              <a:t>c</a:t>
            </a:r>
            <a:r>
              <a:rPr lang="en-US" dirty="0" smtClean="0">
                <a:solidFill>
                  <a:schemeClr val="bg1"/>
                </a:solidFill>
              </a:rPr>
              <a:t>ommunity </a:t>
            </a:r>
            <a:r>
              <a:rPr lang="en-US" dirty="0">
                <a:solidFill>
                  <a:schemeClr val="bg1"/>
                </a:solidFill>
              </a:rPr>
              <a:t>d</a:t>
            </a:r>
            <a:r>
              <a:rPr lang="en-US" dirty="0" smtClean="0">
                <a:solidFill>
                  <a:schemeClr val="bg1"/>
                </a:solidFill>
              </a:rPr>
              <a:t>etection</a:t>
            </a:r>
            <a:r>
              <a:rPr lang="en-US" dirty="0">
                <a:solidFill>
                  <a:schemeClr val="bg1"/>
                </a:solidFill>
              </a:rPr>
              <a:t>: </a:t>
            </a:r>
            <a:r>
              <a:rPr lang="en-US" dirty="0" smtClean="0">
                <a:solidFill>
                  <a:schemeClr val="bg1"/>
                </a:solidFill>
              </a:rPr>
              <a:t>on </a:t>
            </a:r>
            <a:r>
              <a:rPr lang="en-US" dirty="0">
                <a:solidFill>
                  <a:schemeClr val="bg1"/>
                </a:solidFill>
              </a:rPr>
              <a:t>f</a:t>
            </a:r>
            <a:r>
              <a:rPr lang="en-US" dirty="0" smtClean="0">
                <a:solidFill>
                  <a:schemeClr val="bg1"/>
                </a:solidFill>
              </a:rPr>
              <a:t>ree </a:t>
            </a:r>
            <a:r>
              <a:rPr lang="en-US" dirty="0">
                <a:solidFill>
                  <a:schemeClr val="bg1"/>
                </a:solidFill>
              </a:rPr>
              <a:t>r</a:t>
            </a:r>
            <a:r>
              <a:rPr lang="en-US" dirty="0" smtClean="0">
                <a:solidFill>
                  <a:schemeClr val="bg1"/>
                </a:solidFill>
              </a:rPr>
              <a:t>ider </a:t>
            </a:r>
            <a:r>
              <a:rPr lang="en-US" dirty="0">
                <a:solidFill>
                  <a:schemeClr val="bg1"/>
                </a:solidFill>
              </a:rPr>
              <a:t>e</a:t>
            </a:r>
            <a:r>
              <a:rPr lang="en-US" dirty="0" smtClean="0">
                <a:solidFill>
                  <a:schemeClr val="bg1"/>
                </a:solidFill>
              </a:rPr>
              <a:t>ffect </a:t>
            </a:r>
            <a:r>
              <a:rPr lang="en-US" dirty="0">
                <a:solidFill>
                  <a:schemeClr val="bg1"/>
                </a:solidFill>
              </a:rPr>
              <a:t>and </a:t>
            </a:r>
            <a:r>
              <a:rPr lang="en-US" dirty="0" smtClean="0">
                <a:solidFill>
                  <a:schemeClr val="bg1"/>
                </a:solidFill>
              </a:rPr>
              <a:t>its </a:t>
            </a:r>
            <a:r>
              <a:rPr lang="en-US" dirty="0">
                <a:solidFill>
                  <a:schemeClr val="bg1"/>
                </a:solidFill>
              </a:rPr>
              <a:t>e</a:t>
            </a:r>
            <a:r>
              <a:rPr lang="en-US" dirty="0" smtClean="0">
                <a:solidFill>
                  <a:schemeClr val="bg1"/>
                </a:solidFill>
              </a:rPr>
              <a:t>limination</a:t>
            </a:r>
            <a:r>
              <a:rPr lang="en-US" dirty="0">
                <a:solidFill>
                  <a:schemeClr val="bg1"/>
                </a:solidFill>
              </a:rPr>
              <a:t>.</a:t>
            </a:r>
            <a:r>
              <a:rPr lang="en-US" dirty="0" smtClean="0">
                <a:solidFill>
                  <a:schemeClr val="bg1"/>
                </a:solidFill>
              </a:rPr>
              <a:t> PVLDB, </a:t>
            </a:r>
            <a:r>
              <a:rPr lang="en-US" dirty="0">
                <a:solidFill>
                  <a:schemeClr val="bg1"/>
                </a:solidFill>
              </a:rPr>
              <a:t>8(7):798-809, 2015</a:t>
            </a:r>
            <a:r>
              <a:rPr lang="en-US" dirty="0" smtClean="0">
                <a:solidFill>
                  <a:schemeClr val="bg1"/>
                </a:solidFill>
              </a:rPr>
              <a:t>.</a:t>
            </a:r>
            <a:endParaRPr lang="en-US" dirty="0">
              <a:solidFill>
                <a:schemeClr val="bg1"/>
              </a:solidFill>
              <a:cs typeface="Times New Roman" pitchFamily="18" charset="0"/>
            </a:endParaRPr>
          </a:p>
        </p:txBody>
      </p:sp>
    </p:spTree>
    <p:extLst>
      <p:ext uri="{BB962C8B-B14F-4D97-AF65-F5344CB8AC3E}">
        <p14:creationId xmlns:p14="http://schemas.microsoft.com/office/powerpoint/2010/main" val="400520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nvPr>
            </p:nvGraphicFramePr>
            <p:xfrm>
              <a:off x="215516" y="1376772"/>
              <a:ext cx="8748972" cy="3050803"/>
            </p:xfrm>
            <a:graphic>
              <a:graphicData uri="http://schemas.openxmlformats.org/drawingml/2006/table">
                <a:tbl>
                  <a:tblPr firstRow="1" bandRow="1">
                    <a:tableStyleId>{5C22544A-7EE6-4342-B048-85BDC9FD1C3A}</a:tableStyleId>
                  </a:tblPr>
                  <a:tblGrid>
                    <a:gridCol w="1416472"/>
                    <a:gridCol w="2579972"/>
                    <a:gridCol w="2556284"/>
                    <a:gridCol w="2196244"/>
                  </a:tblGrid>
                  <a:tr h="566527">
                    <a:tc>
                      <a:txBody>
                        <a:bodyPr/>
                        <a:lstStyle/>
                        <a:p>
                          <a:endParaRPr lang="en-US" dirty="0"/>
                        </a:p>
                      </a:txBody>
                      <a:tcPr marL="0" marR="0"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FFFFFF"/>
                        </a:solidFill>
                      </a:tcPr>
                    </a:tc>
                    <a:tc>
                      <a:txBody>
                        <a:bodyPr/>
                        <a:lstStyle/>
                        <a:p>
                          <a:pPr algn="ctr"/>
                          <a:r>
                            <a:rPr lang="en-US" sz="2400" b="1" kern="1200" dirty="0" smtClean="0">
                              <a:solidFill>
                                <a:srgbClr val="E9EDEA"/>
                              </a:solidFill>
                              <a:latin typeface="+mn-lt"/>
                              <a:ea typeface="+mn-ea"/>
                              <a:cs typeface="Times New Roman" panose="02020603050405020304" pitchFamily="18" charset="0"/>
                            </a:rPr>
                            <a:t>QDC</a:t>
                          </a:r>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400" b="1" kern="1200" dirty="0" smtClean="0">
                              <a:solidFill>
                                <a:srgbClr val="E9EDEA"/>
                              </a:solidFill>
                              <a:latin typeface="+mn-lt"/>
                              <a:ea typeface="+mn-ea"/>
                              <a:cs typeface="Times New Roman" panose="02020603050405020304" pitchFamily="18" charset="0"/>
                            </a:rPr>
                            <a:t>QDC’</a:t>
                          </a:r>
                          <a:endParaRPr lang="en-US" sz="2400" b="1" kern="1200" baseline="0" dirty="0" smtClean="0">
                            <a:solidFill>
                              <a:srgbClr val="E9EDEA"/>
                            </a:solidFill>
                            <a:latin typeface="+mn-lt"/>
                            <a:ea typeface="+mn-ea"/>
                            <a:cs typeface="Times New Roman" panose="02020603050405020304" pitchFamily="18" charset="0"/>
                          </a:endParaRPr>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400" b="1" kern="1200" dirty="0" smtClean="0">
                              <a:solidFill>
                                <a:srgbClr val="E9EDEA"/>
                              </a:solidFill>
                              <a:latin typeface="+mn-lt"/>
                              <a:ea typeface="+mn-ea"/>
                              <a:cs typeface="Times New Roman" panose="02020603050405020304" pitchFamily="18" charset="0"/>
                            </a:rPr>
                            <a:t>QDC’’</a:t>
                          </a:r>
                        </a:p>
                      </a:txBody>
                      <a:tcPr marL="0" marR="0"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r>
                  <a:tr h="828092">
                    <a:tc>
                      <a:txBody>
                        <a:bodyPr/>
                        <a:lstStyle/>
                        <a:p>
                          <a:pPr algn="ctr"/>
                          <a:r>
                            <a:rPr lang="en-US" sz="2200" b="1" dirty="0" smtClean="0"/>
                            <a:t>Input</a:t>
                          </a:r>
                          <a:endParaRPr lang="en-US" sz="2200" b="1" dirty="0"/>
                        </a:p>
                      </a:txBody>
                      <a:tcPr marL="0" marR="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63500" lvl="1" indent="0" algn="l">
                            <a:buFont typeface="+mj-lt"/>
                            <a:buNone/>
                          </a:pPr>
                          <a:r>
                            <a:rPr lang="en-US" sz="2200" kern="1200" dirty="0" smtClean="0">
                              <a:solidFill>
                                <a:schemeClr val="dk1"/>
                              </a:solidFill>
                              <a:latin typeface="+mn-lt"/>
                              <a:ea typeface="+mn-ea"/>
                              <a:cs typeface="Times New Roman" panose="02020603050405020304" pitchFamily="18" charset="0"/>
                            </a:rPr>
                            <a:t>1) </a:t>
                          </a:r>
                          <a14:m>
                            <m:oMath xmlns:m="http://schemas.openxmlformats.org/officeDocument/2006/math">
                              <m:r>
                                <a:rPr lang="en-US" sz="2200">
                                  <a:latin typeface="Cambria Math"/>
                                  <a:cs typeface="Times New Roman" panose="02020603050405020304" pitchFamily="18" charset="0"/>
                                </a:rPr>
                                <m:t>𝐺</m:t>
                              </m:r>
                              <m:r>
                                <a:rPr lang="en-US" sz="2200">
                                  <a:latin typeface="Cambria Math"/>
                                  <a:cs typeface="Times New Roman" panose="02020603050405020304" pitchFamily="18" charset="0"/>
                                </a:rPr>
                                <m:t>(</m:t>
                              </m:r>
                              <m:r>
                                <a:rPr lang="en-US" sz="2200">
                                  <a:latin typeface="Cambria Math"/>
                                  <a:cs typeface="Times New Roman" panose="02020603050405020304" pitchFamily="18" charset="0"/>
                                </a:rPr>
                                <m:t>𝑉</m:t>
                              </m:r>
                              <m:r>
                                <a:rPr lang="en-US" sz="2200">
                                  <a:latin typeface="Cambria Math"/>
                                  <a:cs typeface="Times New Roman" panose="02020603050405020304" pitchFamily="18" charset="0"/>
                                </a:rPr>
                                <m:t>,</m:t>
                              </m:r>
                              <m:r>
                                <a:rPr lang="en-US" sz="2200">
                                  <a:latin typeface="Cambria Math"/>
                                  <a:cs typeface="Times New Roman" panose="02020603050405020304" pitchFamily="18" charset="0"/>
                                </a:rPr>
                                <m:t>𝐸</m:t>
                              </m:r>
                              <m:r>
                                <a:rPr lang="en-US" sz="2200">
                                  <a:latin typeface="Cambria Math"/>
                                  <a:cs typeface="Times New Roman" panose="02020603050405020304" pitchFamily="18" charset="0"/>
                                </a:rPr>
                                <m:t>)</m:t>
                              </m:r>
                            </m:oMath>
                          </a14:m>
                          <a:endParaRPr lang="en-US" sz="2200" kern="1200" dirty="0" smtClean="0">
                            <a:solidFill>
                              <a:schemeClr val="dk1"/>
                            </a:solidFill>
                            <a:latin typeface="+mn-lt"/>
                            <a:ea typeface="+mn-ea"/>
                            <a:cs typeface="Times New Roman" panose="02020603050405020304" pitchFamily="18" charset="0"/>
                          </a:endParaRPr>
                        </a:p>
                        <a:p>
                          <a:pPr marL="63500" lvl="1" indent="0" algn="l">
                            <a:buFont typeface="+mj-lt"/>
                            <a:buNone/>
                          </a:pPr>
                          <a:r>
                            <a:rPr lang="en-US" sz="2200" kern="1200" dirty="0" smtClean="0">
                              <a:solidFill>
                                <a:schemeClr val="dk1"/>
                              </a:solidFill>
                              <a:latin typeface="+mn-lt"/>
                              <a:ea typeface="+mn-ea"/>
                              <a:cs typeface="Times New Roman" panose="02020603050405020304" pitchFamily="18" charset="0"/>
                            </a:rPr>
                            <a:t>2) query </a:t>
                          </a:r>
                          <a14:m>
                            <m:oMath xmlns:m="http://schemas.openxmlformats.org/officeDocument/2006/math">
                              <m:r>
                                <a:rPr lang="en-US" sz="2200" b="0" i="1" smtClean="0">
                                  <a:latin typeface="Cambria Math"/>
                                  <a:cs typeface="Times New Roman" panose="02020603050405020304" pitchFamily="18" charset="0"/>
                                </a:rPr>
                                <m:t>𝑄</m:t>
                              </m:r>
                            </m:oMath>
                          </a14:m>
                          <a:endParaRPr lang="en-US" sz="2200" kern="1200" dirty="0" smtClean="0">
                            <a:solidFill>
                              <a:schemeClr val="dk1"/>
                            </a:solidFill>
                            <a:latin typeface="+mn-lt"/>
                            <a:ea typeface="+mn-ea"/>
                            <a:cs typeface="Times New Roman" panose="02020603050405020304" pitchFamily="18" charset="0"/>
                          </a:endParaRPr>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63500" lvl="1" indent="0" algn="l">
                            <a:buFont typeface="+mj-lt"/>
                            <a:buNone/>
                          </a:pPr>
                          <a:r>
                            <a:rPr lang="en-US" sz="2200" kern="1200" dirty="0" smtClean="0">
                              <a:solidFill>
                                <a:schemeClr val="dk1"/>
                              </a:solidFill>
                              <a:latin typeface="+mn-lt"/>
                              <a:ea typeface="+mn-ea"/>
                              <a:cs typeface="Times New Roman" panose="02020603050405020304" pitchFamily="18" charset="0"/>
                            </a:rPr>
                            <a:t>1) </a:t>
                          </a:r>
                          <a14:m>
                            <m:oMath xmlns:m="http://schemas.openxmlformats.org/officeDocument/2006/math">
                              <m:r>
                                <a:rPr lang="en-US" sz="2200">
                                  <a:latin typeface="Cambria Math"/>
                                  <a:cs typeface="Times New Roman" panose="02020603050405020304" pitchFamily="18" charset="0"/>
                                </a:rPr>
                                <m:t>𝐺</m:t>
                              </m:r>
                              <m:r>
                                <a:rPr lang="en-US" sz="2200">
                                  <a:latin typeface="Cambria Math"/>
                                  <a:cs typeface="Times New Roman" panose="02020603050405020304" pitchFamily="18" charset="0"/>
                                </a:rPr>
                                <m:t>(</m:t>
                              </m:r>
                              <m:r>
                                <a:rPr lang="en-US" sz="2200">
                                  <a:latin typeface="Cambria Math"/>
                                  <a:cs typeface="Times New Roman" panose="02020603050405020304" pitchFamily="18" charset="0"/>
                                </a:rPr>
                                <m:t>𝑉</m:t>
                              </m:r>
                              <m:r>
                                <a:rPr lang="en-US" sz="2200">
                                  <a:latin typeface="Cambria Math"/>
                                  <a:cs typeface="Times New Roman" panose="02020603050405020304" pitchFamily="18" charset="0"/>
                                </a:rPr>
                                <m:t>,</m:t>
                              </m:r>
                              <m:r>
                                <a:rPr lang="en-US" sz="2200">
                                  <a:latin typeface="Cambria Math"/>
                                  <a:cs typeface="Times New Roman" panose="02020603050405020304" pitchFamily="18" charset="0"/>
                                </a:rPr>
                                <m:t>𝐸</m:t>
                              </m:r>
                              <m:r>
                                <a:rPr lang="en-US" sz="2200">
                                  <a:latin typeface="Cambria Math"/>
                                  <a:cs typeface="Times New Roman" panose="02020603050405020304" pitchFamily="18" charset="0"/>
                                </a:rPr>
                                <m:t>)</m:t>
                              </m:r>
                            </m:oMath>
                          </a14:m>
                          <a:endParaRPr lang="en-US" sz="2200" kern="1200" dirty="0" smtClean="0">
                            <a:solidFill>
                              <a:schemeClr val="dk1"/>
                            </a:solidFill>
                            <a:latin typeface="+mn-lt"/>
                            <a:ea typeface="+mn-ea"/>
                            <a:cs typeface="Times New Roman" panose="02020603050405020304" pitchFamily="18" charset="0"/>
                          </a:endParaRPr>
                        </a:p>
                        <a:p>
                          <a:pPr marL="63500" lvl="1" indent="0" algn="l">
                            <a:buFont typeface="+mj-lt"/>
                            <a:buNone/>
                          </a:pPr>
                          <a:r>
                            <a:rPr lang="en-US" sz="2200" kern="1200" dirty="0" smtClean="0">
                              <a:solidFill>
                                <a:schemeClr val="dk1"/>
                              </a:solidFill>
                              <a:latin typeface="+mn-lt"/>
                              <a:ea typeface="+mn-ea"/>
                              <a:cs typeface="Times New Roman" panose="02020603050405020304" pitchFamily="18" charset="0"/>
                            </a:rPr>
                            <a:t>2)</a:t>
                          </a:r>
                          <a:r>
                            <a:rPr lang="en-US" sz="2200" kern="1200" baseline="0" dirty="0" smtClean="0">
                              <a:solidFill>
                                <a:schemeClr val="dk1"/>
                              </a:solidFill>
                              <a:latin typeface="+mn-lt"/>
                              <a:ea typeface="+mn-ea"/>
                              <a:cs typeface="Times New Roman" panose="02020603050405020304" pitchFamily="18" charset="0"/>
                            </a:rPr>
                            <a:t> q</a:t>
                          </a:r>
                          <a:r>
                            <a:rPr lang="en-US" sz="2200" kern="1200" dirty="0" smtClean="0">
                              <a:solidFill>
                                <a:schemeClr val="dk1"/>
                              </a:solidFill>
                              <a:latin typeface="+mn-lt"/>
                              <a:ea typeface="+mn-ea"/>
                              <a:cs typeface="Times New Roman" panose="02020603050405020304" pitchFamily="18" charset="0"/>
                            </a:rPr>
                            <a:t>uery</a:t>
                          </a:r>
                          <a:r>
                            <a:rPr lang="en-US" sz="2200" kern="1200" baseline="0" dirty="0" smtClean="0">
                              <a:solidFill>
                                <a:schemeClr val="dk1"/>
                              </a:solidFill>
                              <a:latin typeface="+mn-lt"/>
                              <a:ea typeface="+mn-ea"/>
                              <a:cs typeface="Times New Roman" panose="02020603050405020304" pitchFamily="18" charset="0"/>
                            </a:rPr>
                            <a:t> </a:t>
                          </a:r>
                          <a14:m>
                            <m:oMath xmlns:m="http://schemas.openxmlformats.org/officeDocument/2006/math">
                              <m:r>
                                <a:rPr lang="en-US" sz="2200" b="0" i="1" smtClean="0">
                                  <a:latin typeface="Cambria Math"/>
                                  <a:cs typeface="Times New Roman" panose="02020603050405020304" pitchFamily="18" charset="0"/>
                                </a:rPr>
                                <m:t>𝑄</m:t>
                              </m:r>
                            </m:oMath>
                          </a14:m>
                          <a:endParaRPr lang="en-US" sz="2200" kern="1200" dirty="0" smtClean="0">
                            <a:solidFill>
                              <a:schemeClr val="dk1"/>
                            </a:solidFill>
                            <a:latin typeface="+mn-lt"/>
                            <a:ea typeface="+mn-ea"/>
                            <a:cs typeface="Times New Roman" panose="02020603050405020304" pitchFamily="18" charset="0"/>
                          </a:endParaRPr>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63500" marR="0" lvl="1"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200">
                                  <a:latin typeface="Cambria Math"/>
                                  <a:cs typeface="Times New Roman" panose="02020603050405020304" pitchFamily="18" charset="0"/>
                                </a:rPr>
                                <m:t>𝐺</m:t>
                              </m:r>
                              <m:d>
                                <m:dPr>
                                  <m:ctrlPr>
                                    <a:rPr lang="en-US" sz="2200" i="1">
                                      <a:latin typeface="Cambria Math" panose="02040503050406030204" pitchFamily="18" charset="0"/>
                                      <a:cs typeface="Times New Roman" panose="02020603050405020304" pitchFamily="18" charset="0"/>
                                    </a:rPr>
                                  </m:ctrlPr>
                                </m:dPr>
                                <m:e>
                                  <m:r>
                                    <a:rPr lang="en-US" sz="2200">
                                      <a:latin typeface="Cambria Math"/>
                                      <a:cs typeface="Times New Roman" panose="02020603050405020304" pitchFamily="18" charset="0"/>
                                    </a:rPr>
                                    <m:t>𝑉</m:t>
                                  </m:r>
                                  <m:r>
                                    <a:rPr lang="en-US" sz="2200">
                                      <a:latin typeface="Cambria Math"/>
                                      <a:cs typeface="Times New Roman" panose="02020603050405020304" pitchFamily="18" charset="0"/>
                                    </a:rPr>
                                    <m:t>,</m:t>
                                  </m:r>
                                  <m:r>
                                    <a:rPr lang="en-US" sz="2200">
                                      <a:latin typeface="Cambria Math"/>
                                      <a:cs typeface="Times New Roman" panose="02020603050405020304" pitchFamily="18" charset="0"/>
                                    </a:rPr>
                                    <m:t>𝐸</m:t>
                                  </m:r>
                                </m:e>
                              </m:d>
                            </m:oMath>
                          </a14:m>
                          <a:r>
                            <a:rPr lang="en-US" sz="2200" kern="1200" dirty="0" smtClean="0">
                              <a:solidFill>
                                <a:schemeClr val="dk1"/>
                              </a:solidFill>
                              <a:latin typeface="+mn-lt"/>
                              <a:ea typeface="+mn-ea"/>
                              <a:cs typeface="Times New Roman" panose="02020603050405020304" pitchFamily="18" charset="0"/>
                            </a:rPr>
                            <a:t> </a:t>
                          </a:r>
                        </a:p>
                        <a:p>
                          <a:pPr marL="63500" marR="0" lvl="1" indent="0" algn="l" defTabSz="457200" rtl="0" eaLnBrk="1" fontAlgn="auto" latinLnBrk="0" hangingPunct="1">
                            <a:lnSpc>
                              <a:spcPct val="100000"/>
                            </a:lnSpc>
                            <a:spcBef>
                              <a:spcPts val="0"/>
                            </a:spcBef>
                            <a:spcAft>
                              <a:spcPts val="0"/>
                            </a:spcAft>
                            <a:buClrTx/>
                            <a:buSzTx/>
                            <a:buFontTx/>
                            <a:buNone/>
                            <a:tabLst/>
                            <a:defRPr/>
                          </a:pPr>
                          <a:endParaRPr lang="en-US" sz="2200" kern="1200" dirty="0" smtClean="0">
                            <a:solidFill>
                              <a:schemeClr val="dk1"/>
                            </a:solidFill>
                            <a:latin typeface="+mn-lt"/>
                            <a:ea typeface="+mn-ea"/>
                            <a:cs typeface="Times New Roman" panose="02020603050405020304" pitchFamily="18" charset="0"/>
                          </a:endParaRPr>
                        </a:p>
                      </a:txBody>
                      <a:tcPr marL="0" marR="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r>
                  <a:tr h="1188132">
                    <a:tc>
                      <a:txBody>
                        <a:bodyPr/>
                        <a:lstStyle/>
                        <a:p>
                          <a:pPr algn="ctr"/>
                          <a:r>
                            <a:rPr lang="en-US" sz="2200" b="1" dirty="0" smtClean="0"/>
                            <a:t>Output</a:t>
                          </a:r>
                        </a:p>
                        <a:p>
                          <a:pPr algn="ctr"/>
                          <a14:m>
                            <m:oMath xmlns:m="http://schemas.openxmlformats.org/officeDocument/2006/math">
                              <m:r>
                                <a:rPr lang="en-US" sz="2200">
                                  <a:latin typeface="Cambria Math"/>
                                  <a:cs typeface="Times New Roman" panose="02020603050405020304" pitchFamily="18" charset="0"/>
                                </a:rPr>
                                <m:t>𝐺</m:t>
                              </m:r>
                              <m:d>
                                <m:dPr>
                                  <m:begChr m:val="["/>
                                  <m:endChr m:val="]"/>
                                  <m:ctrlPr>
                                    <a:rPr lang="en-US" sz="2200" i="1">
                                      <a:latin typeface="Cambria Math" panose="02040503050406030204" pitchFamily="18" charset="0"/>
                                      <a:cs typeface="Times New Roman" panose="02020603050405020304" pitchFamily="18" charset="0"/>
                                    </a:rPr>
                                  </m:ctrlPr>
                                </m:dPr>
                                <m:e>
                                  <m:r>
                                    <a:rPr lang="en-US" sz="2200" b="0" i="1" smtClean="0">
                                      <a:latin typeface="Cambria Math"/>
                                      <a:cs typeface="Times New Roman" panose="02020603050405020304" pitchFamily="18" charset="0"/>
                                    </a:rPr>
                                    <m:t>𝑆</m:t>
                                  </m:r>
                                </m:e>
                              </m:d>
                            </m:oMath>
                          </a14:m>
                          <a:r>
                            <a:rPr lang="en-US" sz="2200" kern="1200" dirty="0" smtClean="0">
                              <a:solidFill>
                                <a:schemeClr val="dk1"/>
                              </a:solidFill>
                              <a:latin typeface="+mn-lt"/>
                              <a:ea typeface="+mn-ea"/>
                              <a:cs typeface="Times New Roman" panose="02020603050405020304" pitchFamily="18" charset="0"/>
                            </a:rPr>
                            <a:t>:</a:t>
                          </a:r>
                          <a:endParaRPr lang="en-US" sz="2200" dirty="0"/>
                        </a:p>
                      </a:txBody>
                      <a:tcPr marL="0" marR="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63500" lvl="1" indent="0" algn="l">
                            <a:buFont typeface="+mj-lt"/>
                            <a:buNone/>
                          </a:pPr>
                          <a:r>
                            <a:rPr lang="en-US" sz="2200" dirty="0" smtClean="0">
                              <a:cs typeface="Times New Roman" panose="02020603050405020304" pitchFamily="18" charset="0"/>
                            </a:rPr>
                            <a:t>1) </a:t>
                          </a:r>
                          <a14:m>
                            <m:oMath xmlns:m="http://schemas.openxmlformats.org/officeDocument/2006/math">
                              <m:r>
                                <a:rPr lang="en-US" sz="2200" i="1" smtClean="0">
                                  <a:latin typeface="Cambria Math"/>
                                  <a:cs typeface="Times New Roman" panose="02020603050405020304" pitchFamily="18" charset="0"/>
                                </a:rPr>
                                <m:t>𝑆</m:t>
                              </m:r>
                            </m:oMath>
                          </a14:m>
                          <a:r>
                            <a:rPr lang="en-US" sz="2200" kern="1200" dirty="0" smtClean="0">
                              <a:solidFill>
                                <a:schemeClr val="dk1"/>
                              </a:solidFill>
                              <a:latin typeface="+mn-lt"/>
                              <a:ea typeface="+mn-ea"/>
                              <a:cs typeface="Times New Roman" panose="02020603050405020304" pitchFamily="18" charset="0"/>
                            </a:rPr>
                            <a:t> contains </a:t>
                          </a:r>
                          <a14:m>
                            <m:oMath xmlns:m="http://schemas.openxmlformats.org/officeDocument/2006/math">
                              <m:r>
                                <a:rPr lang="en-US" sz="2200" i="1">
                                  <a:latin typeface="Cambria Math"/>
                                  <a:cs typeface="Times New Roman" panose="02020603050405020304" pitchFamily="18" charset="0"/>
                                </a:rPr>
                                <m:t>𝑄</m:t>
                              </m:r>
                            </m:oMath>
                          </a14:m>
                          <a:r>
                            <a:rPr lang="en-US" sz="2200" i="1" kern="1200" dirty="0" smtClean="0">
                              <a:solidFill>
                                <a:schemeClr val="dk1"/>
                              </a:solidFill>
                              <a:latin typeface="+mn-lt"/>
                              <a:ea typeface="+mn-ea"/>
                              <a:cs typeface="Times New Roman" panose="02020603050405020304" pitchFamily="18" charset="0"/>
                            </a:rPr>
                            <a:t> </a:t>
                          </a:r>
                        </a:p>
                        <a:p>
                          <a:pPr marL="63500" lvl="1" indent="0" algn="l">
                            <a:buFont typeface="+mj-lt"/>
                            <a:buNone/>
                          </a:pPr>
                          <a:r>
                            <a:rPr lang="en-US" sz="2200" dirty="0" smtClean="0">
                              <a:cs typeface="Times New Roman" panose="02020603050405020304" pitchFamily="18" charset="0"/>
                            </a:rPr>
                            <a:t>2) </a:t>
                          </a:r>
                          <a14:m>
                            <m:oMath xmlns:m="http://schemas.openxmlformats.org/officeDocument/2006/math">
                              <m:r>
                                <a:rPr lang="en-US" sz="2200" i="1" dirty="0">
                                  <a:latin typeface="Cambria Math"/>
                                  <a:ea typeface="Cambria Math"/>
                                  <a:cs typeface="Times New Roman" panose="02020603050405020304" pitchFamily="18" charset="0"/>
                                </a:rPr>
                                <m:t>𝜌</m:t>
                              </m:r>
                              <m:d>
                                <m:dPr>
                                  <m:ctrlPr>
                                    <a:rPr lang="en-US" sz="2200" i="1">
                                      <a:latin typeface="Cambria Math" panose="02040503050406030204" pitchFamily="18" charset="0"/>
                                      <a:cs typeface="Times New Roman" panose="02020603050405020304" pitchFamily="18" charset="0"/>
                                    </a:rPr>
                                  </m:ctrlPr>
                                </m:dPr>
                                <m:e>
                                  <m:r>
                                    <a:rPr lang="en-US" sz="2200" b="0" i="1" smtClean="0">
                                      <a:latin typeface="Cambria Math"/>
                                      <a:cs typeface="Times New Roman" panose="02020603050405020304" pitchFamily="18" charset="0"/>
                                    </a:rPr>
                                    <m:t>𝑆</m:t>
                                  </m:r>
                                </m:e>
                              </m:d>
                            </m:oMath>
                          </a14:m>
                          <a:r>
                            <a:rPr lang="en-US" sz="2200" kern="1200" dirty="0" smtClean="0">
                              <a:solidFill>
                                <a:schemeClr val="dk1"/>
                              </a:solidFill>
                              <a:latin typeface="+mn-lt"/>
                              <a:ea typeface="+mn-ea"/>
                              <a:cs typeface="Times New Roman" panose="02020603050405020304" pitchFamily="18" charset="0"/>
                            </a:rPr>
                            <a:t> is maximized</a:t>
                          </a:r>
                        </a:p>
                        <a:p>
                          <a:pPr marL="63500" lvl="1" indent="0" algn="l">
                            <a:buFont typeface="+mj-lt"/>
                            <a:buNone/>
                          </a:pPr>
                          <a:r>
                            <a:rPr lang="en-US" sz="2200" dirty="0" smtClean="0">
                              <a:cs typeface="Times New Roman" panose="02020603050405020304" pitchFamily="18" charset="0"/>
                            </a:rPr>
                            <a:t>3) </a:t>
                          </a:r>
                          <a14:m>
                            <m:oMath xmlns:m="http://schemas.openxmlformats.org/officeDocument/2006/math">
                              <m:r>
                                <a:rPr lang="en-US" sz="2200" i="1" dirty="0" smtClean="0">
                                  <a:latin typeface="Cambria Math"/>
                                  <a:cs typeface="Times New Roman" panose="02020603050405020304" pitchFamily="18" charset="0"/>
                                </a:rPr>
                                <m:t>𝐺</m:t>
                              </m:r>
                              <m:r>
                                <a:rPr lang="en-US" sz="2200" i="1" dirty="0" smtClean="0">
                                  <a:latin typeface="Cambria Math"/>
                                  <a:cs typeface="Times New Roman" panose="02020603050405020304" pitchFamily="18" charset="0"/>
                                </a:rPr>
                                <m:t>[</m:t>
                              </m:r>
                              <m:r>
                                <a:rPr lang="en-US" sz="2200" i="1" dirty="0" smtClean="0">
                                  <a:latin typeface="Cambria Math"/>
                                  <a:cs typeface="Times New Roman" panose="02020603050405020304" pitchFamily="18" charset="0"/>
                                </a:rPr>
                                <m:t>𝑆</m:t>
                              </m:r>
                              <m:r>
                                <a:rPr lang="en-US" sz="2200" i="1" dirty="0" smtClean="0">
                                  <a:latin typeface="Cambria Math"/>
                                  <a:cs typeface="Times New Roman" panose="02020603050405020304" pitchFamily="18" charset="0"/>
                                </a:rPr>
                                <m:t>]</m:t>
                              </m:r>
                            </m:oMath>
                          </a14:m>
                          <a:r>
                            <a:rPr lang="en-US" sz="2200" kern="1200" dirty="0" smtClean="0">
                              <a:solidFill>
                                <a:schemeClr val="dk1"/>
                              </a:solidFill>
                              <a:latin typeface="+mn-lt"/>
                              <a:ea typeface="+mn-ea"/>
                              <a:cs typeface="Times New Roman" panose="02020603050405020304" pitchFamily="18" charset="0"/>
                            </a:rPr>
                            <a:t> is connected</a:t>
                          </a:r>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63500" lvl="1" indent="0" algn="l">
                            <a:buFont typeface="+mj-lt"/>
                            <a:buNone/>
                          </a:pPr>
                          <a:r>
                            <a:rPr lang="en-US" sz="2200" dirty="0" smtClean="0">
                              <a:cs typeface="Times New Roman" panose="02020603050405020304" pitchFamily="18" charset="0"/>
                            </a:rPr>
                            <a:t>1) </a:t>
                          </a:r>
                          <a14:m>
                            <m:oMath xmlns:m="http://schemas.openxmlformats.org/officeDocument/2006/math">
                              <m:r>
                                <a:rPr lang="en-US" sz="2200" i="1" smtClean="0">
                                  <a:latin typeface="Cambria Math"/>
                                  <a:cs typeface="Times New Roman" panose="02020603050405020304" pitchFamily="18" charset="0"/>
                                </a:rPr>
                                <m:t>𝑆</m:t>
                              </m:r>
                            </m:oMath>
                          </a14:m>
                          <a:r>
                            <a:rPr lang="en-US" sz="2200" kern="1200" dirty="0" smtClean="0">
                              <a:solidFill>
                                <a:schemeClr val="dk1"/>
                              </a:solidFill>
                              <a:latin typeface="+mn-lt"/>
                              <a:ea typeface="+mn-ea"/>
                              <a:cs typeface="Times New Roman" panose="02020603050405020304" pitchFamily="18" charset="0"/>
                            </a:rPr>
                            <a:t> contains </a:t>
                          </a:r>
                          <a14:m>
                            <m:oMath xmlns:m="http://schemas.openxmlformats.org/officeDocument/2006/math">
                              <m:r>
                                <a:rPr lang="en-US" sz="2200" i="1">
                                  <a:latin typeface="Cambria Math"/>
                                  <a:cs typeface="Times New Roman" panose="02020603050405020304" pitchFamily="18" charset="0"/>
                                </a:rPr>
                                <m:t>𝑄</m:t>
                              </m:r>
                            </m:oMath>
                          </a14:m>
                          <a:endParaRPr lang="en-US" sz="2200" i="1" kern="1200" dirty="0" smtClean="0">
                            <a:solidFill>
                              <a:schemeClr val="dk1"/>
                            </a:solidFill>
                            <a:latin typeface="+mn-lt"/>
                            <a:ea typeface="+mn-ea"/>
                            <a:cs typeface="Times New Roman" panose="02020603050405020304" pitchFamily="18" charset="0"/>
                          </a:endParaRPr>
                        </a:p>
                        <a:p>
                          <a:pPr marL="63500" lvl="1" indent="0" algn="l">
                            <a:buFont typeface="+mj-lt"/>
                            <a:buNone/>
                          </a:pPr>
                          <a:r>
                            <a:rPr lang="en-US" sz="2200" dirty="0" smtClean="0">
                              <a:ea typeface="Cambria Math"/>
                              <a:cs typeface="Times New Roman" panose="02020603050405020304" pitchFamily="18" charset="0"/>
                            </a:rPr>
                            <a:t>2) </a:t>
                          </a:r>
                          <a14:m>
                            <m:oMath xmlns:m="http://schemas.openxmlformats.org/officeDocument/2006/math">
                              <m:r>
                                <a:rPr lang="en-US" sz="2200" i="1" dirty="0">
                                  <a:latin typeface="Cambria Math"/>
                                  <a:ea typeface="Cambria Math"/>
                                  <a:cs typeface="Times New Roman" panose="02020603050405020304" pitchFamily="18" charset="0"/>
                                </a:rPr>
                                <m:t>𝜌</m:t>
                              </m:r>
                              <m:d>
                                <m:dPr>
                                  <m:ctrlPr>
                                    <a:rPr lang="en-US" sz="2200" i="1">
                                      <a:latin typeface="Cambria Math" panose="02040503050406030204" pitchFamily="18" charset="0"/>
                                      <a:cs typeface="Times New Roman" panose="02020603050405020304" pitchFamily="18" charset="0"/>
                                    </a:rPr>
                                  </m:ctrlPr>
                                </m:dPr>
                                <m:e>
                                  <m:r>
                                    <a:rPr lang="en-US" sz="2200" b="0" i="1" smtClean="0">
                                      <a:latin typeface="Cambria Math"/>
                                      <a:cs typeface="Times New Roman" panose="02020603050405020304" pitchFamily="18" charset="0"/>
                                    </a:rPr>
                                    <m:t>𝑆</m:t>
                                  </m:r>
                                </m:e>
                              </m:d>
                            </m:oMath>
                          </a14:m>
                          <a:r>
                            <a:rPr lang="en-US" sz="2200" kern="1200" dirty="0" smtClean="0">
                              <a:solidFill>
                                <a:schemeClr val="dk1"/>
                              </a:solidFill>
                              <a:latin typeface="+mn-lt"/>
                              <a:ea typeface="+mn-ea"/>
                              <a:cs typeface="Times New Roman" panose="02020603050405020304" pitchFamily="18" charset="0"/>
                            </a:rPr>
                            <a:t> is maximized</a:t>
                          </a:r>
                        </a:p>
                        <a:p>
                          <a:pPr marL="63500" lvl="1" indent="0" algn="l">
                            <a:buFont typeface="+mj-lt"/>
                            <a:buNone/>
                          </a:pPr>
                          <a:endParaRPr lang="en-US" sz="2200" kern="1200" dirty="0" smtClean="0">
                            <a:solidFill>
                              <a:schemeClr val="dk1"/>
                            </a:solidFill>
                            <a:latin typeface="+mn-lt"/>
                            <a:ea typeface="+mn-ea"/>
                            <a:cs typeface="Times New Roman" panose="02020603050405020304" pitchFamily="18" charset="0"/>
                          </a:endParaRPr>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63500" marR="0" lvl="1"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200" i="1" dirty="0" smtClean="0">
                                  <a:latin typeface="Cambria Math"/>
                                  <a:ea typeface="Cambria Math"/>
                                  <a:cs typeface="Times New Roman" panose="02020603050405020304" pitchFamily="18" charset="0"/>
                                </a:rPr>
                                <m:t>𝜌</m:t>
                              </m:r>
                              <m:d>
                                <m:dPr>
                                  <m:ctrlPr>
                                    <a:rPr lang="en-US" sz="2200" i="1">
                                      <a:latin typeface="Cambria Math" panose="02040503050406030204" pitchFamily="18" charset="0"/>
                                      <a:cs typeface="Times New Roman" panose="02020603050405020304" pitchFamily="18" charset="0"/>
                                    </a:rPr>
                                  </m:ctrlPr>
                                </m:dPr>
                                <m:e>
                                  <m:r>
                                    <a:rPr lang="en-US" sz="2200" b="0" i="1" smtClean="0">
                                      <a:latin typeface="Cambria Math"/>
                                      <a:cs typeface="Times New Roman" panose="02020603050405020304" pitchFamily="18" charset="0"/>
                                    </a:rPr>
                                    <m:t>𝑆</m:t>
                                  </m:r>
                                </m:e>
                              </m:d>
                            </m:oMath>
                          </a14:m>
                          <a:r>
                            <a:rPr lang="en-US" sz="2200" kern="1200" dirty="0" smtClean="0">
                              <a:solidFill>
                                <a:schemeClr val="dk1"/>
                              </a:solidFill>
                              <a:latin typeface="+mn-lt"/>
                              <a:ea typeface="+mn-ea"/>
                              <a:cs typeface="Times New Roman" panose="02020603050405020304" pitchFamily="18" charset="0"/>
                            </a:rPr>
                            <a:t> is maximized</a:t>
                          </a:r>
                        </a:p>
                      </a:txBody>
                      <a:tcPr marL="0" marR="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r>
                  <a:tr h="468052">
                    <a:tc>
                      <a:txBody>
                        <a:bodyPr/>
                        <a:lstStyle/>
                        <a:p>
                          <a:pPr algn="ctr"/>
                          <a:r>
                            <a:rPr lang="en-US" sz="2200" b="1" dirty="0" smtClean="0"/>
                            <a:t>Complexity</a:t>
                          </a:r>
                          <a:endParaRPr lang="en-US" sz="2200" b="1" dirty="0"/>
                        </a:p>
                      </a:txBody>
                      <a:tcPr marL="0" marR="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Tx/>
                            <a:buSzTx/>
                            <a:buFont typeface="+mj-lt"/>
                            <a:buNone/>
                            <a:tabLst/>
                            <a:defRPr/>
                          </a:pPr>
                          <a:r>
                            <a:rPr lang="en-US" sz="2200" kern="1200" dirty="0" smtClean="0">
                              <a:solidFill>
                                <a:schemeClr val="dk1"/>
                              </a:solidFill>
                              <a:latin typeface="+mn-lt"/>
                              <a:ea typeface="+mn-ea"/>
                              <a:cs typeface="Times New Roman" panose="02020603050405020304" pitchFamily="18" charset="0"/>
                            </a:rPr>
                            <a:t>NP-hard</a:t>
                          </a:r>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Tx/>
                            <a:buSzTx/>
                            <a:buFont typeface="+mj-lt"/>
                            <a:buNone/>
                            <a:tabLst/>
                            <a:defRPr/>
                          </a:pPr>
                          <a:r>
                            <a:rPr lang="en-US" sz="2200" kern="1200" dirty="0" smtClean="0">
                              <a:solidFill>
                                <a:schemeClr val="dk1"/>
                              </a:solidFill>
                              <a:latin typeface="+mn-lt"/>
                              <a:ea typeface="+mn-ea"/>
                              <a:cs typeface="Times New Roman" panose="02020603050405020304" pitchFamily="18" charset="0"/>
                            </a:rPr>
                            <a:t>Polynomial</a:t>
                          </a:r>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2200" kern="1200" dirty="0" smtClean="0">
                              <a:solidFill>
                                <a:schemeClr val="dk1"/>
                              </a:solidFill>
                              <a:latin typeface="+mn-lt"/>
                              <a:ea typeface="+mn-ea"/>
                              <a:cs typeface="Times New Roman" panose="02020603050405020304" pitchFamily="18" charset="0"/>
                            </a:rPr>
                            <a:t>Polynomial</a:t>
                          </a:r>
                        </a:p>
                      </a:txBody>
                      <a:tcPr marL="0" marR="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555967273"/>
                  </p:ext>
                </p:extLst>
              </p:nvPr>
            </p:nvGraphicFramePr>
            <p:xfrm>
              <a:off x="215516" y="1376772"/>
              <a:ext cx="8748972" cy="3050803"/>
            </p:xfrm>
            <a:graphic>
              <a:graphicData uri="http://schemas.openxmlformats.org/drawingml/2006/table">
                <a:tbl>
                  <a:tblPr firstRow="1" bandRow="1">
                    <a:tableStyleId>{5C22544A-7EE6-4342-B048-85BDC9FD1C3A}</a:tableStyleId>
                  </a:tblPr>
                  <a:tblGrid>
                    <a:gridCol w="1416472"/>
                    <a:gridCol w="2579972"/>
                    <a:gridCol w="2556284"/>
                    <a:gridCol w="2196244"/>
                  </a:tblGrid>
                  <a:tr h="566527">
                    <a:tc>
                      <a:txBody>
                        <a:bodyPr/>
                        <a:lstStyle/>
                        <a:p>
                          <a:endParaRPr lang="en-US" dirty="0"/>
                        </a:p>
                      </a:txBody>
                      <a:tcPr marL="0" marR="0"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FFFFFF"/>
                        </a:solidFill>
                      </a:tcPr>
                    </a:tc>
                    <a:tc>
                      <a:txBody>
                        <a:bodyPr/>
                        <a:lstStyle/>
                        <a:p>
                          <a:pPr algn="ctr"/>
                          <a:r>
                            <a:rPr lang="en-US" sz="2400" b="1" kern="1200" dirty="0" smtClean="0">
                              <a:solidFill>
                                <a:srgbClr val="E9EDEA"/>
                              </a:solidFill>
                              <a:latin typeface="+mn-lt"/>
                              <a:ea typeface="+mn-ea"/>
                              <a:cs typeface="Times New Roman" panose="02020603050405020304" pitchFamily="18" charset="0"/>
                            </a:rPr>
                            <a:t>QDC</a:t>
                          </a:r>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400" b="1" kern="1200" dirty="0" smtClean="0">
                              <a:solidFill>
                                <a:srgbClr val="E9EDEA"/>
                              </a:solidFill>
                              <a:latin typeface="+mn-lt"/>
                              <a:ea typeface="+mn-ea"/>
                              <a:cs typeface="Times New Roman" panose="02020603050405020304" pitchFamily="18" charset="0"/>
                            </a:rPr>
                            <a:t>QDC’</a:t>
                          </a:r>
                          <a:endParaRPr lang="en-US" sz="2400" b="1" kern="1200" baseline="0" dirty="0" smtClean="0">
                            <a:solidFill>
                              <a:srgbClr val="E9EDEA"/>
                            </a:solidFill>
                            <a:latin typeface="+mn-lt"/>
                            <a:ea typeface="+mn-ea"/>
                            <a:cs typeface="Times New Roman" panose="02020603050405020304" pitchFamily="18" charset="0"/>
                          </a:endParaRPr>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400" b="1" kern="1200" dirty="0" smtClean="0">
                              <a:solidFill>
                                <a:srgbClr val="E9EDEA"/>
                              </a:solidFill>
                              <a:latin typeface="+mn-lt"/>
                              <a:ea typeface="+mn-ea"/>
                              <a:cs typeface="Times New Roman" panose="02020603050405020304" pitchFamily="18" charset="0"/>
                            </a:rPr>
                            <a:t>QDC’’</a:t>
                          </a:r>
                        </a:p>
                      </a:txBody>
                      <a:tcPr marL="0" marR="0"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r>
                  <a:tr h="828092">
                    <a:tc>
                      <a:txBody>
                        <a:bodyPr/>
                        <a:lstStyle/>
                        <a:p>
                          <a:pPr algn="ctr"/>
                          <a:r>
                            <a:rPr lang="en-US" sz="2200" b="1" dirty="0" smtClean="0"/>
                            <a:t>Input</a:t>
                          </a:r>
                          <a:endParaRPr lang="en-US" sz="2200" b="1" dirty="0"/>
                        </a:p>
                      </a:txBody>
                      <a:tcPr marL="0" marR="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lang="en-US"/>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rotWithShape="0">
                          <a:blip r:embed="rId3"/>
                          <a:stretch>
                            <a:fillRect l="-54953" t="-69118" r="-184906" b="-212500"/>
                          </a:stretch>
                        </a:blipFill>
                      </a:tcPr>
                    </a:tc>
                    <a:tc>
                      <a:txBody>
                        <a:bodyPr/>
                        <a:lstStyle/>
                        <a:p>
                          <a:endParaRPr lang="en-US"/>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rotWithShape="0">
                          <a:blip r:embed="rId3"/>
                          <a:stretch>
                            <a:fillRect l="-156429" t="-69118" r="-86667" b="-212500"/>
                          </a:stretch>
                        </a:blipFill>
                      </a:tcPr>
                    </a:tc>
                    <a:tc>
                      <a:txBody>
                        <a:bodyPr/>
                        <a:lstStyle/>
                        <a:p>
                          <a:endParaRPr lang="en-US"/>
                        </a:p>
                      </a:txBody>
                      <a:tcPr marL="0" marR="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rotWithShape="0">
                          <a:blip r:embed="rId3"/>
                          <a:stretch>
                            <a:fillRect l="-299167" t="-69118" r="-1111" b="-212500"/>
                          </a:stretch>
                        </a:blipFill>
                      </a:tcPr>
                    </a:tc>
                  </a:tr>
                  <a:tr h="1188132">
                    <a:tc>
                      <a:txBody>
                        <a:bodyPr/>
                        <a:lstStyle/>
                        <a:p>
                          <a:endParaRPr lang="en-US"/>
                        </a:p>
                      </a:txBody>
                      <a:tcPr marL="0" marR="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rotWithShape="0">
                          <a:blip r:embed="rId3"/>
                          <a:stretch>
                            <a:fillRect l="-431" t="-117347" r="-520690" b="-47449"/>
                          </a:stretch>
                        </a:blipFill>
                      </a:tcPr>
                    </a:tc>
                    <a:tc>
                      <a:txBody>
                        <a:bodyPr/>
                        <a:lstStyle/>
                        <a:p>
                          <a:endParaRPr lang="en-US"/>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rotWithShape="0">
                          <a:blip r:embed="rId3"/>
                          <a:stretch>
                            <a:fillRect l="-54953" t="-117347" r="-184906" b="-47449"/>
                          </a:stretch>
                        </a:blipFill>
                      </a:tcPr>
                    </a:tc>
                    <a:tc>
                      <a:txBody>
                        <a:bodyPr/>
                        <a:lstStyle/>
                        <a:p>
                          <a:endParaRPr lang="en-US"/>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rotWithShape="0">
                          <a:blip r:embed="rId3"/>
                          <a:stretch>
                            <a:fillRect l="-156429" t="-117347" r="-86667" b="-47449"/>
                          </a:stretch>
                        </a:blipFill>
                      </a:tcPr>
                    </a:tc>
                    <a:tc>
                      <a:txBody>
                        <a:bodyPr/>
                        <a:lstStyle/>
                        <a:p>
                          <a:endParaRPr lang="en-US"/>
                        </a:p>
                      </a:txBody>
                      <a:tcPr marL="0" marR="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rotWithShape="0">
                          <a:blip r:embed="rId3"/>
                          <a:stretch>
                            <a:fillRect l="-299167" t="-117347" r="-1111" b="-47449"/>
                          </a:stretch>
                        </a:blipFill>
                      </a:tcPr>
                    </a:tc>
                  </a:tr>
                  <a:tr h="468052">
                    <a:tc>
                      <a:txBody>
                        <a:bodyPr/>
                        <a:lstStyle/>
                        <a:p>
                          <a:pPr algn="ctr"/>
                          <a:r>
                            <a:rPr lang="en-US" sz="2200" b="1" dirty="0" smtClean="0"/>
                            <a:t>Complexity</a:t>
                          </a:r>
                          <a:endParaRPr lang="en-US" sz="2200" b="1" dirty="0"/>
                        </a:p>
                      </a:txBody>
                      <a:tcPr marL="0" marR="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Tx/>
                            <a:buSzTx/>
                            <a:buFont typeface="+mj-lt"/>
                            <a:buNone/>
                            <a:tabLst/>
                            <a:defRPr/>
                          </a:pPr>
                          <a:r>
                            <a:rPr lang="en-US" sz="2200" kern="1200" dirty="0" smtClean="0">
                              <a:solidFill>
                                <a:schemeClr val="dk1"/>
                              </a:solidFill>
                              <a:latin typeface="+mn-lt"/>
                              <a:ea typeface="+mn-ea"/>
                              <a:cs typeface="Times New Roman" panose="02020603050405020304" pitchFamily="18" charset="0"/>
                            </a:rPr>
                            <a:t>NP-hard</a:t>
                          </a:r>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Tx/>
                            <a:buSzTx/>
                            <a:buFont typeface="+mj-lt"/>
                            <a:buNone/>
                            <a:tabLst/>
                            <a:defRPr/>
                          </a:pPr>
                          <a:r>
                            <a:rPr lang="en-US" sz="2200" kern="1200" dirty="0" smtClean="0">
                              <a:solidFill>
                                <a:schemeClr val="dk1"/>
                              </a:solidFill>
                              <a:latin typeface="+mn-lt"/>
                              <a:ea typeface="+mn-ea"/>
                              <a:cs typeface="Times New Roman" panose="02020603050405020304" pitchFamily="18" charset="0"/>
                            </a:rPr>
                            <a:t>Polynomial</a:t>
                          </a:r>
                        </a:p>
                      </a:txBody>
                      <a:tcPr marL="0" marR="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2200" kern="1200" dirty="0" smtClean="0">
                              <a:solidFill>
                                <a:schemeClr val="dk1"/>
                              </a:solidFill>
                              <a:latin typeface="+mn-lt"/>
                              <a:ea typeface="+mn-ea"/>
                              <a:cs typeface="Times New Roman" panose="02020603050405020304" pitchFamily="18" charset="0"/>
                            </a:rPr>
                            <a:t>Polynomial</a:t>
                          </a:r>
                        </a:p>
                      </a:txBody>
                      <a:tcPr marL="0" marR="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r>
                </a:tbl>
              </a:graphicData>
            </a:graphic>
          </p:graphicFrame>
        </mc:Fallback>
      </mc:AlternateContent>
      <p:sp>
        <p:nvSpPr>
          <p:cNvPr id="12" name="Title 1"/>
          <p:cNvSpPr>
            <a:spLocks noGrp="1"/>
          </p:cNvSpPr>
          <p:nvPr>
            <p:ph type="title"/>
          </p:nvPr>
        </p:nvSpPr>
        <p:spPr>
          <a:xfrm>
            <a:off x="801043" y="307419"/>
            <a:ext cx="7551378" cy="1033808"/>
          </a:xfrm>
        </p:spPr>
        <p:txBody>
          <a:bodyPr>
            <a:normAutofit fontScale="90000"/>
          </a:bodyPr>
          <a:lstStyle/>
          <a:p>
            <a:pPr algn="ctr"/>
            <a:r>
              <a:rPr lang="en-US" sz="3600" dirty="0" smtClean="0">
                <a:solidFill>
                  <a:schemeClr val="tx1"/>
                </a:solidFill>
                <a:latin typeface="+mj-lt"/>
                <a:cs typeface="Times New Roman" pitchFamily="18" charset="0"/>
              </a:rPr>
              <a:t>Query Biased Densest Connected Subgraph (QDC) Problem and Two Related Problems</a:t>
            </a:r>
            <a:endParaRPr lang="en-US" sz="3600" dirty="0">
              <a:solidFill>
                <a:schemeClr val="tx1"/>
              </a:solidFill>
              <a:latin typeface="+mj-lt"/>
              <a:cs typeface="Times New Roman" pitchFamily="18" charset="0"/>
            </a:endParaRPr>
          </a:p>
        </p:txBody>
      </p:sp>
      <p:sp>
        <p:nvSpPr>
          <p:cNvPr id="4" name="Rectangle 3"/>
          <p:cNvSpPr/>
          <p:nvPr/>
        </p:nvSpPr>
        <p:spPr>
          <a:xfrm>
            <a:off x="4341570" y="1165483"/>
            <a:ext cx="2419515" cy="3379640"/>
          </a:xfrm>
          <a:prstGeom prst="rect">
            <a:avLst/>
          </a:prstGeom>
          <a:noFill/>
          <a:ln w="19050">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761085" y="1165483"/>
            <a:ext cx="2150681" cy="3379640"/>
          </a:xfrm>
          <a:prstGeom prst="rect">
            <a:avLst/>
          </a:prstGeom>
          <a:noFill/>
          <a:ln w="19050">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p:cNvGrpSpPr/>
          <p:nvPr/>
        </p:nvGrpSpPr>
        <p:grpSpPr>
          <a:xfrm>
            <a:off x="5436096" y="4473116"/>
            <a:ext cx="2594228" cy="1191973"/>
            <a:chOff x="5608936" y="4657960"/>
            <a:chExt cx="2784363" cy="1191973"/>
          </a:xfrm>
        </p:grpSpPr>
        <mc:AlternateContent xmlns:mc="http://schemas.openxmlformats.org/markup-compatibility/2006" xmlns:a14="http://schemas.microsoft.com/office/drawing/2010/main">
          <mc:Choice Requires="a14">
            <p:sp>
              <p:nvSpPr>
                <p:cNvPr id="19" name="Content Placeholder 2"/>
                <p:cNvSpPr txBox="1">
                  <a:spLocks/>
                </p:cNvSpPr>
                <p:nvPr/>
              </p:nvSpPr>
              <p:spPr bwMode="auto">
                <a:xfrm>
                  <a:off x="5608936" y="5418920"/>
                  <a:ext cx="2784363" cy="4310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r>
                    <a:rPr lang="en-US" sz="2400" b="0" dirty="0" smtClean="0">
                      <a:solidFill>
                        <a:schemeClr val="tx1"/>
                      </a:solidFill>
                      <a:latin typeface="+mj-lt"/>
                      <a:cs typeface="Times New Roman" panose="02020603050405020304" pitchFamily="18" charset="0"/>
                    </a:rPr>
                    <a:t>If </a:t>
                  </a:r>
                  <a14:m>
                    <m:oMath xmlns:m="http://schemas.openxmlformats.org/officeDocument/2006/math">
                      <m:r>
                        <a:rPr lang="en-US" sz="2400" i="1" smtClean="0">
                          <a:solidFill>
                            <a:schemeClr val="tx1"/>
                          </a:solidFill>
                          <a:latin typeface="Cambria Math" panose="02040503050406030204" pitchFamily="18" charset="0"/>
                          <a:cs typeface="Times New Roman" panose="02020603050405020304" pitchFamily="18" charset="0"/>
                        </a:rPr>
                        <m:t>𝑆</m:t>
                      </m:r>
                    </m:oMath>
                  </a14:m>
                  <a:r>
                    <a:rPr lang="en-US" sz="2400" dirty="0">
                      <a:solidFill>
                        <a:schemeClr val="tx1"/>
                      </a:solidFill>
                      <a:latin typeface="+mn-lt"/>
                      <a:cs typeface="Times New Roman" panose="02020603050405020304" pitchFamily="18" charset="0"/>
                    </a:rPr>
                    <a:t> contains </a:t>
                  </a:r>
                  <a14:m>
                    <m:oMath xmlns:m="http://schemas.openxmlformats.org/officeDocument/2006/math">
                      <m:r>
                        <a:rPr lang="en-US" sz="2400" i="1">
                          <a:solidFill>
                            <a:schemeClr val="tx1"/>
                          </a:solidFill>
                          <a:latin typeface="Cambria Math" panose="02040503050406030204" pitchFamily="18" charset="0"/>
                          <a:cs typeface="Times New Roman" panose="02020603050405020304" pitchFamily="18" charset="0"/>
                        </a:rPr>
                        <m:t>𝑄</m:t>
                      </m:r>
                    </m:oMath>
                  </a14:m>
                  <a:endParaRPr lang="en-US" sz="2400" dirty="0">
                    <a:solidFill>
                      <a:schemeClr val="tx1"/>
                    </a:solidFill>
                    <a:latin typeface="+mn-lt"/>
                    <a:cs typeface="Times New Roman" panose="02020603050405020304" pitchFamily="18" charset="0"/>
                  </a:endParaRPr>
                </a:p>
              </p:txBody>
            </p:sp>
          </mc:Choice>
          <mc:Fallback xmlns="">
            <p:sp>
              <p:nvSpPr>
                <p:cNvPr id="19" name="Content Placeholder 2"/>
                <p:cNvSpPr txBox="1">
                  <a:spLocks noRot="1" noChangeAspect="1" noMove="1" noResize="1" noEditPoints="1" noAdjustHandles="1" noChangeArrowheads="1" noChangeShapeType="1" noTextEdit="1"/>
                </p:cNvSpPr>
                <p:nvPr/>
              </p:nvSpPr>
              <p:spPr bwMode="auto">
                <a:xfrm>
                  <a:off x="5608936" y="5418920"/>
                  <a:ext cx="2784363" cy="431013"/>
                </a:xfrm>
                <a:prstGeom prst="rect">
                  <a:avLst/>
                </a:prstGeom>
                <a:blipFill rotWithShape="0">
                  <a:blip r:embed="rId4"/>
                  <a:stretch>
                    <a:fillRect t="-11429" b="-40000"/>
                  </a:stretch>
                </a:blipFill>
                <a:ln w="9525">
                  <a:noFill/>
                  <a:miter lim="800000"/>
                  <a:headEnd/>
                  <a:tailEnd/>
                </a:ln>
              </p:spPr>
              <p:txBody>
                <a:bodyPr/>
                <a:lstStyle/>
                <a:p>
                  <a:r>
                    <a:rPr lang="en-US">
                      <a:noFill/>
                    </a:rPr>
                    <a:t> </a:t>
                  </a:r>
                </a:p>
              </p:txBody>
            </p:sp>
          </mc:Fallback>
        </mc:AlternateContent>
        <p:sp>
          <p:nvSpPr>
            <p:cNvPr id="20" name="Content Placeholder 2"/>
            <p:cNvSpPr txBox="1">
              <a:spLocks/>
            </p:cNvSpPr>
            <p:nvPr/>
          </p:nvSpPr>
          <p:spPr bwMode="auto">
            <a:xfrm>
              <a:off x="6069795" y="4729050"/>
              <a:ext cx="1929852" cy="4310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r>
                <a:rPr lang="en-US" sz="2400" dirty="0" smtClean="0">
                  <a:solidFill>
                    <a:schemeClr val="tx1"/>
                  </a:solidFill>
                  <a:latin typeface="+mj-lt"/>
                  <a:cs typeface="Times New Roman" panose="02020603050405020304" pitchFamily="18" charset="0"/>
                </a:rPr>
                <a:t>Optimal</a:t>
              </a:r>
              <a:endParaRPr lang="en-US" sz="2400" dirty="0">
                <a:solidFill>
                  <a:schemeClr val="tx1"/>
                </a:solidFill>
                <a:latin typeface="+mj-lt"/>
                <a:cs typeface="Times New Roman" panose="02020603050405020304" pitchFamily="18" charset="0"/>
              </a:endParaRPr>
            </a:p>
          </p:txBody>
        </p:sp>
        <p:sp>
          <p:nvSpPr>
            <p:cNvPr id="21" name="Curved Down Arrow 20"/>
            <p:cNvSpPr/>
            <p:nvPr/>
          </p:nvSpPr>
          <p:spPr>
            <a:xfrm rot="10800000">
              <a:off x="5608936" y="4657960"/>
              <a:ext cx="2784363" cy="743266"/>
            </a:xfrm>
            <a:prstGeom prst="curvedDownArrow">
              <a:avLst/>
            </a:prstGeom>
            <a:noFill/>
            <a:ln w="19050">
              <a:solidFill>
                <a:srgbClr val="0099CC"/>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23" name="Group 22"/>
          <p:cNvGrpSpPr/>
          <p:nvPr/>
        </p:nvGrpSpPr>
        <p:grpSpPr>
          <a:xfrm>
            <a:off x="2728561" y="4473116"/>
            <a:ext cx="2669148" cy="1191973"/>
            <a:chOff x="2728560" y="4657960"/>
            <a:chExt cx="2784363" cy="1191973"/>
          </a:xfrm>
        </p:grpSpPr>
        <mc:AlternateContent xmlns:mc="http://schemas.openxmlformats.org/markup-compatibility/2006" xmlns:a14="http://schemas.microsoft.com/office/drawing/2010/main">
          <mc:Choice Requires="a14">
            <p:sp>
              <p:nvSpPr>
                <p:cNvPr id="14" name="Content Placeholder 2"/>
                <p:cNvSpPr txBox="1">
                  <a:spLocks/>
                </p:cNvSpPr>
                <p:nvPr/>
              </p:nvSpPr>
              <p:spPr bwMode="auto">
                <a:xfrm>
                  <a:off x="2728562" y="5418920"/>
                  <a:ext cx="2784361" cy="4310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r>
                    <a:rPr lang="en-US" sz="2400" b="0" dirty="0" smtClean="0">
                      <a:solidFill>
                        <a:schemeClr val="tx1"/>
                      </a:solidFill>
                      <a:latin typeface="+mj-lt"/>
                      <a:cs typeface="Times New Roman" panose="02020603050405020304" pitchFamily="18" charset="0"/>
                    </a:rPr>
                    <a:t>If </a:t>
                  </a:r>
                  <a14:m>
                    <m:oMath xmlns:m="http://schemas.openxmlformats.org/officeDocument/2006/math">
                      <m:r>
                        <a:rPr lang="en-US" sz="2400" b="0" i="1" smtClean="0">
                          <a:solidFill>
                            <a:schemeClr val="tx1"/>
                          </a:solidFill>
                          <a:latin typeface="Cambria Math"/>
                          <a:cs typeface="Times New Roman" panose="02020603050405020304" pitchFamily="18" charset="0"/>
                        </a:rPr>
                        <m:t>𝐺</m:t>
                      </m:r>
                      <m:r>
                        <a:rPr lang="en-US" sz="2400" b="0" i="1" smtClean="0">
                          <a:solidFill>
                            <a:schemeClr val="tx1"/>
                          </a:solidFill>
                          <a:latin typeface="Cambria Math"/>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𝑆</m:t>
                      </m:r>
                      <m:r>
                        <a:rPr lang="en-US" sz="2400" b="0" i="1" smtClean="0">
                          <a:solidFill>
                            <a:schemeClr val="tx1"/>
                          </a:solidFill>
                          <a:latin typeface="Cambria Math"/>
                          <a:cs typeface="Times New Roman" panose="02020603050405020304" pitchFamily="18" charset="0"/>
                        </a:rPr>
                        <m:t>]</m:t>
                      </m:r>
                    </m:oMath>
                  </a14:m>
                  <a:r>
                    <a:rPr lang="en-US" sz="2400" dirty="0" smtClean="0">
                      <a:solidFill>
                        <a:schemeClr val="tx1"/>
                      </a:solidFill>
                      <a:latin typeface="+mj-lt"/>
                      <a:cs typeface="Times New Roman" panose="02020603050405020304" pitchFamily="18" charset="0"/>
                    </a:rPr>
                    <a:t> is connected</a:t>
                  </a:r>
                  <a:endParaRPr lang="en-US" sz="2400" dirty="0">
                    <a:solidFill>
                      <a:schemeClr val="tx1"/>
                    </a:solidFill>
                    <a:latin typeface="+mj-lt"/>
                    <a:cs typeface="Times New Roman" panose="02020603050405020304" pitchFamily="18" charset="0"/>
                  </a:endParaRPr>
                </a:p>
              </p:txBody>
            </p:sp>
          </mc:Choice>
          <mc:Fallback xmlns="">
            <p:sp>
              <p:nvSpPr>
                <p:cNvPr id="14" name="Content Placeholder 2"/>
                <p:cNvSpPr txBox="1">
                  <a:spLocks noRot="1" noChangeAspect="1" noMove="1" noResize="1" noEditPoints="1" noAdjustHandles="1" noChangeArrowheads="1" noChangeShapeType="1" noTextEdit="1"/>
                </p:cNvSpPr>
                <p:nvPr/>
              </p:nvSpPr>
              <p:spPr bwMode="auto">
                <a:xfrm>
                  <a:off x="2728562" y="5418920"/>
                  <a:ext cx="2784361" cy="431013"/>
                </a:xfrm>
                <a:prstGeom prst="rect">
                  <a:avLst/>
                </a:prstGeom>
                <a:blipFill rotWithShape="0">
                  <a:blip r:embed="rId5"/>
                  <a:stretch>
                    <a:fillRect l="-2746" t="-11429" r="-2746" b="-40000"/>
                  </a:stretch>
                </a:blipFill>
                <a:ln w="9525">
                  <a:noFill/>
                  <a:miter lim="800000"/>
                  <a:headEnd/>
                  <a:tailEnd/>
                </a:ln>
              </p:spPr>
              <p:txBody>
                <a:bodyPr/>
                <a:lstStyle/>
                <a:p>
                  <a:r>
                    <a:rPr lang="en-US">
                      <a:noFill/>
                    </a:rPr>
                    <a:t> </a:t>
                  </a:r>
                </a:p>
              </p:txBody>
            </p:sp>
          </mc:Fallback>
        </mc:AlternateContent>
        <p:sp>
          <p:nvSpPr>
            <p:cNvPr id="17" name="Content Placeholder 2"/>
            <p:cNvSpPr txBox="1">
              <a:spLocks/>
            </p:cNvSpPr>
            <p:nvPr/>
          </p:nvSpPr>
          <p:spPr bwMode="auto">
            <a:xfrm>
              <a:off x="3218225" y="4729050"/>
              <a:ext cx="1929852" cy="4310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1pPr>
              <a:lvl2pPr marL="742950" indent="-28575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2pPr>
              <a:lvl3pPr marL="1143000" indent="-228600" algn="l" defTabSz="457200" rtl="0" eaLnBrk="0" fontAlgn="base" hangingPunct="0">
                <a:spcBef>
                  <a:spcPct val="20000"/>
                </a:spcBef>
                <a:spcAft>
                  <a:spcPct val="0"/>
                </a:spcAft>
                <a:buFontTx/>
                <a:buNone/>
                <a:defRPr sz="2000" kern="1200">
                  <a:solidFill>
                    <a:srgbClr val="6A6A6A"/>
                  </a:solidFill>
                  <a:latin typeface="TitilliumMaps26L 500 wt"/>
                  <a:ea typeface="ＭＳ Ｐゴシック" charset="-128"/>
                  <a:cs typeface="TitilliumMaps26L 500 wt"/>
                </a:defRPr>
              </a:lvl3pPr>
              <a:lvl4pPr marL="16002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4pPr>
              <a:lvl5pPr marL="2057400" indent="-228600" algn="l" defTabSz="457200" rtl="0" eaLnBrk="0" fontAlgn="base" hangingPunct="0">
                <a:spcBef>
                  <a:spcPct val="20000"/>
                </a:spcBef>
                <a:spcAft>
                  <a:spcPct val="0"/>
                </a:spcAft>
                <a:buFontTx/>
                <a:buNone/>
                <a:defRPr sz="1200" kern="1200">
                  <a:solidFill>
                    <a:srgbClr val="6A6A6A"/>
                  </a:solidFill>
                  <a:latin typeface="TitilliumMaps26L 500 w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r>
                <a:rPr lang="en-US" sz="2400" dirty="0" smtClean="0">
                  <a:solidFill>
                    <a:schemeClr val="tx1"/>
                  </a:solidFill>
                  <a:latin typeface="+mj-lt"/>
                  <a:cs typeface="Times New Roman" panose="02020603050405020304" pitchFamily="18" charset="0"/>
                </a:rPr>
                <a:t>Optimal</a:t>
              </a:r>
              <a:endParaRPr lang="en-US" dirty="0">
                <a:solidFill>
                  <a:schemeClr val="tx1"/>
                </a:solidFill>
                <a:latin typeface="+mj-lt"/>
                <a:cs typeface="Times New Roman" panose="02020603050405020304" pitchFamily="18" charset="0"/>
              </a:endParaRPr>
            </a:p>
          </p:txBody>
        </p:sp>
        <p:sp>
          <p:nvSpPr>
            <p:cNvPr id="10" name="Curved Down Arrow 9"/>
            <p:cNvSpPr/>
            <p:nvPr/>
          </p:nvSpPr>
          <p:spPr>
            <a:xfrm rot="10800000">
              <a:off x="2728560" y="4657960"/>
              <a:ext cx="2784363" cy="743266"/>
            </a:xfrm>
            <a:prstGeom prst="curvedDownArrow">
              <a:avLst/>
            </a:prstGeom>
            <a:noFill/>
            <a:ln w="19050">
              <a:solidFill>
                <a:srgbClr val="0099CC"/>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4" name="Rectangle 23"/>
          <p:cNvSpPr/>
          <p:nvPr/>
        </p:nvSpPr>
        <p:spPr>
          <a:xfrm>
            <a:off x="4195867" y="3970261"/>
            <a:ext cx="4783033" cy="485162"/>
          </a:xfrm>
          <a:prstGeom prst="rect">
            <a:avLst/>
          </a:prstGeom>
          <a:solidFill>
            <a:srgbClr val="FFFFFF"/>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TextBox 27"/>
          <p:cNvSpPr txBox="1"/>
          <p:nvPr/>
        </p:nvSpPr>
        <p:spPr>
          <a:xfrm>
            <a:off x="3203848" y="5877272"/>
            <a:ext cx="5904148" cy="923330"/>
          </a:xfrm>
          <a:prstGeom prst="rect">
            <a:avLst/>
          </a:prstGeom>
          <a:noFill/>
        </p:spPr>
        <p:txBody>
          <a:bodyPr wrap="square" rtlCol="0">
            <a:spAutoFit/>
          </a:bodyPr>
          <a:lstStyle/>
          <a:p>
            <a:r>
              <a:rPr lang="en-US" dirty="0" err="1" smtClean="0">
                <a:solidFill>
                  <a:schemeClr val="bg1"/>
                </a:solidFill>
              </a:rPr>
              <a:t>Yubao</a:t>
            </a:r>
            <a:r>
              <a:rPr lang="en-US" dirty="0" smtClean="0">
                <a:solidFill>
                  <a:schemeClr val="bg1"/>
                </a:solidFill>
              </a:rPr>
              <a:t> </a:t>
            </a:r>
            <a:r>
              <a:rPr lang="en-US" dirty="0">
                <a:solidFill>
                  <a:schemeClr val="bg1"/>
                </a:solidFill>
              </a:rPr>
              <a:t>Wu, </a:t>
            </a:r>
            <a:r>
              <a:rPr lang="en-US" dirty="0" err="1" smtClean="0">
                <a:solidFill>
                  <a:schemeClr val="bg1"/>
                </a:solidFill>
              </a:rPr>
              <a:t>Ruoming</a:t>
            </a:r>
            <a:r>
              <a:rPr lang="en-US" dirty="0" smtClean="0">
                <a:solidFill>
                  <a:schemeClr val="bg1"/>
                </a:solidFill>
              </a:rPr>
              <a:t> </a:t>
            </a:r>
            <a:r>
              <a:rPr lang="en-US" dirty="0" err="1">
                <a:solidFill>
                  <a:schemeClr val="bg1"/>
                </a:solidFill>
              </a:rPr>
              <a:t>Jin</a:t>
            </a:r>
            <a:r>
              <a:rPr lang="en-US" dirty="0">
                <a:solidFill>
                  <a:schemeClr val="bg1"/>
                </a:solidFill>
              </a:rPr>
              <a:t>, </a:t>
            </a:r>
            <a:r>
              <a:rPr lang="en-US" dirty="0" smtClean="0">
                <a:solidFill>
                  <a:schemeClr val="bg1"/>
                </a:solidFill>
              </a:rPr>
              <a:t>Jing </a:t>
            </a:r>
            <a:r>
              <a:rPr lang="en-US" dirty="0">
                <a:solidFill>
                  <a:schemeClr val="bg1"/>
                </a:solidFill>
              </a:rPr>
              <a:t>Li, and </a:t>
            </a:r>
            <a:r>
              <a:rPr lang="en-US" dirty="0" smtClean="0">
                <a:solidFill>
                  <a:schemeClr val="bg1"/>
                </a:solidFill>
              </a:rPr>
              <a:t>Xiang </a:t>
            </a:r>
            <a:r>
              <a:rPr lang="en-US" dirty="0">
                <a:solidFill>
                  <a:schemeClr val="bg1"/>
                </a:solidFill>
              </a:rPr>
              <a:t>Zhang. </a:t>
            </a:r>
            <a:r>
              <a:rPr lang="en-US" dirty="0" smtClean="0">
                <a:solidFill>
                  <a:schemeClr val="bg1"/>
                </a:solidFill>
              </a:rPr>
              <a:t>Robust </a:t>
            </a:r>
            <a:r>
              <a:rPr lang="en-US" dirty="0">
                <a:solidFill>
                  <a:schemeClr val="bg1"/>
                </a:solidFill>
              </a:rPr>
              <a:t>l</a:t>
            </a:r>
            <a:r>
              <a:rPr lang="en-US" dirty="0" smtClean="0">
                <a:solidFill>
                  <a:schemeClr val="bg1"/>
                </a:solidFill>
              </a:rPr>
              <a:t>ocal </a:t>
            </a:r>
            <a:r>
              <a:rPr lang="en-US" dirty="0">
                <a:solidFill>
                  <a:schemeClr val="bg1"/>
                </a:solidFill>
              </a:rPr>
              <a:t>c</a:t>
            </a:r>
            <a:r>
              <a:rPr lang="en-US" dirty="0" smtClean="0">
                <a:solidFill>
                  <a:schemeClr val="bg1"/>
                </a:solidFill>
              </a:rPr>
              <a:t>ommunity </a:t>
            </a:r>
            <a:r>
              <a:rPr lang="en-US" dirty="0">
                <a:solidFill>
                  <a:schemeClr val="bg1"/>
                </a:solidFill>
              </a:rPr>
              <a:t>d</a:t>
            </a:r>
            <a:r>
              <a:rPr lang="en-US" dirty="0" smtClean="0">
                <a:solidFill>
                  <a:schemeClr val="bg1"/>
                </a:solidFill>
              </a:rPr>
              <a:t>etection</a:t>
            </a:r>
            <a:r>
              <a:rPr lang="en-US" dirty="0">
                <a:solidFill>
                  <a:schemeClr val="bg1"/>
                </a:solidFill>
              </a:rPr>
              <a:t>: </a:t>
            </a:r>
            <a:r>
              <a:rPr lang="en-US" dirty="0" smtClean="0">
                <a:solidFill>
                  <a:schemeClr val="bg1"/>
                </a:solidFill>
              </a:rPr>
              <a:t>on </a:t>
            </a:r>
            <a:r>
              <a:rPr lang="en-US" dirty="0">
                <a:solidFill>
                  <a:schemeClr val="bg1"/>
                </a:solidFill>
              </a:rPr>
              <a:t>f</a:t>
            </a:r>
            <a:r>
              <a:rPr lang="en-US" dirty="0" smtClean="0">
                <a:solidFill>
                  <a:schemeClr val="bg1"/>
                </a:solidFill>
              </a:rPr>
              <a:t>ree </a:t>
            </a:r>
            <a:r>
              <a:rPr lang="en-US" dirty="0">
                <a:solidFill>
                  <a:schemeClr val="bg1"/>
                </a:solidFill>
              </a:rPr>
              <a:t>r</a:t>
            </a:r>
            <a:r>
              <a:rPr lang="en-US" dirty="0" smtClean="0">
                <a:solidFill>
                  <a:schemeClr val="bg1"/>
                </a:solidFill>
              </a:rPr>
              <a:t>ider </a:t>
            </a:r>
            <a:r>
              <a:rPr lang="en-US" dirty="0">
                <a:solidFill>
                  <a:schemeClr val="bg1"/>
                </a:solidFill>
              </a:rPr>
              <a:t>e</a:t>
            </a:r>
            <a:r>
              <a:rPr lang="en-US" dirty="0" smtClean="0">
                <a:solidFill>
                  <a:schemeClr val="bg1"/>
                </a:solidFill>
              </a:rPr>
              <a:t>ffect </a:t>
            </a:r>
            <a:r>
              <a:rPr lang="en-US" dirty="0">
                <a:solidFill>
                  <a:schemeClr val="bg1"/>
                </a:solidFill>
              </a:rPr>
              <a:t>and </a:t>
            </a:r>
            <a:r>
              <a:rPr lang="en-US" dirty="0" smtClean="0">
                <a:solidFill>
                  <a:schemeClr val="bg1"/>
                </a:solidFill>
              </a:rPr>
              <a:t>its </a:t>
            </a:r>
            <a:r>
              <a:rPr lang="en-US" dirty="0">
                <a:solidFill>
                  <a:schemeClr val="bg1"/>
                </a:solidFill>
              </a:rPr>
              <a:t>e</a:t>
            </a:r>
            <a:r>
              <a:rPr lang="en-US" dirty="0" smtClean="0">
                <a:solidFill>
                  <a:schemeClr val="bg1"/>
                </a:solidFill>
              </a:rPr>
              <a:t>limination</a:t>
            </a:r>
            <a:r>
              <a:rPr lang="en-US" dirty="0">
                <a:solidFill>
                  <a:schemeClr val="bg1"/>
                </a:solidFill>
              </a:rPr>
              <a:t>.</a:t>
            </a:r>
            <a:r>
              <a:rPr lang="en-US" dirty="0" smtClean="0">
                <a:solidFill>
                  <a:schemeClr val="bg1"/>
                </a:solidFill>
              </a:rPr>
              <a:t> PVLDB, </a:t>
            </a:r>
            <a:r>
              <a:rPr lang="en-US" dirty="0">
                <a:solidFill>
                  <a:schemeClr val="bg1"/>
                </a:solidFill>
              </a:rPr>
              <a:t>8(7):798-809, 2015</a:t>
            </a:r>
            <a:r>
              <a:rPr lang="en-US" dirty="0" smtClean="0">
                <a:solidFill>
                  <a:schemeClr val="bg1"/>
                </a:solidFill>
              </a:rPr>
              <a:t>.</a:t>
            </a:r>
            <a:endParaRPr lang="en-US" dirty="0">
              <a:solidFill>
                <a:schemeClr val="bg1"/>
              </a:solidFill>
              <a:cs typeface="Times New Roman" pitchFamily="18" charset="0"/>
            </a:endParaRPr>
          </a:p>
        </p:txBody>
      </p:sp>
      <p:sp>
        <p:nvSpPr>
          <p:cNvPr id="16" name="Rectangle 15"/>
          <p:cNvSpPr/>
          <p:nvPr/>
        </p:nvSpPr>
        <p:spPr>
          <a:xfrm>
            <a:off x="4195867" y="1386767"/>
            <a:ext cx="4783033" cy="2583493"/>
          </a:xfrm>
          <a:prstGeom prst="rect">
            <a:avLst/>
          </a:prstGeom>
          <a:solidFill>
            <a:srgbClr val="FFFFFF"/>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1488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nodePh="1">
                                  <p:stCondLst>
                                    <p:cond delay="0"/>
                                  </p:stCondLst>
                                  <p:endCondLst>
                                    <p:cond evt="begin" delay="0">
                                      <p:tn val="13"/>
                                    </p:cond>
                                  </p:end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nodePh="1">
                                  <p:stCondLst>
                                    <p:cond delay="0"/>
                                  </p:stCondLst>
                                  <p:endCondLst>
                                    <p:cond evt="begin" delay="0">
                                      <p:tn val="17"/>
                                    </p:cond>
                                  </p:end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24" grpId="0" animBg="1"/>
      <p:bldP spid="16" grpId="0" animBg="1"/>
    </p:bldLst>
  </p:timing>
</p:sld>
</file>

<file path=ppt/theme/theme1.xml><?xml version="1.0" encoding="utf-8"?>
<a:theme xmlns:a="http://schemas.openxmlformats.org/drawingml/2006/main" name="Case Option 1">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rgbClr val="0A304E"/>
          </a:solidFill>
          <a:prstDash val="solid"/>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38100">
          <a:solidFill>
            <a:srgbClr val="B2B2B2"/>
          </a:solidFill>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ase Option 1">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prstDash val="lgDash"/>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14076</TotalTime>
  <Words>10463</Words>
  <Application>Microsoft Office PowerPoint</Application>
  <PresentationFormat>On-screen Show (4:3)</PresentationFormat>
  <Paragraphs>1518</Paragraphs>
  <Slides>58</Slides>
  <Notes>58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58</vt:i4>
      </vt:variant>
    </vt:vector>
  </HeadingPairs>
  <TitlesOfParts>
    <vt:vector size="70" baseType="lpstr">
      <vt:lpstr>ＭＳ Ｐゴシック</vt:lpstr>
      <vt:lpstr>TitilliumMaps26L 500 wt</vt:lpstr>
      <vt:lpstr>TitilliumMaps26L 999 wt</vt:lpstr>
      <vt:lpstr>헤드라인A</vt:lpstr>
      <vt:lpstr>宋体</vt:lpstr>
      <vt:lpstr>Arial</vt:lpstr>
      <vt:lpstr>Calibri</vt:lpstr>
      <vt:lpstr>Cambria Math</vt:lpstr>
      <vt:lpstr>Times New Roman</vt:lpstr>
      <vt:lpstr>Wingdings</vt:lpstr>
      <vt:lpstr>Case Option 1</vt:lpstr>
      <vt:lpstr>1_Case Option 1</vt:lpstr>
      <vt:lpstr>PowerPoint Presentation</vt:lpstr>
      <vt:lpstr>Graphs are Everywhere</vt:lpstr>
      <vt:lpstr>Primitive Tasks</vt:lpstr>
      <vt:lpstr>Contributions</vt:lpstr>
      <vt:lpstr>Generic Local Community Detection Problem</vt:lpstr>
      <vt:lpstr>Community Goodness Metrics</vt:lpstr>
      <vt:lpstr>Free Rider Effect</vt:lpstr>
      <vt:lpstr>Query Biased Node Weighting</vt:lpstr>
      <vt:lpstr>Query Biased Densest Connected Subgraph (QDC) Problem and Two Related Problems</vt:lpstr>
      <vt:lpstr>Experiments——Datasets</vt:lpstr>
      <vt:lpstr>Experiments——State-of-the-Art Methods </vt:lpstr>
      <vt:lpstr>Experiments: Effectiveness Evaluation Metrics</vt:lpstr>
      <vt:lpstr>Effectiveness Evaluation —— F-Score</vt:lpstr>
      <vt:lpstr>Effectiveness Evaluation——Goodness Metrics</vt:lpstr>
      <vt:lpstr>Effectiveness Evaluation——Consistency</vt:lpstr>
      <vt:lpstr>Contributions</vt:lpstr>
      <vt:lpstr>Top-k Proximity Query in Graphs</vt:lpstr>
      <vt:lpstr>Computational Methods for Top-𝑘 Query</vt:lpstr>
      <vt:lpstr>Our Method —— FLoS (Fast Local Search)</vt:lpstr>
      <vt:lpstr>No Local Maximum Property</vt:lpstr>
      <vt:lpstr>Measures With and Without Local Maximum</vt:lpstr>
      <vt:lpstr>Bounding the Unvisited Nodes</vt:lpstr>
      <vt:lpstr>Bounding the Visited Nodes</vt:lpstr>
      <vt:lpstr>Bounding the Visited Nodes——Monotonicity</vt:lpstr>
      <vt:lpstr>Running Example</vt:lpstr>
      <vt:lpstr>PowerPoint Presentation</vt:lpstr>
      <vt:lpstr>Experiments —— Datasets</vt:lpstr>
      <vt:lpstr>Experiments —— State-of-the-Art Methods</vt:lpstr>
      <vt:lpstr>Experiments —— PHP, Real Graphs</vt:lpstr>
      <vt:lpstr>Experiments——RWR, Real 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Contributions</vt:lpstr>
      <vt:lpstr>Dual Biological Networks</vt:lpstr>
      <vt:lpstr>Other Dual Networks</vt:lpstr>
      <vt:lpstr>Densest Connected Subgraph</vt:lpstr>
      <vt:lpstr>DCS in Dual Networks</vt:lpstr>
      <vt:lpstr>DCS_RDS Algorithm</vt:lpstr>
      <vt:lpstr>Experiments</vt:lpstr>
      <vt:lpstr>DCS_k  from dual biological networks (k=40, WTCCC)</vt:lpstr>
      <vt:lpstr>DCS_seed  from dual biological networks (WTCCC)</vt:lpstr>
      <vt:lpstr>Significance evaluation</vt:lpstr>
      <vt:lpstr>DCS_𝑘  (k=30, data mining research community)</vt:lpstr>
      <vt:lpstr>Dual Biological Networks —— Node Weights</vt:lpstr>
      <vt:lpstr>PowerPoint Presentation</vt:lpstr>
      <vt:lpstr>Densest Connected Subgraph : Node Weights</vt:lpstr>
      <vt:lpstr>DCS_RDS Algorithm</vt:lpstr>
      <vt:lpstr>Extension of Three Algorithms</vt:lpstr>
      <vt:lpstr>PowerPoint Presentation</vt:lpstr>
      <vt:lpstr>DCS_k from dual biological networks (k=40, WTCCC, node weights)</vt:lpstr>
      <vt:lpstr>Significance evaluation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Yubao</dc:creator>
  <cp:lastModifiedBy>Yubao</cp:lastModifiedBy>
  <cp:revision>1768</cp:revision>
  <dcterms:created xsi:type="dcterms:W3CDTF">2006-08-16T00:00:00Z</dcterms:created>
  <dcterms:modified xsi:type="dcterms:W3CDTF">2015-08-28T12:08:28Z</dcterms:modified>
</cp:coreProperties>
</file>